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7594600" cy="5334000"/>
  <p:notesSz cx="7594600" cy="533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35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90888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302125" y="0"/>
            <a:ext cx="3290888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E6686-C5C7-4815-9676-240AFBEE06B5}" type="datetimeFigureOut">
              <a:rPr lang="en-IN" smtClean="0"/>
              <a:t>14-11-2022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666750"/>
            <a:ext cx="2562225" cy="1800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8825" y="2566988"/>
            <a:ext cx="6076950" cy="21002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5067300"/>
            <a:ext cx="3290888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302125" y="5067300"/>
            <a:ext cx="3290888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195D6-CA25-4BE3-950C-9F7743EB6A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7775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195D6-CA25-4BE3-950C-9F7743EB6A6B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6219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60309" cy="4606925"/>
          </a:xfrm>
          <a:custGeom>
            <a:avLst/>
            <a:gdLst/>
            <a:ahLst/>
            <a:cxnLst/>
            <a:rect l="l" t="t" r="r" b="b"/>
            <a:pathLst>
              <a:path w="7560309" h="4606925">
                <a:moveTo>
                  <a:pt x="0" y="4606366"/>
                </a:moveTo>
                <a:lnTo>
                  <a:pt x="7559992" y="4606366"/>
                </a:lnTo>
                <a:lnTo>
                  <a:pt x="7559992" y="0"/>
                </a:lnTo>
                <a:lnTo>
                  <a:pt x="0" y="0"/>
                </a:lnTo>
                <a:lnTo>
                  <a:pt x="0" y="4606366"/>
                </a:lnTo>
                <a:close/>
              </a:path>
            </a:pathLst>
          </a:custGeom>
          <a:solidFill>
            <a:srgbClr val="F8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36606" y="239438"/>
            <a:ext cx="6789420" cy="459105"/>
          </a:xfrm>
          <a:custGeom>
            <a:avLst/>
            <a:gdLst/>
            <a:ahLst/>
            <a:cxnLst/>
            <a:rect l="l" t="t" r="r" b="b"/>
            <a:pathLst>
              <a:path w="6789420" h="459105">
                <a:moveTo>
                  <a:pt x="6789191" y="0"/>
                </a:moveTo>
                <a:lnTo>
                  <a:pt x="0" y="0"/>
                </a:lnTo>
                <a:lnTo>
                  <a:pt x="0" y="458850"/>
                </a:lnTo>
                <a:lnTo>
                  <a:pt x="6592227" y="458850"/>
                </a:lnTo>
                <a:lnTo>
                  <a:pt x="6789191" y="0"/>
                </a:lnTo>
                <a:close/>
              </a:path>
            </a:pathLst>
          </a:custGeom>
          <a:solidFill>
            <a:srgbClr val="FF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3780" y="239438"/>
            <a:ext cx="6789420" cy="459105"/>
          </a:xfrm>
          <a:custGeom>
            <a:avLst/>
            <a:gdLst/>
            <a:ahLst/>
            <a:cxnLst/>
            <a:rect l="l" t="t" r="r" b="b"/>
            <a:pathLst>
              <a:path w="6789420" h="459105">
                <a:moveTo>
                  <a:pt x="6789191" y="0"/>
                </a:moveTo>
                <a:lnTo>
                  <a:pt x="0" y="0"/>
                </a:lnTo>
                <a:lnTo>
                  <a:pt x="0" y="458850"/>
                </a:lnTo>
                <a:lnTo>
                  <a:pt x="6592214" y="458850"/>
                </a:lnTo>
                <a:lnTo>
                  <a:pt x="6789191" y="0"/>
                </a:lnTo>
                <a:close/>
              </a:path>
            </a:pathLst>
          </a:custGeom>
          <a:solidFill>
            <a:srgbClr val="00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239438"/>
            <a:ext cx="6776720" cy="459105"/>
          </a:xfrm>
          <a:custGeom>
            <a:avLst/>
            <a:gdLst/>
            <a:ahLst/>
            <a:cxnLst/>
            <a:rect l="l" t="t" r="r" b="b"/>
            <a:pathLst>
              <a:path w="6776720" h="459105">
                <a:moveTo>
                  <a:pt x="6776491" y="0"/>
                </a:moveTo>
                <a:lnTo>
                  <a:pt x="0" y="0"/>
                </a:lnTo>
                <a:lnTo>
                  <a:pt x="0" y="458851"/>
                </a:lnTo>
                <a:lnTo>
                  <a:pt x="6579514" y="458851"/>
                </a:lnTo>
                <a:lnTo>
                  <a:pt x="6776491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0264" y="282070"/>
            <a:ext cx="1251585" cy="322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chemeClr val="tx1"/>
                </a:solidFill>
                <a:latin typeface="BNPP Sans"/>
                <a:cs typeface="BNPP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BNPP Sans"/>
                <a:cs typeface="BNPP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tx1"/>
                </a:solidFill>
                <a:latin typeface="BNPP Sans"/>
                <a:cs typeface="BNPP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BNPP Sans"/>
                <a:cs typeface="BNPP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tx1"/>
                </a:solidFill>
                <a:latin typeface="BNPP Sans"/>
                <a:cs typeface="BNPP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BNPP Sans"/>
                <a:cs typeface="BNPP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tx1"/>
                </a:solidFill>
                <a:latin typeface="BNPP Sans"/>
                <a:cs typeface="BNPP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BNPP Sans"/>
                <a:cs typeface="BNPP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BNPP Sans"/>
                <a:cs typeface="BNPP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2677" y="282082"/>
            <a:ext cx="5753735" cy="322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chemeClr val="tx1"/>
                </a:solidFill>
                <a:latin typeface="BNPP Sans"/>
                <a:cs typeface="BNPP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1339" y="2535415"/>
            <a:ext cx="6655434" cy="1089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4960620"/>
            <a:ext cx="2420112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23745" y="4997587"/>
            <a:ext cx="238340" cy="184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0" i="0">
                <a:solidFill>
                  <a:schemeClr val="tx1"/>
                </a:solidFill>
                <a:latin typeface="BNPP Sans"/>
                <a:cs typeface="BNPP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Picture 378" descr="Website&#10;&#10;Description automatically generated">
            <a:extLst>
              <a:ext uri="{FF2B5EF4-FFF2-40B4-BE49-F238E27FC236}">
                <a16:creationId xmlns:a16="http://schemas.microsoft.com/office/drawing/2014/main" id="{4BA90E3A-0634-701E-A1B0-557FA7D607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" y="3048"/>
            <a:ext cx="7559040" cy="53279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1746E2F7-E6C5-A8EF-0E2F-075203FE2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" y="4596384"/>
            <a:ext cx="7559040" cy="7376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7560309" cy="4609465"/>
          </a:xfrm>
          <a:custGeom>
            <a:avLst/>
            <a:gdLst/>
            <a:ahLst/>
            <a:cxnLst/>
            <a:rect l="l" t="t" r="r" b="b"/>
            <a:pathLst>
              <a:path w="7560309" h="4609465">
                <a:moveTo>
                  <a:pt x="0" y="4609363"/>
                </a:moveTo>
                <a:lnTo>
                  <a:pt x="7559992" y="4609363"/>
                </a:lnTo>
                <a:lnTo>
                  <a:pt x="7559992" y="0"/>
                </a:lnTo>
                <a:lnTo>
                  <a:pt x="0" y="0"/>
                </a:lnTo>
                <a:lnTo>
                  <a:pt x="0" y="4609363"/>
                </a:lnTo>
                <a:close/>
              </a:path>
            </a:pathLst>
          </a:custGeom>
          <a:solidFill>
            <a:srgbClr val="F8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5422" y="4177313"/>
            <a:ext cx="6752590" cy="3562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b="0" dirty="0">
                <a:latin typeface="BNPP Sans Light"/>
                <a:cs typeface="BNPP Sans Light"/>
              </a:rPr>
              <a:t>Source:</a:t>
            </a:r>
            <a:r>
              <a:rPr sz="700" b="0" spc="5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Internal</a:t>
            </a:r>
            <a:r>
              <a:rPr sz="700" b="0" spc="5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research,</a:t>
            </a:r>
            <a:r>
              <a:rPr sz="700" b="0" spc="5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NSE</a:t>
            </a:r>
            <a:r>
              <a:rPr sz="700" b="0" spc="5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Indices</a:t>
            </a:r>
            <a:r>
              <a:rPr sz="700" b="0" spc="5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for</a:t>
            </a:r>
            <a:r>
              <a:rPr sz="700" b="0" spc="5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equity</a:t>
            </a:r>
            <a:r>
              <a:rPr sz="700" b="0" spc="5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index</a:t>
            </a:r>
            <a:r>
              <a:rPr sz="700" b="0" spc="5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levels</a:t>
            </a:r>
            <a:r>
              <a:rPr sz="700" b="0" spc="5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and</a:t>
            </a:r>
            <a:r>
              <a:rPr sz="700" b="0" spc="5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world</a:t>
            </a:r>
            <a:r>
              <a:rPr sz="700" b="0" spc="5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gold</a:t>
            </a:r>
            <a:r>
              <a:rPr sz="700" b="0" spc="5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council</a:t>
            </a:r>
            <a:r>
              <a:rPr sz="700" b="0" spc="5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for</a:t>
            </a:r>
            <a:r>
              <a:rPr sz="700" b="0" spc="5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gold</a:t>
            </a:r>
            <a:r>
              <a:rPr sz="700" b="0" spc="50" dirty="0">
                <a:latin typeface="BNPP Sans Light"/>
                <a:cs typeface="BNPP Sans Light"/>
              </a:rPr>
              <a:t> </a:t>
            </a:r>
            <a:r>
              <a:rPr sz="700" b="0" spc="-10" dirty="0">
                <a:latin typeface="BNPP Sans Light"/>
                <a:cs typeface="BNPP Sans Light"/>
              </a:rPr>
              <a:t>prices.</a:t>
            </a:r>
            <a:endParaRPr sz="700">
              <a:latin typeface="BNPP Sans Light"/>
              <a:cs typeface="BNPP Sans Light"/>
            </a:endParaRPr>
          </a:p>
          <a:p>
            <a:pPr marL="12700" marR="5080">
              <a:lnSpc>
                <a:spcPct val="103299"/>
              </a:lnSpc>
            </a:pPr>
            <a:r>
              <a:rPr sz="700" b="0" dirty="0">
                <a:latin typeface="BNPP Sans Light"/>
                <a:cs typeface="BNPP Sans Light"/>
              </a:rPr>
              <a:t>GFC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(Global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Financial</a:t>
            </a:r>
            <a:r>
              <a:rPr sz="700" b="0" spc="5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Crisis)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:</a:t>
            </a:r>
            <a:r>
              <a:rPr sz="700" b="0" spc="5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16th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Oct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2007</a:t>
            </a:r>
            <a:r>
              <a:rPr sz="700" b="0" spc="5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to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27th</a:t>
            </a:r>
            <a:r>
              <a:rPr sz="700" b="0" spc="5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Oct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2008;</a:t>
            </a:r>
            <a:r>
              <a:rPr sz="700" b="0" spc="5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Taper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Tantrums: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9th</a:t>
            </a:r>
            <a:r>
              <a:rPr sz="700" b="0" spc="5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November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2010</a:t>
            </a:r>
            <a:r>
              <a:rPr sz="700" b="0" spc="5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to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20th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December</a:t>
            </a:r>
            <a:r>
              <a:rPr sz="700" b="0" spc="5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2011;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COVID-19:</a:t>
            </a:r>
            <a:r>
              <a:rPr sz="700" b="0" spc="5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17th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Jan</a:t>
            </a:r>
            <a:r>
              <a:rPr sz="700" b="0" spc="5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2020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to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23rd</a:t>
            </a:r>
            <a:r>
              <a:rPr sz="700" b="0" spc="5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March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spc="-20" dirty="0">
                <a:latin typeface="BNPP Sans Light"/>
                <a:cs typeface="BNPP Sans Light"/>
              </a:rPr>
              <a:t>2020</a:t>
            </a:r>
            <a:r>
              <a:rPr sz="700" b="0" spc="50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Baroda</a:t>
            </a:r>
            <a:r>
              <a:rPr sz="700" b="0" spc="5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BNP</a:t>
            </a:r>
            <a:r>
              <a:rPr sz="700" b="0" spc="5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Paribas</a:t>
            </a:r>
            <a:r>
              <a:rPr sz="700" b="0" spc="5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Mutual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Fund</a:t>
            </a:r>
            <a:r>
              <a:rPr sz="700" b="0" spc="5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does</a:t>
            </a:r>
            <a:r>
              <a:rPr sz="700" b="0" spc="5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not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guarantee</a:t>
            </a:r>
            <a:r>
              <a:rPr sz="700" b="0" spc="5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returns</a:t>
            </a:r>
            <a:r>
              <a:rPr sz="700" b="0" spc="5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on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investments</a:t>
            </a:r>
            <a:r>
              <a:rPr sz="700" b="0" spc="5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</a:t>
            </a:r>
            <a:r>
              <a:rPr sz="700" b="0" spc="5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the</a:t>
            </a:r>
            <a:r>
              <a:rPr sz="700" b="0" spc="5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scheme.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dirty="0">
                <a:latin typeface="BNPP Sans"/>
                <a:cs typeface="BNPP Sans"/>
              </a:rPr>
              <a:t>Past</a:t>
            </a:r>
            <a:r>
              <a:rPr sz="700" spc="5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performance</a:t>
            </a:r>
            <a:r>
              <a:rPr sz="700" spc="5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is</a:t>
            </a:r>
            <a:r>
              <a:rPr sz="700" spc="5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no</a:t>
            </a:r>
            <a:r>
              <a:rPr sz="700" spc="5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guarantee</a:t>
            </a:r>
            <a:r>
              <a:rPr sz="700" spc="5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for</a:t>
            </a:r>
            <a:r>
              <a:rPr sz="700" spc="5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future</a:t>
            </a:r>
            <a:r>
              <a:rPr sz="700" spc="55" dirty="0">
                <a:latin typeface="BNPP Sans"/>
                <a:cs typeface="BNPP Sans"/>
              </a:rPr>
              <a:t> </a:t>
            </a:r>
            <a:r>
              <a:rPr sz="700" spc="-10" dirty="0">
                <a:latin typeface="BNPP Sans"/>
                <a:cs typeface="BNPP Sans"/>
              </a:rPr>
              <a:t>returns.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82630" y="1852240"/>
            <a:ext cx="4110990" cy="3175"/>
          </a:xfrm>
          <a:custGeom>
            <a:avLst/>
            <a:gdLst/>
            <a:ahLst/>
            <a:cxnLst/>
            <a:rect l="l" t="t" r="r" b="b"/>
            <a:pathLst>
              <a:path w="4110990" h="3175">
                <a:moveTo>
                  <a:pt x="0" y="3136"/>
                </a:moveTo>
                <a:lnTo>
                  <a:pt x="1690438" y="3136"/>
                </a:lnTo>
              </a:path>
              <a:path w="4110990" h="3175">
                <a:moveTo>
                  <a:pt x="0" y="0"/>
                </a:moveTo>
                <a:lnTo>
                  <a:pt x="868443" y="0"/>
                </a:lnTo>
              </a:path>
              <a:path w="4110990" h="3175">
                <a:moveTo>
                  <a:pt x="2105893" y="3136"/>
                </a:moveTo>
                <a:lnTo>
                  <a:pt x="3027926" y="3136"/>
                </a:lnTo>
              </a:path>
              <a:path w="4110990" h="3175">
                <a:moveTo>
                  <a:pt x="1281968" y="0"/>
                </a:moveTo>
                <a:lnTo>
                  <a:pt x="2217437" y="0"/>
                </a:lnTo>
              </a:path>
              <a:path w="4110990" h="3175">
                <a:moveTo>
                  <a:pt x="3441451" y="3136"/>
                </a:moveTo>
                <a:lnTo>
                  <a:pt x="4110481" y="3136"/>
                </a:lnTo>
              </a:path>
              <a:path w="4110990" h="3175">
                <a:moveTo>
                  <a:pt x="2630962" y="0"/>
                </a:moveTo>
                <a:lnTo>
                  <a:pt x="3554925" y="0"/>
                </a:lnTo>
              </a:path>
              <a:path w="4110990" h="3175">
                <a:moveTo>
                  <a:pt x="3968450" y="0"/>
                </a:moveTo>
                <a:lnTo>
                  <a:pt x="41104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80642" y="1347088"/>
            <a:ext cx="191135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25" dirty="0">
                <a:latin typeface="BNPP Sans"/>
                <a:cs typeface="BNPP Sans"/>
              </a:rPr>
              <a:t>22%</a:t>
            </a:r>
            <a:endParaRPr sz="750">
              <a:latin typeface="BNPP Sans"/>
              <a:cs typeface="BNPP San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24074" y="1533982"/>
            <a:ext cx="941069" cy="1145540"/>
            <a:chOff x="2224074" y="1533982"/>
            <a:chExt cx="941069" cy="1145540"/>
          </a:xfrm>
        </p:grpSpPr>
        <p:sp>
          <p:nvSpPr>
            <p:cNvPr id="7" name="object 7"/>
            <p:cNvSpPr/>
            <p:nvPr/>
          </p:nvSpPr>
          <p:spPr>
            <a:xfrm>
              <a:off x="2224074" y="1853806"/>
              <a:ext cx="415925" cy="825500"/>
            </a:xfrm>
            <a:custGeom>
              <a:avLst/>
              <a:gdLst/>
              <a:ahLst/>
              <a:cxnLst/>
              <a:rect l="l" t="t" r="r" b="b"/>
              <a:pathLst>
                <a:path w="415925" h="825500">
                  <a:moveTo>
                    <a:pt x="415455" y="0"/>
                  </a:moveTo>
                  <a:lnTo>
                    <a:pt x="0" y="0"/>
                  </a:lnTo>
                  <a:lnTo>
                    <a:pt x="0" y="825258"/>
                  </a:lnTo>
                  <a:lnTo>
                    <a:pt x="415455" y="825258"/>
                  </a:lnTo>
                  <a:lnTo>
                    <a:pt x="415455" y="0"/>
                  </a:lnTo>
                  <a:close/>
                </a:path>
              </a:pathLst>
            </a:custGeom>
            <a:solidFill>
              <a:srgbClr val="00A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51073" y="1533982"/>
              <a:ext cx="414020" cy="320040"/>
            </a:xfrm>
            <a:custGeom>
              <a:avLst/>
              <a:gdLst/>
              <a:ahLst/>
              <a:cxnLst/>
              <a:rect l="l" t="t" r="r" b="b"/>
              <a:pathLst>
                <a:path w="414019" h="320039">
                  <a:moveTo>
                    <a:pt x="413524" y="0"/>
                  </a:moveTo>
                  <a:lnTo>
                    <a:pt x="0" y="0"/>
                  </a:lnTo>
                  <a:lnTo>
                    <a:pt x="0" y="319836"/>
                  </a:lnTo>
                  <a:lnTo>
                    <a:pt x="413524" y="319836"/>
                  </a:lnTo>
                  <a:lnTo>
                    <a:pt x="413524" y="0"/>
                  </a:lnTo>
                  <a:close/>
                </a:path>
              </a:pathLst>
            </a:custGeom>
            <a:solidFill>
              <a:srgbClr val="BB8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120240" y="984236"/>
            <a:ext cx="1332230" cy="369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20"/>
              </a:spcBef>
            </a:pPr>
            <a:r>
              <a:rPr sz="750" dirty="0">
                <a:latin typeface="BNPP Sans"/>
                <a:cs typeface="BNPP Sans"/>
              </a:rPr>
              <a:t>Crisis</a:t>
            </a:r>
            <a:r>
              <a:rPr sz="750" spc="15" dirty="0">
                <a:latin typeface="BNPP Sans"/>
                <a:cs typeface="BNPP Sans"/>
              </a:rPr>
              <a:t> </a:t>
            </a:r>
            <a:r>
              <a:rPr sz="750" dirty="0">
                <a:latin typeface="BNPP Sans"/>
                <a:cs typeface="BNPP Sans"/>
              </a:rPr>
              <a:t>Period:</a:t>
            </a:r>
            <a:r>
              <a:rPr sz="750" spc="229" dirty="0">
                <a:latin typeface="BNPP Sans"/>
                <a:cs typeface="BNPP Sans"/>
              </a:rPr>
              <a:t> </a:t>
            </a:r>
            <a:r>
              <a:rPr sz="750" dirty="0">
                <a:latin typeface="BNPP Sans"/>
                <a:cs typeface="BNPP Sans"/>
              </a:rPr>
              <a:t>Equities</a:t>
            </a:r>
            <a:r>
              <a:rPr sz="750" spc="20" dirty="0">
                <a:latin typeface="BNPP Sans"/>
                <a:cs typeface="BNPP Sans"/>
              </a:rPr>
              <a:t> </a:t>
            </a:r>
            <a:r>
              <a:rPr sz="750" dirty="0">
                <a:latin typeface="BNPP Sans"/>
                <a:cs typeface="BNPP Sans"/>
              </a:rPr>
              <a:t>v/s</a:t>
            </a:r>
            <a:r>
              <a:rPr sz="750" spc="10" dirty="0">
                <a:latin typeface="BNPP Sans"/>
                <a:cs typeface="BNPP Sans"/>
              </a:rPr>
              <a:t> </a:t>
            </a:r>
            <a:r>
              <a:rPr sz="750" spc="-20" dirty="0">
                <a:latin typeface="BNPP Sans"/>
                <a:cs typeface="BNPP Sans"/>
              </a:rPr>
              <a:t>Gold</a:t>
            </a:r>
            <a:endParaRPr sz="750">
              <a:latin typeface="BNPP Sans"/>
              <a:cs typeface="BNPP Sans"/>
            </a:endParaRPr>
          </a:p>
          <a:p>
            <a:pPr marR="50800" algn="r">
              <a:lnSpc>
                <a:spcPct val="100000"/>
              </a:lnSpc>
              <a:spcBef>
                <a:spcPts val="880"/>
              </a:spcBef>
            </a:pPr>
            <a:r>
              <a:rPr sz="750" spc="-25" dirty="0">
                <a:latin typeface="BNPP Sans"/>
                <a:cs typeface="BNPP Sans"/>
              </a:rPr>
              <a:t>31%</a:t>
            </a:r>
            <a:endParaRPr sz="750">
              <a:latin typeface="BNPP Sans"/>
              <a:cs typeface="BNPP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85273" y="2237318"/>
            <a:ext cx="697865" cy="37401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8890">
              <a:lnSpc>
                <a:spcPct val="100000"/>
              </a:lnSpc>
              <a:spcBef>
                <a:spcPts val="565"/>
              </a:spcBef>
            </a:pPr>
            <a:r>
              <a:rPr sz="750" dirty="0">
                <a:latin typeface="BNPP Sans"/>
                <a:cs typeface="BNPP Sans"/>
              </a:rPr>
              <a:t>-</a:t>
            </a:r>
            <a:r>
              <a:rPr sz="750" spc="-25" dirty="0">
                <a:latin typeface="BNPP Sans"/>
                <a:cs typeface="BNPP Sans"/>
              </a:rPr>
              <a:t>28</a:t>
            </a:r>
            <a:endParaRPr sz="750">
              <a:latin typeface="BNPP Sans"/>
              <a:cs typeface="BNPP Sans"/>
            </a:endParaRPr>
          </a:p>
          <a:p>
            <a:pPr>
              <a:lnSpc>
                <a:spcPct val="100000"/>
              </a:lnSpc>
              <a:spcBef>
                <a:spcPts val="470"/>
              </a:spcBef>
            </a:pPr>
            <a:r>
              <a:rPr sz="750" dirty="0">
                <a:latin typeface="BNPP Sans"/>
                <a:cs typeface="BNPP Sans"/>
              </a:rPr>
              <a:t>Taper</a:t>
            </a:r>
            <a:r>
              <a:rPr sz="750" spc="30" dirty="0">
                <a:latin typeface="BNPP Sans"/>
                <a:cs typeface="BNPP Sans"/>
              </a:rPr>
              <a:t> </a:t>
            </a:r>
            <a:r>
              <a:rPr sz="750" spc="-10" dirty="0">
                <a:latin typeface="BNPP Sans"/>
                <a:cs typeface="BNPP Sans"/>
              </a:rPr>
              <a:t>Tantrums</a:t>
            </a:r>
            <a:endParaRPr sz="750">
              <a:latin typeface="BNPP Sans"/>
              <a:cs typeface="BNPP San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573068" y="1388249"/>
            <a:ext cx="941069" cy="887094"/>
            <a:chOff x="3573068" y="1388249"/>
            <a:chExt cx="941069" cy="887094"/>
          </a:xfrm>
        </p:grpSpPr>
        <p:sp>
          <p:nvSpPr>
            <p:cNvPr id="12" name="object 12"/>
            <p:cNvSpPr/>
            <p:nvPr/>
          </p:nvSpPr>
          <p:spPr>
            <a:xfrm>
              <a:off x="3573068" y="1853806"/>
              <a:ext cx="415925" cy="421640"/>
            </a:xfrm>
            <a:custGeom>
              <a:avLst/>
              <a:gdLst/>
              <a:ahLst/>
              <a:cxnLst/>
              <a:rect l="l" t="t" r="r" b="b"/>
              <a:pathLst>
                <a:path w="415925" h="421639">
                  <a:moveTo>
                    <a:pt x="415455" y="0"/>
                  </a:moveTo>
                  <a:lnTo>
                    <a:pt x="0" y="0"/>
                  </a:lnTo>
                  <a:lnTo>
                    <a:pt x="0" y="421068"/>
                  </a:lnTo>
                  <a:lnTo>
                    <a:pt x="415455" y="421068"/>
                  </a:lnTo>
                  <a:lnTo>
                    <a:pt x="415455" y="0"/>
                  </a:lnTo>
                  <a:close/>
                </a:path>
              </a:pathLst>
            </a:custGeom>
            <a:solidFill>
              <a:srgbClr val="00A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00067" y="1388249"/>
              <a:ext cx="414020" cy="466090"/>
            </a:xfrm>
            <a:custGeom>
              <a:avLst/>
              <a:gdLst/>
              <a:ahLst/>
              <a:cxnLst/>
              <a:rect l="l" t="t" r="r" b="b"/>
              <a:pathLst>
                <a:path w="414020" h="466089">
                  <a:moveTo>
                    <a:pt x="413524" y="0"/>
                  </a:moveTo>
                  <a:lnTo>
                    <a:pt x="0" y="0"/>
                  </a:lnTo>
                  <a:lnTo>
                    <a:pt x="0" y="465556"/>
                  </a:lnTo>
                  <a:lnTo>
                    <a:pt x="413524" y="465556"/>
                  </a:lnTo>
                  <a:lnTo>
                    <a:pt x="413524" y="0"/>
                  </a:lnTo>
                  <a:close/>
                </a:path>
              </a:pathLst>
            </a:custGeom>
            <a:solidFill>
              <a:srgbClr val="BB8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589423" y="1576827"/>
            <a:ext cx="139065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spc="-25" dirty="0">
                <a:latin typeface="BNPP Sans"/>
                <a:cs typeface="BNPP Sans"/>
              </a:rPr>
              <a:t>6%</a:t>
            </a:r>
            <a:endParaRPr sz="750">
              <a:latin typeface="BNPP Sans"/>
              <a:cs typeface="BNPP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75852" y="2424415"/>
            <a:ext cx="446405" cy="36766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540"/>
              </a:spcBef>
            </a:pPr>
            <a:r>
              <a:rPr sz="750" dirty="0">
                <a:latin typeface="BNPP Sans"/>
                <a:cs typeface="BNPP Sans"/>
              </a:rPr>
              <a:t>-</a:t>
            </a:r>
            <a:r>
              <a:rPr sz="750" spc="-25" dirty="0">
                <a:latin typeface="BNPP Sans"/>
                <a:cs typeface="BNPP Sans"/>
              </a:rPr>
              <a:t>38%</a:t>
            </a:r>
            <a:endParaRPr sz="750">
              <a:latin typeface="BNPP Sans"/>
              <a:cs typeface="BNPP Sans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r>
              <a:rPr sz="750" dirty="0">
                <a:latin typeface="BNPP Sans"/>
                <a:cs typeface="BNPP Sans"/>
              </a:rPr>
              <a:t>COVID</a:t>
            </a:r>
            <a:r>
              <a:rPr sz="750" spc="40" dirty="0">
                <a:latin typeface="BNPP Sans"/>
                <a:cs typeface="BNPP Sans"/>
              </a:rPr>
              <a:t> </a:t>
            </a:r>
            <a:r>
              <a:rPr sz="750" dirty="0">
                <a:latin typeface="BNPP Sans"/>
                <a:cs typeface="BNPP Sans"/>
              </a:rPr>
              <a:t>-</a:t>
            </a:r>
            <a:r>
              <a:rPr sz="750" spc="-25" dirty="0">
                <a:latin typeface="BNPP Sans"/>
                <a:cs typeface="BNPP Sans"/>
              </a:rPr>
              <a:t>19</a:t>
            </a:r>
            <a:endParaRPr sz="750">
              <a:latin typeface="BNPP Sans"/>
              <a:cs typeface="BNPP San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946577" y="1770977"/>
            <a:ext cx="2905125" cy="1356360"/>
            <a:chOff x="2946577" y="1770977"/>
            <a:chExt cx="2905125" cy="1356360"/>
          </a:xfrm>
        </p:grpSpPr>
        <p:sp>
          <p:nvSpPr>
            <p:cNvPr id="17" name="object 17"/>
            <p:cNvSpPr/>
            <p:nvPr/>
          </p:nvSpPr>
          <p:spPr>
            <a:xfrm>
              <a:off x="4910556" y="1853806"/>
              <a:ext cx="414020" cy="564515"/>
            </a:xfrm>
            <a:custGeom>
              <a:avLst/>
              <a:gdLst/>
              <a:ahLst/>
              <a:cxnLst/>
              <a:rect l="l" t="t" r="r" b="b"/>
              <a:pathLst>
                <a:path w="414020" h="564514">
                  <a:moveTo>
                    <a:pt x="413524" y="0"/>
                  </a:moveTo>
                  <a:lnTo>
                    <a:pt x="0" y="0"/>
                  </a:lnTo>
                  <a:lnTo>
                    <a:pt x="0" y="564489"/>
                  </a:lnTo>
                  <a:lnTo>
                    <a:pt x="413524" y="564489"/>
                  </a:lnTo>
                  <a:lnTo>
                    <a:pt x="413524" y="0"/>
                  </a:lnTo>
                  <a:close/>
                </a:path>
              </a:pathLst>
            </a:custGeom>
            <a:solidFill>
              <a:srgbClr val="00A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37555" y="1770977"/>
              <a:ext cx="414020" cy="83185"/>
            </a:xfrm>
            <a:custGeom>
              <a:avLst/>
              <a:gdLst/>
              <a:ahLst/>
              <a:cxnLst/>
              <a:rect l="l" t="t" r="r" b="b"/>
              <a:pathLst>
                <a:path w="414020" h="83185">
                  <a:moveTo>
                    <a:pt x="413524" y="0"/>
                  </a:moveTo>
                  <a:lnTo>
                    <a:pt x="0" y="0"/>
                  </a:lnTo>
                  <a:lnTo>
                    <a:pt x="0" y="82829"/>
                  </a:lnTo>
                  <a:lnTo>
                    <a:pt x="413524" y="82829"/>
                  </a:lnTo>
                  <a:lnTo>
                    <a:pt x="413524" y="0"/>
                  </a:lnTo>
                  <a:close/>
                </a:path>
              </a:pathLst>
            </a:custGeom>
            <a:solidFill>
              <a:srgbClr val="BB8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46577" y="3050362"/>
              <a:ext cx="78740" cy="76835"/>
            </a:xfrm>
            <a:custGeom>
              <a:avLst/>
              <a:gdLst/>
              <a:ahLst/>
              <a:cxnLst/>
              <a:rect l="l" t="t" r="r" b="b"/>
              <a:pathLst>
                <a:path w="78739" h="76835">
                  <a:moveTo>
                    <a:pt x="78295" y="0"/>
                  </a:moveTo>
                  <a:lnTo>
                    <a:pt x="0" y="0"/>
                  </a:lnTo>
                  <a:lnTo>
                    <a:pt x="0" y="76403"/>
                  </a:lnTo>
                  <a:lnTo>
                    <a:pt x="78295" y="76403"/>
                  </a:lnTo>
                  <a:lnTo>
                    <a:pt x="78295" y="0"/>
                  </a:lnTo>
                  <a:close/>
                </a:path>
              </a:pathLst>
            </a:custGeom>
            <a:solidFill>
              <a:srgbClr val="00A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230760" y="2658793"/>
            <a:ext cx="1421130" cy="49657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30"/>
              </a:spcBef>
            </a:pPr>
            <a:r>
              <a:rPr sz="750" dirty="0">
                <a:latin typeface="BNPP Sans"/>
                <a:cs typeface="BNPP Sans"/>
              </a:rPr>
              <a:t>-</a:t>
            </a:r>
            <a:r>
              <a:rPr sz="750" spc="-25" dirty="0">
                <a:latin typeface="BNPP Sans"/>
                <a:cs typeface="BNPP Sans"/>
              </a:rPr>
              <a:t>56%</a:t>
            </a:r>
            <a:endParaRPr sz="750">
              <a:latin typeface="BNPP Sans"/>
              <a:cs typeface="BNPP Sans"/>
            </a:endParaRPr>
          </a:p>
          <a:p>
            <a:pPr>
              <a:lnSpc>
                <a:spcPct val="100000"/>
              </a:lnSpc>
              <a:spcBef>
                <a:spcPts val="234"/>
              </a:spcBef>
            </a:pPr>
            <a:r>
              <a:rPr sz="750" dirty="0">
                <a:latin typeface="BNPP Sans"/>
                <a:cs typeface="BNPP Sans"/>
              </a:rPr>
              <a:t>Global</a:t>
            </a:r>
            <a:r>
              <a:rPr sz="750" spc="40" dirty="0">
                <a:latin typeface="BNPP Sans"/>
                <a:cs typeface="BNPP Sans"/>
              </a:rPr>
              <a:t> </a:t>
            </a:r>
            <a:r>
              <a:rPr sz="750" dirty="0">
                <a:latin typeface="BNPP Sans"/>
                <a:cs typeface="BNPP Sans"/>
              </a:rPr>
              <a:t>Financial</a:t>
            </a:r>
            <a:r>
              <a:rPr sz="750" spc="40" dirty="0">
                <a:latin typeface="BNPP Sans"/>
                <a:cs typeface="BNPP Sans"/>
              </a:rPr>
              <a:t> </a:t>
            </a:r>
            <a:r>
              <a:rPr sz="750" spc="-10" dirty="0">
                <a:latin typeface="BNPP Sans"/>
                <a:cs typeface="BNPP Sans"/>
              </a:rPr>
              <a:t>Crisis</a:t>
            </a:r>
            <a:endParaRPr sz="750">
              <a:latin typeface="BNPP Sans"/>
              <a:cs typeface="BNPP Sans"/>
            </a:endParaRPr>
          </a:p>
          <a:p>
            <a:pPr marL="856615">
              <a:lnSpc>
                <a:spcPct val="100000"/>
              </a:lnSpc>
              <a:spcBef>
                <a:spcPts val="540"/>
              </a:spcBef>
            </a:pPr>
            <a:r>
              <a:rPr sz="750" dirty="0">
                <a:latin typeface="BNPP Sans"/>
                <a:cs typeface="BNPP Sans"/>
              </a:rPr>
              <a:t>Nifty</a:t>
            </a:r>
            <a:r>
              <a:rPr sz="750" spc="30" dirty="0">
                <a:latin typeface="BNPP Sans"/>
                <a:cs typeface="BNPP Sans"/>
              </a:rPr>
              <a:t> </a:t>
            </a:r>
            <a:r>
              <a:rPr sz="750" dirty="0">
                <a:latin typeface="BNPP Sans"/>
                <a:cs typeface="BNPP Sans"/>
              </a:rPr>
              <a:t>500</a:t>
            </a:r>
            <a:r>
              <a:rPr sz="750" spc="20" dirty="0">
                <a:latin typeface="BNPP Sans"/>
                <a:cs typeface="BNPP Sans"/>
              </a:rPr>
              <a:t> </a:t>
            </a:r>
            <a:r>
              <a:rPr sz="750" spc="-25" dirty="0">
                <a:latin typeface="BNPP Sans"/>
                <a:cs typeface="BNPP Sans"/>
              </a:rPr>
              <a:t>TRI</a:t>
            </a:r>
            <a:endParaRPr sz="750">
              <a:latin typeface="BNPP Sans"/>
              <a:cs typeface="BNPP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888092" y="3050362"/>
            <a:ext cx="78740" cy="76835"/>
          </a:xfrm>
          <a:custGeom>
            <a:avLst/>
            <a:gdLst/>
            <a:ahLst/>
            <a:cxnLst/>
            <a:rect l="l" t="t" r="r" b="b"/>
            <a:pathLst>
              <a:path w="78739" h="76835">
                <a:moveTo>
                  <a:pt x="78295" y="0"/>
                </a:moveTo>
                <a:lnTo>
                  <a:pt x="0" y="0"/>
                </a:lnTo>
                <a:lnTo>
                  <a:pt x="0" y="76403"/>
                </a:lnTo>
                <a:lnTo>
                  <a:pt x="78295" y="76403"/>
                </a:lnTo>
                <a:lnTo>
                  <a:pt x="78295" y="0"/>
                </a:lnTo>
                <a:close/>
              </a:path>
            </a:pathLst>
          </a:custGeom>
          <a:solidFill>
            <a:srgbClr val="BB8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020616" y="3012444"/>
            <a:ext cx="605790" cy="142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dirty="0">
                <a:latin typeface="BNPP Sans"/>
                <a:cs typeface="BNPP Sans"/>
              </a:rPr>
              <a:t>Prices</a:t>
            </a:r>
            <a:r>
              <a:rPr sz="750" spc="15" dirty="0">
                <a:latin typeface="BNPP Sans"/>
                <a:cs typeface="BNPP Sans"/>
              </a:rPr>
              <a:t> </a:t>
            </a:r>
            <a:r>
              <a:rPr sz="750" dirty="0">
                <a:latin typeface="BNPP Sans"/>
                <a:cs typeface="BNPP Sans"/>
              </a:rPr>
              <a:t>of</a:t>
            </a:r>
            <a:r>
              <a:rPr sz="750" spc="30" dirty="0">
                <a:latin typeface="BNPP Sans"/>
                <a:cs typeface="BNPP Sans"/>
              </a:rPr>
              <a:t> </a:t>
            </a:r>
            <a:r>
              <a:rPr sz="750" spc="-20" dirty="0">
                <a:latin typeface="BNPP Sans"/>
                <a:cs typeface="BNPP Sans"/>
              </a:rPr>
              <a:t>Gold</a:t>
            </a:r>
            <a:endParaRPr sz="750">
              <a:latin typeface="BNPP Sans"/>
              <a:cs typeface="BNPP San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418945" y="914844"/>
            <a:ext cx="4722495" cy="2310130"/>
            <a:chOff x="1418945" y="914844"/>
            <a:chExt cx="4722495" cy="2310130"/>
          </a:xfrm>
        </p:grpSpPr>
        <p:sp>
          <p:nvSpPr>
            <p:cNvPr id="24" name="object 24"/>
            <p:cNvSpPr/>
            <p:nvPr/>
          </p:nvSpPr>
          <p:spPr>
            <a:xfrm>
              <a:off x="1419999" y="915898"/>
              <a:ext cx="4720590" cy="2307590"/>
            </a:xfrm>
            <a:custGeom>
              <a:avLst/>
              <a:gdLst/>
              <a:ahLst/>
              <a:cxnLst/>
              <a:rect l="l" t="t" r="r" b="b"/>
              <a:pathLst>
                <a:path w="4720590" h="2307590">
                  <a:moveTo>
                    <a:pt x="0" y="0"/>
                  </a:moveTo>
                  <a:lnTo>
                    <a:pt x="4719993" y="0"/>
                  </a:lnTo>
                  <a:lnTo>
                    <a:pt x="4719993" y="2307526"/>
                  </a:lnTo>
                  <a:lnTo>
                    <a:pt x="0" y="23075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6061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82531" y="1261463"/>
              <a:ext cx="0" cy="1466215"/>
            </a:xfrm>
            <a:custGeom>
              <a:avLst/>
              <a:gdLst/>
              <a:ahLst/>
              <a:cxnLst/>
              <a:rect l="l" t="t" r="r" b="b"/>
              <a:pathLst>
                <a:path h="1466214">
                  <a:moveTo>
                    <a:pt x="0" y="0"/>
                  </a:moveTo>
                  <a:lnTo>
                    <a:pt x="0" y="1465808"/>
                  </a:lnTo>
                </a:path>
              </a:pathLst>
            </a:custGeom>
            <a:ln w="48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62526" y="1262442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307" y="0"/>
                  </a:lnTo>
                </a:path>
              </a:pathLst>
            </a:custGeom>
            <a:ln w="48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62526" y="1410750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307" y="0"/>
                  </a:lnTo>
                </a:path>
              </a:pathLst>
            </a:custGeom>
            <a:ln w="48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62526" y="1558945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307" y="0"/>
                  </a:lnTo>
                </a:path>
              </a:pathLst>
            </a:custGeom>
            <a:ln w="48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62526" y="1707202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307" y="0"/>
                  </a:lnTo>
                </a:path>
              </a:pathLst>
            </a:custGeom>
            <a:ln w="48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62526" y="1853513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307" y="0"/>
                  </a:lnTo>
                </a:path>
              </a:pathLst>
            </a:custGeom>
            <a:ln w="48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62526" y="2003643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307" y="0"/>
                  </a:lnTo>
                </a:path>
              </a:pathLst>
            </a:custGeom>
            <a:ln w="48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62526" y="2151913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307" y="0"/>
                  </a:lnTo>
                </a:path>
              </a:pathLst>
            </a:custGeom>
            <a:ln w="48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62526" y="2300159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307" y="0"/>
                  </a:lnTo>
                </a:path>
              </a:pathLst>
            </a:custGeom>
            <a:ln w="48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62526" y="2448416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307" y="0"/>
                  </a:lnTo>
                </a:path>
              </a:pathLst>
            </a:custGeom>
            <a:ln w="48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62526" y="2586864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307" y="0"/>
                  </a:lnTo>
                </a:path>
              </a:pathLst>
            </a:custGeom>
            <a:ln w="48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62526" y="2725299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20307" y="0"/>
                  </a:lnTo>
                </a:path>
              </a:pathLst>
            </a:custGeom>
            <a:ln w="48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616311" y="1150524"/>
            <a:ext cx="231775" cy="163703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360"/>
              </a:spcBef>
            </a:pPr>
            <a:r>
              <a:rPr sz="750" spc="-25" dirty="0">
                <a:latin typeface="BNPP Sans"/>
                <a:cs typeface="BNPP Sans"/>
              </a:rPr>
              <a:t>40%</a:t>
            </a:r>
            <a:endParaRPr sz="750">
              <a:latin typeface="BNPP Sans"/>
              <a:cs typeface="BNPP Sans"/>
            </a:endParaRPr>
          </a:p>
          <a:p>
            <a:pPr marL="40005">
              <a:lnSpc>
                <a:spcPct val="100000"/>
              </a:lnSpc>
              <a:spcBef>
                <a:spcPts val="270"/>
              </a:spcBef>
            </a:pPr>
            <a:r>
              <a:rPr sz="750" spc="-25" dirty="0">
                <a:latin typeface="BNPP Sans"/>
                <a:cs typeface="BNPP Sans"/>
              </a:rPr>
              <a:t>30%</a:t>
            </a:r>
            <a:endParaRPr sz="750">
              <a:latin typeface="BNPP Sans"/>
              <a:cs typeface="BNPP Sans"/>
            </a:endParaRPr>
          </a:p>
          <a:p>
            <a:pPr marL="40005">
              <a:lnSpc>
                <a:spcPct val="100000"/>
              </a:lnSpc>
              <a:spcBef>
                <a:spcPts val="265"/>
              </a:spcBef>
            </a:pPr>
            <a:r>
              <a:rPr sz="750" spc="-25" dirty="0">
                <a:latin typeface="BNPP Sans"/>
                <a:cs typeface="BNPP Sans"/>
              </a:rPr>
              <a:t>20%</a:t>
            </a:r>
            <a:endParaRPr sz="750">
              <a:latin typeface="BNPP Sans"/>
              <a:cs typeface="BNPP Sans"/>
            </a:endParaRPr>
          </a:p>
          <a:p>
            <a:pPr marL="40005">
              <a:lnSpc>
                <a:spcPct val="100000"/>
              </a:lnSpc>
              <a:spcBef>
                <a:spcPts val="270"/>
              </a:spcBef>
            </a:pPr>
            <a:r>
              <a:rPr sz="750" spc="-25" dirty="0">
                <a:latin typeface="BNPP Sans"/>
                <a:cs typeface="BNPP Sans"/>
              </a:rPr>
              <a:t>10%</a:t>
            </a:r>
            <a:endParaRPr sz="750">
              <a:latin typeface="BNPP Sans"/>
              <a:cs typeface="BNPP Sans"/>
            </a:endParaRPr>
          </a:p>
          <a:p>
            <a:pPr marL="92075">
              <a:lnSpc>
                <a:spcPct val="100000"/>
              </a:lnSpc>
              <a:spcBef>
                <a:spcPts val="250"/>
              </a:spcBef>
            </a:pPr>
            <a:r>
              <a:rPr sz="750" spc="-25" dirty="0">
                <a:latin typeface="BNPP Sans"/>
                <a:cs typeface="BNPP Sans"/>
              </a:rPr>
              <a:t>0%</a:t>
            </a:r>
            <a:endParaRPr sz="750">
              <a:latin typeface="BNPP Sans"/>
              <a:cs typeface="BNPP Sans"/>
            </a:endParaRPr>
          </a:p>
          <a:p>
            <a:pPr>
              <a:lnSpc>
                <a:spcPct val="100000"/>
              </a:lnSpc>
              <a:spcBef>
                <a:spcPts val="284"/>
              </a:spcBef>
            </a:pPr>
            <a:r>
              <a:rPr sz="750" dirty="0">
                <a:latin typeface="BNPP Sans"/>
                <a:cs typeface="BNPP Sans"/>
              </a:rPr>
              <a:t>-</a:t>
            </a:r>
            <a:r>
              <a:rPr sz="750" spc="-25" dirty="0">
                <a:latin typeface="BNPP Sans"/>
                <a:cs typeface="BNPP Sans"/>
              </a:rPr>
              <a:t>10%</a:t>
            </a:r>
            <a:endParaRPr sz="750">
              <a:latin typeface="BNPP Sans"/>
              <a:cs typeface="BNPP Sans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r>
              <a:rPr sz="750" dirty="0">
                <a:latin typeface="BNPP Sans"/>
                <a:cs typeface="BNPP Sans"/>
              </a:rPr>
              <a:t>-</a:t>
            </a:r>
            <a:r>
              <a:rPr sz="750" spc="-25" dirty="0">
                <a:latin typeface="BNPP Sans"/>
                <a:cs typeface="BNPP Sans"/>
              </a:rPr>
              <a:t>20%</a:t>
            </a:r>
            <a:endParaRPr sz="750">
              <a:latin typeface="BNPP Sans"/>
              <a:cs typeface="BNPP Sans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r>
              <a:rPr sz="750" dirty="0">
                <a:latin typeface="BNPP Sans"/>
                <a:cs typeface="BNPP Sans"/>
              </a:rPr>
              <a:t>-</a:t>
            </a:r>
            <a:r>
              <a:rPr sz="750" spc="-25" dirty="0">
                <a:latin typeface="BNPP Sans"/>
                <a:cs typeface="BNPP Sans"/>
              </a:rPr>
              <a:t>30%</a:t>
            </a:r>
            <a:endParaRPr sz="750">
              <a:latin typeface="BNPP Sans"/>
              <a:cs typeface="BNPP Sans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r>
              <a:rPr sz="750" dirty="0">
                <a:latin typeface="BNPP Sans"/>
                <a:cs typeface="BNPP Sans"/>
              </a:rPr>
              <a:t>-</a:t>
            </a:r>
            <a:r>
              <a:rPr sz="750" spc="-25" dirty="0">
                <a:latin typeface="BNPP Sans"/>
                <a:cs typeface="BNPP Sans"/>
              </a:rPr>
              <a:t>40%</a:t>
            </a:r>
            <a:endParaRPr sz="750">
              <a:latin typeface="BNPP Sans"/>
              <a:cs typeface="BNPP Sans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r>
              <a:rPr sz="750" dirty="0">
                <a:latin typeface="BNPP Sans"/>
                <a:cs typeface="BNPP Sans"/>
              </a:rPr>
              <a:t>-</a:t>
            </a:r>
            <a:r>
              <a:rPr sz="750" spc="-25" dirty="0">
                <a:latin typeface="BNPP Sans"/>
                <a:cs typeface="BNPP Sans"/>
              </a:rPr>
              <a:t>50%</a:t>
            </a:r>
            <a:endParaRPr sz="750">
              <a:latin typeface="BNPP Sans"/>
              <a:cs typeface="BNPP Sans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r>
              <a:rPr sz="750" dirty="0">
                <a:latin typeface="BNPP Sans"/>
                <a:cs typeface="BNPP Sans"/>
              </a:rPr>
              <a:t>-</a:t>
            </a:r>
            <a:r>
              <a:rPr sz="750" spc="-25" dirty="0">
                <a:latin typeface="BNPP Sans"/>
                <a:cs typeface="BNPP Sans"/>
              </a:rPr>
              <a:t>60%</a:t>
            </a:r>
            <a:endParaRPr sz="750">
              <a:latin typeface="BNPP Sans"/>
              <a:cs typeface="BNPP San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0" y="239445"/>
            <a:ext cx="6925945" cy="459105"/>
            <a:chOff x="0" y="239445"/>
            <a:chExt cx="6925945" cy="459105"/>
          </a:xfrm>
        </p:grpSpPr>
        <p:sp>
          <p:nvSpPr>
            <p:cNvPr id="39" name="object 39"/>
            <p:cNvSpPr/>
            <p:nvPr/>
          </p:nvSpPr>
          <p:spPr>
            <a:xfrm>
              <a:off x="136606" y="239445"/>
              <a:ext cx="6789420" cy="459105"/>
            </a:xfrm>
            <a:custGeom>
              <a:avLst/>
              <a:gdLst/>
              <a:ahLst/>
              <a:cxnLst/>
              <a:rect l="l" t="t" r="r" b="b"/>
              <a:pathLst>
                <a:path w="6789420" h="459105">
                  <a:moveTo>
                    <a:pt x="6789191" y="0"/>
                  </a:moveTo>
                  <a:lnTo>
                    <a:pt x="0" y="0"/>
                  </a:lnTo>
                  <a:lnTo>
                    <a:pt x="0" y="458838"/>
                  </a:lnTo>
                  <a:lnTo>
                    <a:pt x="6592227" y="458838"/>
                  </a:lnTo>
                  <a:lnTo>
                    <a:pt x="6789191" y="0"/>
                  </a:lnTo>
                  <a:close/>
                </a:path>
              </a:pathLst>
            </a:custGeom>
            <a:solidFill>
              <a:srgbClr val="F1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3780" y="239445"/>
              <a:ext cx="6789420" cy="459105"/>
            </a:xfrm>
            <a:custGeom>
              <a:avLst/>
              <a:gdLst/>
              <a:ahLst/>
              <a:cxnLst/>
              <a:rect l="l" t="t" r="r" b="b"/>
              <a:pathLst>
                <a:path w="6789420" h="459105">
                  <a:moveTo>
                    <a:pt x="6789191" y="0"/>
                  </a:moveTo>
                  <a:lnTo>
                    <a:pt x="0" y="0"/>
                  </a:lnTo>
                  <a:lnTo>
                    <a:pt x="0" y="458838"/>
                  </a:lnTo>
                  <a:lnTo>
                    <a:pt x="6592214" y="458838"/>
                  </a:lnTo>
                  <a:lnTo>
                    <a:pt x="6789191" y="0"/>
                  </a:lnTo>
                  <a:close/>
                </a:path>
              </a:pathLst>
            </a:custGeom>
            <a:solidFill>
              <a:srgbClr val="01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0" y="239449"/>
              <a:ext cx="6776720" cy="459105"/>
            </a:xfrm>
            <a:custGeom>
              <a:avLst/>
              <a:gdLst/>
              <a:ahLst/>
              <a:cxnLst/>
              <a:rect l="l" t="t" r="r" b="b"/>
              <a:pathLst>
                <a:path w="6776720" h="459105">
                  <a:moveTo>
                    <a:pt x="6776491" y="0"/>
                  </a:moveTo>
                  <a:lnTo>
                    <a:pt x="0" y="0"/>
                  </a:lnTo>
                  <a:lnTo>
                    <a:pt x="0" y="458838"/>
                  </a:lnTo>
                  <a:lnTo>
                    <a:pt x="6579514" y="458838"/>
                  </a:lnTo>
                  <a:lnTo>
                    <a:pt x="677649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dirty="0"/>
              <a:t>Gold has acted as a hedge during </a:t>
            </a:r>
            <a:r>
              <a:rPr spc="-10" dirty="0"/>
              <a:t>crises</a:t>
            </a:r>
          </a:p>
        </p:txBody>
      </p:sp>
      <p:grpSp>
        <p:nvGrpSpPr>
          <p:cNvPr id="43" name="object 43"/>
          <p:cNvGrpSpPr/>
          <p:nvPr/>
        </p:nvGrpSpPr>
        <p:grpSpPr>
          <a:xfrm>
            <a:off x="613195" y="3302433"/>
            <a:ext cx="6334125" cy="640715"/>
            <a:chOff x="613195" y="3302433"/>
            <a:chExt cx="6334125" cy="640715"/>
          </a:xfrm>
        </p:grpSpPr>
        <p:sp>
          <p:nvSpPr>
            <p:cNvPr id="44" name="object 44"/>
            <p:cNvSpPr/>
            <p:nvPr/>
          </p:nvSpPr>
          <p:spPr>
            <a:xfrm>
              <a:off x="613195" y="3302433"/>
              <a:ext cx="6334125" cy="387350"/>
            </a:xfrm>
            <a:custGeom>
              <a:avLst/>
              <a:gdLst/>
              <a:ahLst/>
              <a:cxnLst/>
              <a:rect l="l" t="t" r="r" b="b"/>
              <a:pathLst>
                <a:path w="6334125" h="387350">
                  <a:moveTo>
                    <a:pt x="6333604" y="0"/>
                  </a:moveTo>
                  <a:lnTo>
                    <a:pt x="0" y="0"/>
                  </a:lnTo>
                  <a:lnTo>
                    <a:pt x="0" y="387172"/>
                  </a:lnTo>
                  <a:lnTo>
                    <a:pt x="6169253" y="387172"/>
                  </a:lnTo>
                  <a:lnTo>
                    <a:pt x="6333604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13206" y="3713497"/>
              <a:ext cx="5227320" cy="229870"/>
            </a:xfrm>
            <a:custGeom>
              <a:avLst/>
              <a:gdLst/>
              <a:ahLst/>
              <a:cxnLst/>
              <a:rect l="l" t="t" r="r" b="b"/>
              <a:pathLst>
                <a:path w="5227320" h="229870">
                  <a:moveTo>
                    <a:pt x="5226862" y="0"/>
                  </a:moveTo>
                  <a:lnTo>
                    <a:pt x="0" y="0"/>
                  </a:lnTo>
                  <a:lnTo>
                    <a:pt x="0" y="229425"/>
                  </a:lnTo>
                  <a:lnTo>
                    <a:pt x="5129479" y="229425"/>
                  </a:lnTo>
                  <a:lnTo>
                    <a:pt x="5226862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70172" y="3307686"/>
            <a:ext cx="6122670" cy="5975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800"/>
              </a:lnSpc>
              <a:spcBef>
                <a:spcPts val="90"/>
              </a:spcBef>
            </a:pP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During</a:t>
            </a:r>
            <a:r>
              <a:rPr sz="1050" spc="5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uncertain</a:t>
            </a:r>
            <a:r>
              <a:rPr sz="1050" spc="5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times,</a:t>
            </a:r>
            <a:r>
              <a:rPr sz="1050" spc="5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however,</a:t>
            </a:r>
            <a:r>
              <a:rPr sz="1050" spc="5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market</a:t>
            </a:r>
            <a:r>
              <a:rPr sz="1050" spc="5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participants</a:t>
            </a:r>
            <a:r>
              <a:rPr sz="1050" spc="5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look</a:t>
            </a:r>
            <a:r>
              <a:rPr sz="1050" spc="5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for</a:t>
            </a:r>
            <a:r>
              <a:rPr sz="1050" spc="5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high-quality,</a:t>
            </a:r>
            <a:r>
              <a:rPr sz="1050" spc="5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liquid</a:t>
            </a:r>
            <a:r>
              <a:rPr sz="1050" spc="5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assets</a:t>
            </a:r>
            <a:r>
              <a:rPr sz="1050" spc="5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that</a:t>
            </a:r>
            <a:r>
              <a:rPr sz="1050" spc="5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BNPP Sans"/>
                <a:cs typeface="BNPP Sans"/>
              </a:rPr>
              <a:t>preserve </a:t>
            </a: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capital</a:t>
            </a:r>
            <a:r>
              <a:rPr sz="1050" spc="5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and</a:t>
            </a:r>
            <a:r>
              <a:rPr sz="1050" spc="5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minimize</a:t>
            </a:r>
            <a:r>
              <a:rPr sz="1050" spc="5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losses.</a:t>
            </a:r>
            <a:r>
              <a:rPr sz="1050" spc="5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This</a:t>
            </a:r>
            <a:r>
              <a:rPr sz="1050" spc="5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can</a:t>
            </a:r>
            <a:r>
              <a:rPr sz="1050" spc="5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push</a:t>
            </a:r>
            <a:r>
              <a:rPr sz="1050" spc="5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the</a:t>
            </a:r>
            <a:r>
              <a:rPr sz="1050" spc="5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Gold</a:t>
            </a:r>
            <a:r>
              <a:rPr sz="1050" spc="5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demand,</a:t>
            </a:r>
            <a:r>
              <a:rPr sz="1050" spc="5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driving</a:t>
            </a:r>
            <a:r>
              <a:rPr sz="1050" spc="5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its</a:t>
            </a:r>
            <a:r>
              <a:rPr sz="1050" spc="5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prices</a:t>
            </a:r>
            <a:r>
              <a:rPr sz="1050" spc="5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BNPP Sans"/>
                <a:cs typeface="BNPP Sans"/>
              </a:rPr>
              <a:t>upwards.</a:t>
            </a:r>
            <a:endParaRPr sz="1050">
              <a:latin typeface="BNPP Sans"/>
              <a:cs typeface="BNPP Sans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Gold</a:t>
            </a:r>
            <a:r>
              <a:rPr sz="1050" spc="4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behaves</a:t>
            </a:r>
            <a:r>
              <a:rPr sz="1050" spc="4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–</a:t>
            </a:r>
            <a:r>
              <a:rPr sz="1050" spc="4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and</a:t>
            </a:r>
            <a:r>
              <a:rPr sz="1050" spc="4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is</a:t>
            </a:r>
            <a:r>
              <a:rPr sz="1050" spc="4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used</a:t>
            </a:r>
            <a:r>
              <a:rPr sz="1050" spc="4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–</a:t>
            </a:r>
            <a:r>
              <a:rPr sz="1050" spc="4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as</a:t>
            </a:r>
            <a:r>
              <a:rPr sz="1050" spc="4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a</a:t>
            </a:r>
            <a:r>
              <a:rPr sz="1050" spc="4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safe-haven</a:t>
            </a:r>
            <a:r>
              <a:rPr sz="1050" spc="4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in</a:t>
            </a:r>
            <a:r>
              <a:rPr sz="1050" spc="4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periods</a:t>
            </a:r>
            <a:r>
              <a:rPr sz="1050" spc="4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of</a:t>
            </a:r>
            <a:r>
              <a:rPr sz="1050" spc="4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turmoil</a:t>
            </a:r>
            <a:r>
              <a:rPr sz="1050" spc="4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dirty="0">
                <a:solidFill>
                  <a:srgbClr val="FFFFFF"/>
                </a:solidFill>
                <a:latin typeface="BNPP Sans"/>
                <a:cs typeface="BNPP Sans"/>
              </a:rPr>
              <a:t>and</a:t>
            </a:r>
            <a:r>
              <a:rPr sz="1050" spc="4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BNPP Sans"/>
                <a:cs typeface="BNPP Sans"/>
              </a:rPr>
              <a:t>uncertainty.</a:t>
            </a:r>
            <a:endParaRPr sz="1050">
              <a:latin typeface="BNPP Sans"/>
              <a:cs typeface="BNPP Sans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99782CA-4B89-55AC-4FB9-9ED8CFA6A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" y="4596384"/>
            <a:ext cx="7559040" cy="7376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7560309" cy="4609465"/>
          </a:xfrm>
          <a:custGeom>
            <a:avLst/>
            <a:gdLst/>
            <a:ahLst/>
            <a:cxnLst/>
            <a:rect l="l" t="t" r="r" b="b"/>
            <a:pathLst>
              <a:path w="7560309" h="4609465">
                <a:moveTo>
                  <a:pt x="0" y="4609350"/>
                </a:moveTo>
                <a:lnTo>
                  <a:pt x="7559992" y="4609350"/>
                </a:lnTo>
                <a:lnTo>
                  <a:pt x="7559992" y="0"/>
                </a:lnTo>
                <a:lnTo>
                  <a:pt x="0" y="0"/>
                </a:lnTo>
                <a:lnTo>
                  <a:pt x="0" y="4609350"/>
                </a:lnTo>
                <a:close/>
              </a:path>
            </a:pathLst>
          </a:custGeom>
          <a:solidFill>
            <a:srgbClr val="F8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388105"/>
            <a:ext cx="6280785" cy="1635760"/>
          </a:xfrm>
          <a:custGeom>
            <a:avLst/>
            <a:gdLst/>
            <a:ahLst/>
            <a:cxnLst/>
            <a:rect l="l" t="t" r="r" b="b"/>
            <a:pathLst>
              <a:path w="6280785" h="1635760">
                <a:moveTo>
                  <a:pt x="6280453" y="0"/>
                </a:moveTo>
                <a:lnTo>
                  <a:pt x="0" y="0"/>
                </a:lnTo>
                <a:lnTo>
                  <a:pt x="0" y="1635734"/>
                </a:lnTo>
                <a:lnTo>
                  <a:pt x="5938137" y="1635734"/>
                </a:lnTo>
                <a:lnTo>
                  <a:pt x="62804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73853"/>
            <a:ext cx="6280785" cy="1635760"/>
          </a:xfrm>
          <a:custGeom>
            <a:avLst/>
            <a:gdLst/>
            <a:ahLst/>
            <a:cxnLst/>
            <a:rect l="l" t="t" r="r" b="b"/>
            <a:pathLst>
              <a:path w="6280785" h="1635760">
                <a:moveTo>
                  <a:pt x="6280453" y="0"/>
                </a:moveTo>
                <a:lnTo>
                  <a:pt x="0" y="0"/>
                </a:lnTo>
                <a:lnTo>
                  <a:pt x="0" y="1635734"/>
                </a:lnTo>
                <a:lnTo>
                  <a:pt x="5938137" y="1635734"/>
                </a:lnTo>
                <a:lnTo>
                  <a:pt x="6280453" y="0"/>
                </a:lnTo>
                <a:close/>
              </a:path>
            </a:pathLst>
          </a:custGeom>
          <a:solidFill>
            <a:srgbClr val="F15A2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4516" y="2555710"/>
            <a:ext cx="4876798" cy="135889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2396528"/>
            <a:ext cx="219710" cy="1630680"/>
            <a:chOff x="0" y="2396528"/>
            <a:chExt cx="219710" cy="1630680"/>
          </a:xfrm>
        </p:grpSpPr>
        <p:sp>
          <p:nvSpPr>
            <p:cNvPr id="12" name="object 12"/>
            <p:cNvSpPr/>
            <p:nvPr/>
          </p:nvSpPr>
          <p:spPr>
            <a:xfrm>
              <a:off x="0" y="2396528"/>
              <a:ext cx="103505" cy="1630680"/>
            </a:xfrm>
            <a:custGeom>
              <a:avLst/>
              <a:gdLst/>
              <a:ahLst/>
              <a:cxnLst/>
              <a:rect l="l" t="t" r="r" b="b"/>
              <a:pathLst>
                <a:path w="103505" h="1630679">
                  <a:moveTo>
                    <a:pt x="103251" y="1630121"/>
                  </a:moveTo>
                  <a:lnTo>
                    <a:pt x="0" y="1630121"/>
                  </a:lnTo>
                  <a:lnTo>
                    <a:pt x="0" y="0"/>
                  </a:lnTo>
                  <a:lnTo>
                    <a:pt x="103251" y="0"/>
                  </a:lnTo>
                  <a:lnTo>
                    <a:pt x="103251" y="1630121"/>
                  </a:lnTo>
                  <a:close/>
                </a:path>
              </a:pathLst>
            </a:custGeom>
            <a:solidFill>
              <a:srgbClr val="F15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251" y="2396528"/>
              <a:ext cx="116205" cy="1630680"/>
            </a:xfrm>
            <a:custGeom>
              <a:avLst/>
              <a:gdLst/>
              <a:ahLst/>
              <a:cxnLst/>
              <a:rect l="l" t="t" r="r" b="b"/>
              <a:pathLst>
                <a:path w="116204" h="1630679">
                  <a:moveTo>
                    <a:pt x="115951" y="0"/>
                  </a:moveTo>
                  <a:lnTo>
                    <a:pt x="0" y="0"/>
                  </a:lnTo>
                  <a:lnTo>
                    <a:pt x="0" y="1630121"/>
                  </a:lnTo>
                  <a:lnTo>
                    <a:pt x="115951" y="1630121"/>
                  </a:lnTo>
                  <a:lnTo>
                    <a:pt x="115951" y="0"/>
                  </a:lnTo>
                  <a:close/>
                </a:path>
              </a:pathLst>
            </a:custGeom>
            <a:solidFill>
              <a:srgbClr val="01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57733" y="798569"/>
            <a:ext cx="4802505" cy="300672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355"/>
              </a:spcBef>
            </a:pPr>
            <a:r>
              <a:rPr sz="2550" b="1" spc="-20" dirty="0">
                <a:solidFill>
                  <a:srgbClr val="FFFFFF"/>
                </a:solidFill>
                <a:latin typeface="BNPP Sans"/>
                <a:cs typeface="BNPP Sans"/>
              </a:rPr>
              <a:t>BUT…</a:t>
            </a:r>
            <a:endParaRPr sz="2550">
              <a:latin typeface="BNPP Sans"/>
              <a:cs typeface="BNPP Sans"/>
            </a:endParaRPr>
          </a:p>
          <a:p>
            <a:pPr marL="16510" marR="5080">
              <a:lnSpc>
                <a:spcPct val="108500"/>
              </a:lnSpc>
            </a:pPr>
            <a:r>
              <a:rPr sz="2550" b="1" dirty="0">
                <a:solidFill>
                  <a:srgbClr val="FFFFFF"/>
                </a:solidFill>
                <a:latin typeface="BNPP Sans"/>
                <a:cs typeface="BNPP Sans"/>
              </a:rPr>
              <a:t>WHEN</a:t>
            </a:r>
            <a:r>
              <a:rPr sz="2550" b="1" spc="6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2550" b="1" dirty="0">
                <a:solidFill>
                  <a:srgbClr val="FFFFFF"/>
                </a:solidFill>
                <a:latin typeface="BNPP Sans"/>
                <a:cs typeface="BNPP Sans"/>
              </a:rPr>
              <a:t>THE</a:t>
            </a:r>
            <a:r>
              <a:rPr sz="2550" b="1" spc="5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2550" b="1" dirty="0">
                <a:solidFill>
                  <a:srgbClr val="FFFFFF"/>
                </a:solidFill>
                <a:latin typeface="BNPP Sans"/>
                <a:cs typeface="BNPP Sans"/>
              </a:rPr>
              <a:t>POWER</a:t>
            </a:r>
            <a:r>
              <a:rPr sz="2550" b="1" spc="6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2550" b="1" dirty="0">
                <a:solidFill>
                  <a:srgbClr val="FFFFFF"/>
                </a:solidFill>
                <a:latin typeface="BNPP Sans"/>
                <a:cs typeface="BNPP Sans"/>
              </a:rPr>
              <a:t>OF</a:t>
            </a:r>
            <a:r>
              <a:rPr sz="2550" b="1" spc="5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2550" b="1" dirty="0">
                <a:solidFill>
                  <a:srgbClr val="FFFFFF"/>
                </a:solidFill>
                <a:latin typeface="BNPP Sans"/>
                <a:cs typeface="BNPP Sans"/>
              </a:rPr>
              <a:t>ALL</a:t>
            </a:r>
            <a:r>
              <a:rPr sz="2550" b="1" spc="6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2550" b="1" spc="-10" dirty="0">
                <a:solidFill>
                  <a:srgbClr val="FFFFFF"/>
                </a:solidFill>
                <a:latin typeface="BNPP Sans"/>
                <a:cs typeface="BNPP Sans"/>
              </a:rPr>
              <a:t>THREE </a:t>
            </a:r>
            <a:r>
              <a:rPr sz="2550" b="1" dirty="0">
                <a:solidFill>
                  <a:srgbClr val="FFFFFF"/>
                </a:solidFill>
                <a:latin typeface="BNPP Sans"/>
                <a:cs typeface="BNPP Sans"/>
              </a:rPr>
              <a:t>ASSET</a:t>
            </a:r>
            <a:r>
              <a:rPr sz="2550" b="1" spc="9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2550" b="1" dirty="0">
                <a:solidFill>
                  <a:srgbClr val="FFFFFF"/>
                </a:solidFill>
                <a:latin typeface="BNPP Sans"/>
                <a:cs typeface="BNPP Sans"/>
              </a:rPr>
              <a:t>CLASSES</a:t>
            </a:r>
            <a:r>
              <a:rPr sz="2550" b="1" spc="8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2550" b="1" spc="-10" dirty="0">
                <a:solidFill>
                  <a:srgbClr val="FFFFFF"/>
                </a:solidFill>
                <a:latin typeface="BNPP Sans"/>
                <a:cs typeface="BNPP Sans"/>
              </a:rPr>
              <a:t>COMBINE…</a:t>
            </a:r>
            <a:endParaRPr sz="2550">
              <a:latin typeface="BNPP Sans"/>
              <a:cs typeface="BNPP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00">
              <a:latin typeface="BNPP Sans"/>
              <a:cs typeface="BNPP Sans"/>
            </a:endParaRPr>
          </a:p>
          <a:p>
            <a:pPr marL="12700" marR="61594">
              <a:lnSpc>
                <a:spcPct val="106700"/>
              </a:lnSpc>
            </a:pPr>
            <a:r>
              <a:rPr sz="2600" b="1" dirty="0">
                <a:solidFill>
                  <a:srgbClr val="FFFFFF"/>
                </a:solidFill>
                <a:latin typeface="BNPP Sans"/>
                <a:cs typeface="BNPP Sans"/>
              </a:rPr>
              <a:t>…WE</a:t>
            </a:r>
            <a:r>
              <a:rPr sz="2600" b="1" spc="-6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2600" b="1" dirty="0">
                <a:solidFill>
                  <a:srgbClr val="FFFFFF"/>
                </a:solidFill>
                <a:latin typeface="BNPP Sans"/>
                <a:cs typeface="BNPP Sans"/>
              </a:rPr>
              <a:t>GET</a:t>
            </a:r>
            <a:r>
              <a:rPr sz="2600" b="1" spc="-5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2600" b="1" dirty="0">
                <a:solidFill>
                  <a:srgbClr val="FFFFFF"/>
                </a:solidFill>
                <a:latin typeface="BNPP Sans"/>
                <a:cs typeface="BNPP Sans"/>
              </a:rPr>
              <a:t>AN</a:t>
            </a:r>
            <a:r>
              <a:rPr sz="2600" b="1" spc="-5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2600" b="1" dirty="0">
                <a:solidFill>
                  <a:srgbClr val="019966"/>
                </a:solidFill>
                <a:latin typeface="BNPP Sans"/>
                <a:cs typeface="BNPP Sans"/>
              </a:rPr>
              <a:t>ASSET</a:t>
            </a:r>
            <a:r>
              <a:rPr sz="2600" b="1" spc="-60" dirty="0">
                <a:solidFill>
                  <a:srgbClr val="019966"/>
                </a:solidFill>
                <a:latin typeface="BNPP Sans"/>
                <a:cs typeface="BNPP Sans"/>
              </a:rPr>
              <a:t> </a:t>
            </a:r>
            <a:r>
              <a:rPr sz="2600" b="1" spc="-10" dirty="0">
                <a:solidFill>
                  <a:srgbClr val="019966"/>
                </a:solidFill>
                <a:latin typeface="BNPP Sans"/>
                <a:cs typeface="BNPP Sans"/>
              </a:rPr>
              <a:t>ALLOCATION </a:t>
            </a:r>
            <a:r>
              <a:rPr sz="2600" b="1" dirty="0">
                <a:solidFill>
                  <a:srgbClr val="019966"/>
                </a:solidFill>
                <a:latin typeface="BNPP Sans"/>
                <a:cs typeface="BNPP Sans"/>
              </a:rPr>
              <a:t>STRATEGY</a:t>
            </a:r>
            <a:r>
              <a:rPr sz="2600" b="1" spc="-100" dirty="0">
                <a:solidFill>
                  <a:srgbClr val="019966"/>
                </a:solidFill>
                <a:latin typeface="BNPP Sans"/>
                <a:cs typeface="BNPP Sans"/>
              </a:rPr>
              <a:t> </a:t>
            </a:r>
            <a:r>
              <a:rPr sz="2600" b="1" dirty="0">
                <a:solidFill>
                  <a:srgbClr val="FFFFFF"/>
                </a:solidFill>
                <a:latin typeface="BNPP Sans"/>
                <a:cs typeface="BNPP Sans"/>
              </a:rPr>
              <a:t>WITH</a:t>
            </a:r>
            <a:r>
              <a:rPr sz="2600" b="1" spc="-9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2600" b="1" spc="-10" dirty="0">
                <a:solidFill>
                  <a:srgbClr val="019966"/>
                </a:solidFill>
                <a:latin typeface="BNPP Sans"/>
                <a:cs typeface="BNPP Sans"/>
              </a:rPr>
              <a:t>OPTIMAL</a:t>
            </a:r>
            <a:endParaRPr sz="2600">
              <a:latin typeface="BNPP Sans"/>
              <a:cs typeface="BNPP Sans"/>
            </a:endParaRPr>
          </a:p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z="2600" b="1" spc="-20" dirty="0">
                <a:solidFill>
                  <a:srgbClr val="019966"/>
                </a:solidFill>
                <a:latin typeface="BNPP Sans"/>
                <a:cs typeface="BNPP Sans"/>
              </a:rPr>
              <a:t>RISK-</a:t>
            </a:r>
            <a:r>
              <a:rPr sz="2600" b="1" dirty="0">
                <a:solidFill>
                  <a:srgbClr val="019966"/>
                </a:solidFill>
                <a:latin typeface="BNPP Sans"/>
                <a:cs typeface="BNPP Sans"/>
              </a:rPr>
              <a:t>RETURN</a:t>
            </a:r>
            <a:r>
              <a:rPr sz="2600" b="1" spc="-75" dirty="0">
                <a:solidFill>
                  <a:srgbClr val="019966"/>
                </a:solidFill>
                <a:latin typeface="BNPP Sans"/>
                <a:cs typeface="BNPP Sans"/>
              </a:rPr>
              <a:t> </a:t>
            </a:r>
            <a:r>
              <a:rPr sz="2600" b="1" dirty="0">
                <a:solidFill>
                  <a:srgbClr val="FFFFFF"/>
                </a:solidFill>
                <a:latin typeface="BNPP Sans"/>
                <a:cs typeface="BNPP Sans"/>
              </a:rPr>
              <a:t>TRADE</a:t>
            </a:r>
            <a:r>
              <a:rPr sz="2600" b="1" spc="-7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2600" b="1" spc="-25" dirty="0">
                <a:solidFill>
                  <a:srgbClr val="FFFFFF"/>
                </a:solidFill>
                <a:latin typeface="BNPP Sans"/>
                <a:cs typeface="BNPP Sans"/>
              </a:rPr>
              <a:t>OFF</a:t>
            </a:r>
            <a:endParaRPr sz="2600">
              <a:latin typeface="BNPP Sans"/>
              <a:cs typeface="BNPP San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78">
            <a:extLst>
              <a:ext uri="{FF2B5EF4-FFF2-40B4-BE49-F238E27FC236}">
                <a16:creationId xmlns:a16="http://schemas.microsoft.com/office/drawing/2014/main" id="{0CC8FE05-E05C-1FB0-F1AC-639A7C47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" name="Picture 80" descr="Diagram&#10;&#10;Description automatically generated">
            <a:extLst>
              <a:ext uri="{FF2B5EF4-FFF2-40B4-BE49-F238E27FC236}">
                <a16:creationId xmlns:a16="http://schemas.microsoft.com/office/drawing/2014/main" id="{0858D768-E515-861D-4F77-15D25AB81E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" y="3048"/>
            <a:ext cx="7559040" cy="53279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58">
            <a:extLst>
              <a:ext uri="{FF2B5EF4-FFF2-40B4-BE49-F238E27FC236}">
                <a16:creationId xmlns:a16="http://schemas.microsoft.com/office/drawing/2014/main" id="{D3D9C737-368E-9304-8662-034B0223F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" name="Picture 60" descr="Chart&#10;&#10;Description automatically generated">
            <a:extLst>
              <a:ext uri="{FF2B5EF4-FFF2-40B4-BE49-F238E27FC236}">
                <a16:creationId xmlns:a16="http://schemas.microsoft.com/office/drawing/2014/main" id="{38A39943-157B-D511-70E3-50DC5AF83A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" y="3048"/>
            <a:ext cx="7559040" cy="53279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F17A863E-5BBF-0F16-9F9A-0E14E78F3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5" name="Picture 24" descr="A picture containing logo&#10;&#10;Description automatically generated">
            <a:extLst>
              <a:ext uri="{FF2B5EF4-FFF2-40B4-BE49-F238E27FC236}">
                <a16:creationId xmlns:a16="http://schemas.microsoft.com/office/drawing/2014/main" id="{6BE7C1CE-D507-14DF-7535-66BB73F328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" y="3048"/>
            <a:ext cx="7559040" cy="53279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C6B26AA-8F16-5BBE-0269-BBC092CA1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" y="4596384"/>
            <a:ext cx="7559040" cy="7376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7560309" cy="4591685"/>
          </a:xfrm>
          <a:custGeom>
            <a:avLst/>
            <a:gdLst/>
            <a:ahLst/>
            <a:cxnLst/>
            <a:rect l="l" t="t" r="r" b="b"/>
            <a:pathLst>
              <a:path w="7560309" h="4591685">
                <a:moveTo>
                  <a:pt x="0" y="4591418"/>
                </a:moveTo>
                <a:lnTo>
                  <a:pt x="7559992" y="4591418"/>
                </a:lnTo>
                <a:lnTo>
                  <a:pt x="7559992" y="0"/>
                </a:lnTo>
                <a:lnTo>
                  <a:pt x="0" y="0"/>
                </a:lnTo>
                <a:lnTo>
                  <a:pt x="0" y="4591418"/>
                </a:lnTo>
                <a:close/>
              </a:path>
            </a:pathLst>
          </a:custGeom>
          <a:solidFill>
            <a:srgbClr val="F8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5422" y="4329140"/>
            <a:ext cx="354774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dirty="0">
                <a:latin typeface="BNPP Sans"/>
                <a:cs typeface="BNPP Sans"/>
              </a:rPr>
              <a:t>Past</a:t>
            </a:r>
            <a:r>
              <a:rPr sz="700" spc="7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performance,</a:t>
            </a:r>
            <a:r>
              <a:rPr sz="700" spc="7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including</a:t>
            </a:r>
            <a:r>
              <a:rPr sz="700" spc="7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such</a:t>
            </a:r>
            <a:r>
              <a:rPr sz="700" spc="7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scenarios,</a:t>
            </a:r>
            <a:r>
              <a:rPr sz="700" spc="8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is</a:t>
            </a:r>
            <a:r>
              <a:rPr sz="700" spc="7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not</a:t>
            </a:r>
            <a:r>
              <a:rPr sz="700" spc="7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an</a:t>
            </a:r>
            <a:r>
              <a:rPr sz="700" spc="7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indication</a:t>
            </a:r>
            <a:r>
              <a:rPr sz="700" spc="8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of</a:t>
            </a:r>
            <a:r>
              <a:rPr sz="700" spc="7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future</a:t>
            </a:r>
            <a:r>
              <a:rPr sz="700" spc="75" dirty="0">
                <a:latin typeface="BNPP Sans"/>
                <a:cs typeface="BNPP Sans"/>
              </a:rPr>
              <a:t> </a:t>
            </a:r>
            <a:r>
              <a:rPr sz="700" spc="-10" dirty="0">
                <a:latin typeface="BNPP Sans"/>
                <a:cs typeface="BNPP Sans"/>
              </a:rPr>
              <a:t>performance.</a:t>
            </a:r>
            <a:endParaRPr sz="700">
              <a:latin typeface="BNPP Sans"/>
              <a:cs typeface="BNPP San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39443"/>
            <a:ext cx="6925945" cy="459105"/>
            <a:chOff x="0" y="239443"/>
            <a:chExt cx="6925945" cy="459105"/>
          </a:xfrm>
        </p:grpSpPr>
        <p:sp>
          <p:nvSpPr>
            <p:cNvPr id="5" name="object 5"/>
            <p:cNvSpPr/>
            <p:nvPr/>
          </p:nvSpPr>
          <p:spPr>
            <a:xfrm>
              <a:off x="136612" y="239443"/>
              <a:ext cx="6789420" cy="459105"/>
            </a:xfrm>
            <a:custGeom>
              <a:avLst/>
              <a:gdLst/>
              <a:ahLst/>
              <a:cxnLst/>
              <a:rect l="l" t="t" r="r" b="b"/>
              <a:pathLst>
                <a:path w="6789420" h="459105">
                  <a:moveTo>
                    <a:pt x="6789191" y="0"/>
                  </a:moveTo>
                  <a:lnTo>
                    <a:pt x="0" y="0"/>
                  </a:lnTo>
                  <a:lnTo>
                    <a:pt x="0" y="458850"/>
                  </a:lnTo>
                  <a:lnTo>
                    <a:pt x="6592214" y="458850"/>
                  </a:lnTo>
                  <a:lnTo>
                    <a:pt x="6789191" y="0"/>
                  </a:lnTo>
                  <a:close/>
                </a:path>
              </a:pathLst>
            </a:custGeom>
            <a:solidFill>
              <a:srgbClr val="F1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773" y="239443"/>
              <a:ext cx="6789420" cy="459105"/>
            </a:xfrm>
            <a:custGeom>
              <a:avLst/>
              <a:gdLst/>
              <a:ahLst/>
              <a:cxnLst/>
              <a:rect l="l" t="t" r="r" b="b"/>
              <a:pathLst>
                <a:path w="6789420" h="459105">
                  <a:moveTo>
                    <a:pt x="6789191" y="0"/>
                  </a:moveTo>
                  <a:lnTo>
                    <a:pt x="0" y="0"/>
                  </a:lnTo>
                  <a:lnTo>
                    <a:pt x="0" y="458850"/>
                  </a:lnTo>
                  <a:lnTo>
                    <a:pt x="6592227" y="458850"/>
                  </a:lnTo>
                  <a:lnTo>
                    <a:pt x="6789191" y="0"/>
                  </a:lnTo>
                  <a:close/>
                </a:path>
              </a:pathLst>
            </a:custGeom>
            <a:solidFill>
              <a:srgbClr val="01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39449"/>
              <a:ext cx="6776720" cy="459105"/>
            </a:xfrm>
            <a:custGeom>
              <a:avLst/>
              <a:gdLst/>
              <a:ahLst/>
              <a:cxnLst/>
              <a:rect l="l" t="t" r="r" b="b"/>
              <a:pathLst>
                <a:path w="6776720" h="459105">
                  <a:moveTo>
                    <a:pt x="6776491" y="0"/>
                  </a:moveTo>
                  <a:lnTo>
                    <a:pt x="0" y="0"/>
                  </a:lnTo>
                  <a:lnTo>
                    <a:pt x="0" y="458851"/>
                  </a:lnTo>
                  <a:lnTo>
                    <a:pt x="6579527" y="458851"/>
                  </a:lnTo>
                  <a:lnTo>
                    <a:pt x="677649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Benefits</a:t>
            </a:r>
            <a:r>
              <a:rPr spc="-3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the</a:t>
            </a:r>
            <a:r>
              <a:rPr spc="-20" dirty="0"/>
              <a:t> Fund</a:t>
            </a: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524" y="915905"/>
            <a:ext cx="6528944" cy="3119713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833963" y="1474912"/>
            <a:ext cx="1286510" cy="87439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900" spc="-10" dirty="0">
                <a:latin typeface="BNPP Sans"/>
                <a:cs typeface="BNPP Sans"/>
              </a:rPr>
              <a:t>Convenience</a:t>
            </a:r>
            <a:endParaRPr sz="900">
              <a:latin typeface="BNPP Sans"/>
              <a:cs typeface="BNPP Sans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545"/>
              </a:spcBef>
            </a:pPr>
            <a:r>
              <a:rPr sz="700" dirty="0">
                <a:latin typeface="BNPP Sans"/>
                <a:cs typeface="BNPP Sans"/>
              </a:rPr>
              <a:t>One</a:t>
            </a:r>
            <a:r>
              <a:rPr sz="700" spc="-2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fund</a:t>
            </a:r>
            <a:r>
              <a:rPr sz="700" spc="-2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gives</a:t>
            </a:r>
            <a:r>
              <a:rPr sz="700" spc="-2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access</a:t>
            </a:r>
            <a:r>
              <a:rPr sz="700" spc="-20" dirty="0">
                <a:latin typeface="BNPP Sans"/>
                <a:cs typeface="BNPP Sans"/>
              </a:rPr>
              <a:t> </a:t>
            </a:r>
            <a:r>
              <a:rPr sz="700" spc="-25" dirty="0">
                <a:latin typeface="BNPP Sans"/>
                <a:cs typeface="BNPP Sans"/>
              </a:rPr>
              <a:t>to</a:t>
            </a:r>
            <a:r>
              <a:rPr sz="700" spc="50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multiple</a:t>
            </a:r>
            <a:r>
              <a:rPr sz="700" spc="-3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asset</a:t>
            </a:r>
            <a:r>
              <a:rPr sz="700" spc="-2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classes.</a:t>
            </a:r>
            <a:r>
              <a:rPr sz="700" spc="-2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Saves</a:t>
            </a:r>
            <a:r>
              <a:rPr sz="700" spc="-25" dirty="0">
                <a:latin typeface="BNPP Sans"/>
                <a:cs typeface="BNPP Sans"/>
              </a:rPr>
              <a:t> the</a:t>
            </a:r>
            <a:r>
              <a:rPr sz="700" spc="50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hassle</a:t>
            </a:r>
            <a:r>
              <a:rPr sz="700" spc="-2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of</a:t>
            </a:r>
            <a:r>
              <a:rPr sz="700" spc="-2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investing,</a:t>
            </a:r>
            <a:r>
              <a:rPr sz="700" spc="-2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tracking</a:t>
            </a:r>
            <a:r>
              <a:rPr sz="700" spc="-25" dirty="0">
                <a:latin typeface="BNPP Sans"/>
                <a:cs typeface="BNPP Sans"/>
              </a:rPr>
              <a:t> and</a:t>
            </a:r>
            <a:r>
              <a:rPr sz="700" spc="50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maintaining</a:t>
            </a:r>
            <a:r>
              <a:rPr sz="700" spc="-4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investments</a:t>
            </a:r>
            <a:r>
              <a:rPr sz="700" spc="-40" dirty="0">
                <a:latin typeface="BNPP Sans"/>
                <a:cs typeface="BNPP Sans"/>
              </a:rPr>
              <a:t> </a:t>
            </a:r>
            <a:r>
              <a:rPr sz="700" spc="-25" dirty="0">
                <a:latin typeface="BNPP Sans"/>
                <a:cs typeface="BNPP Sans"/>
              </a:rPr>
              <a:t>in</a:t>
            </a:r>
            <a:r>
              <a:rPr sz="700" spc="50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multiple</a:t>
            </a:r>
            <a:r>
              <a:rPr sz="700" spc="-3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strategies</a:t>
            </a:r>
            <a:r>
              <a:rPr sz="700" spc="-35" dirty="0">
                <a:latin typeface="BNPP Sans"/>
                <a:cs typeface="BNPP Sans"/>
              </a:rPr>
              <a:t> </a:t>
            </a:r>
            <a:r>
              <a:rPr sz="700" spc="-60" dirty="0">
                <a:latin typeface="BNPP Sans"/>
                <a:cs typeface="BNPP Sans"/>
              </a:rPr>
              <a:t>/</a:t>
            </a:r>
            <a:endParaRPr sz="700">
              <a:latin typeface="BNPP Sans"/>
              <a:cs typeface="BNPP Sans"/>
            </a:endParaRPr>
          </a:p>
          <a:p>
            <a:pPr algn="ctr">
              <a:lnSpc>
                <a:spcPts val="830"/>
              </a:lnSpc>
            </a:pPr>
            <a:r>
              <a:rPr sz="700" spc="-10" dirty="0">
                <a:latin typeface="BNPP Sans"/>
                <a:cs typeface="BNPP Sans"/>
              </a:rPr>
              <a:t>funds.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16" name="object 16"/>
          <p:cNvSpPr txBox="1"/>
          <p:nvPr/>
        </p:nvSpPr>
        <p:spPr>
          <a:xfrm>
            <a:off x="3112595" y="1474912"/>
            <a:ext cx="1335405" cy="713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275" marR="287655" algn="ctr">
              <a:lnSpc>
                <a:spcPct val="103400"/>
              </a:lnSpc>
              <a:spcBef>
                <a:spcPts val="95"/>
              </a:spcBef>
            </a:pPr>
            <a:r>
              <a:rPr sz="900" spc="-10" dirty="0">
                <a:latin typeface="BNPP Sans"/>
                <a:cs typeface="BNPP Sans"/>
              </a:rPr>
              <a:t>Diversification Benefits</a:t>
            </a:r>
            <a:endParaRPr sz="900">
              <a:latin typeface="BNPP Sans"/>
              <a:cs typeface="BNPP Sans"/>
            </a:endParaRPr>
          </a:p>
          <a:p>
            <a:pPr marL="12065" marR="5080" algn="ctr">
              <a:lnSpc>
                <a:spcPct val="100000"/>
              </a:lnSpc>
              <a:spcBef>
                <a:spcPts val="665"/>
              </a:spcBef>
            </a:pPr>
            <a:r>
              <a:rPr sz="700" dirty="0">
                <a:latin typeface="BNPP Sans"/>
                <a:cs typeface="BNPP Sans"/>
              </a:rPr>
              <a:t>Helps</a:t>
            </a:r>
            <a:r>
              <a:rPr sz="700" spc="-2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you</a:t>
            </a:r>
            <a:r>
              <a:rPr sz="700" spc="-2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lower</a:t>
            </a:r>
            <a:r>
              <a:rPr sz="700" spc="-1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risk</a:t>
            </a:r>
            <a:r>
              <a:rPr sz="700" spc="-2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by</a:t>
            </a:r>
            <a:r>
              <a:rPr sz="700" spc="-15" dirty="0">
                <a:latin typeface="BNPP Sans"/>
                <a:cs typeface="BNPP Sans"/>
              </a:rPr>
              <a:t> </a:t>
            </a:r>
            <a:r>
              <a:rPr sz="700" spc="-10" dirty="0">
                <a:latin typeface="BNPP Sans"/>
                <a:cs typeface="BNPP Sans"/>
              </a:rPr>
              <a:t>spreading</a:t>
            </a:r>
            <a:r>
              <a:rPr sz="700" spc="50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investment</a:t>
            </a:r>
            <a:r>
              <a:rPr sz="700" spc="-4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across</a:t>
            </a:r>
            <a:r>
              <a:rPr sz="700" spc="-35" dirty="0">
                <a:latin typeface="BNPP Sans"/>
                <a:cs typeface="BNPP Sans"/>
              </a:rPr>
              <a:t> </a:t>
            </a:r>
            <a:r>
              <a:rPr sz="700" spc="-10" dirty="0">
                <a:latin typeface="BNPP Sans"/>
                <a:cs typeface="BNPP Sans"/>
              </a:rPr>
              <a:t>different</a:t>
            </a:r>
            <a:endParaRPr sz="700">
              <a:latin typeface="BNPP Sans"/>
              <a:cs typeface="BNPP Sans"/>
            </a:endParaRPr>
          </a:p>
          <a:p>
            <a:pPr algn="ctr">
              <a:lnSpc>
                <a:spcPts val="835"/>
              </a:lnSpc>
            </a:pPr>
            <a:r>
              <a:rPr sz="700" dirty="0">
                <a:latin typeface="BNPP Sans"/>
                <a:cs typeface="BNPP Sans"/>
              </a:rPr>
              <a:t>asset</a:t>
            </a:r>
            <a:r>
              <a:rPr sz="700" spc="-25" dirty="0">
                <a:latin typeface="BNPP Sans"/>
                <a:cs typeface="BNPP Sans"/>
              </a:rPr>
              <a:t> </a:t>
            </a:r>
            <a:r>
              <a:rPr sz="700" spc="-10" dirty="0">
                <a:latin typeface="BNPP Sans"/>
                <a:cs typeface="BNPP Sans"/>
              </a:rPr>
              <a:t>classes.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09488" y="1455172"/>
            <a:ext cx="1172845" cy="903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890" marR="153035" indent="-635" algn="ctr">
              <a:lnSpc>
                <a:spcPct val="103400"/>
              </a:lnSpc>
              <a:spcBef>
                <a:spcPts val="95"/>
              </a:spcBef>
            </a:pPr>
            <a:r>
              <a:rPr sz="900" dirty="0">
                <a:latin typeface="BNPP Sans"/>
                <a:cs typeface="BNPP Sans"/>
              </a:rPr>
              <a:t>Optimal</a:t>
            </a:r>
            <a:r>
              <a:rPr sz="900" spc="95" dirty="0">
                <a:latin typeface="BNPP Sans"/>
                <a:cs typeface="BNPP Sans"/>
              </a:rPr>
              <a:t> </a:t>
            </a:r>
            <a:r>
              <a:rPr sz="900" spc="-20" dirty="0">
                <a:latin typeface="BNPP Sans"/>
                <a:cs typeface="BNPP Sans"/>
              </a:rPr>
              <a:t>Risk </a:t>
            </a:r>
            <a:r>
              <a:rPr sz="900" dirty="0">
                <a:latin typeface="BNPP Sans"/>
                <a:cs typeface="BNPP Sans"/>
              </a:rPr>
              <a:t>Adjusted</a:t>
            </a:r>
            <a:r>
              <a:rPr sz="900" spc="105" dirty="0">
                <a:latin typeface="BNPP Sans"/>
                <a:cs typeface="BNPP Sans"/>
              </a:rPr>
              <a:t> </a:t>
            </a:r>
            <a:r>
              <a:rPr sz="900" spc="-10" dirty="0">
                <a:latin typeface="BNPP Sans"/>
                <a:cs typeface="BNPP Sans"/>
              </a:rPr>
              <a:t>Returns</a:t>
            </a:r>
            <a:endParaRPr sz="900">
              <a:latin typeface="BNPP Sans"/>
              <a:cs typeface="BNPP Sans"/>
            </a:endParaRPr>
          </a:p>
          <a:p>
            <a:pPr marL="12700" marR="5080" algn="ctr">
              <a:lnSpc>
                <a:spcPct val="100000"/>
              </a:lnSpc>
              <a:spcBef>
                <a:spcPts val="495"/>
              </a:spcBef>
            </a:pPr>
            <a:r>
              <a:rPr sz="700" dirty="0">
                <a:latin typeface="BNPP Sans"/>
                <a:cs typeface="BNPP Sans"/>
              </a:rPr>
              <a:t>By</a:t>
            </a:r>
            <a:r>
              <a:rPr sz="700" spc="-2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investing</a:t>
            </a:r>
            <a:r>
              <a:rPr sz="700" spc="-2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in</a:t>
            </a:r>
            <a:r>
              <a:rPr sz="700" spc="-2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different</a:t>
            </a:r>
            <a:r>
              <a:rPr sz="700" spc="-25" dirty="0">
                <a:latin typeface="BNPP Sans"/>
                <a:cs typeface="BNPP Sans"/>
              </a:rPr>
              <a:t> </a:t>
            </a:r>
            <a:r>
              <a:rPr sz="700" spc="-20" dirty="0">
                <a:latin typeface="BNPP Sans"/>
                <a:cs typeface="BNPP Sans"/>
              </a:rPr>
              <a:t>asset</a:t>
            </a:r>
            <a:r>
              <a:rPr sz="700" spc="50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classes</a:t>
            </a:r>
            <a:r>
              <a:rPr sz="700" spc="-2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with</a:t>
            </a:r>
            <a:r>
              <a:rPr sz="700" spc="-2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varying</a:t>
            </a:r>
            <a:r>
              <a:rPr sz="700" spc="-25" dirty="0">
                <a:latin typeface="BNPP Sans"/>
                <a:cs typeface="BNPP Sans"/>
              </a:rPr>
              <a:t> </a:t>
            </a:r>
            <a:r>
              <a:rPr sz="700" spc="-10" dirty="0">
                <a:latin typeface="BNPP Sans"/>
                <a:cs typeface="BNPP Sans"/>
              </a:rPr>
              <a:t>returns</a:t>
            </a:r>
            <a:r>
              <a:rPr sz="700" spc="50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and</a:t>
            </a:r>
            <a:r>
              <a:rPr sz="700" spc="-2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risks,</a:t>
            </a:r>
            <a:r>
              <a:rPr sz="700" spc="-2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the</a:t>
            </a:r>
            <a:r>
              <a:rPr sz="700" spc="-1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fund</a:t>
            </a:r>
            <a:r>
              <a:rPr sz="700" spc="-2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aims</a:t>
            </a:r>
            <a:r>
              <a:rPr sz="700" spc="-20" dirty="0">
                <a:latin typeface="BNPP Sans"/>
                <a:cs typeface="BNPP Sans"/>
              </a:rPr>
              <a:t> </a:t>
            </a:r>
            <a:r>
              <a:rPr sz="700" spc="-25" dirty="0">
                <a:latin typeface="BNPP Sans"/>
                <a:cs typeface="BNPP Sans"/>
              </a:rPr>
              <a:t>to</a:t>
            </a:r>
            <a:r>
              <a:rPr sz="700" spc="50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provide</a:t>
            </a:r>
            <a:r>
              <a:rPr sz="700" spc="-3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better</a:t>
            </a:r>
            <a:r>
              <a:rPr sz="700" spc="-3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returns</a:t>
            </a:r>
            <a:r>
              <a:rPr sz="700" spc="-30" dirty="0">
                <a:latin typeface="BNPP Sans"/>
                <a:cs typeface="BNPP Sans"/>
              </a:rPr>
              <a:t> </a:t>
            </a:r>
            <a:r>
              <a:rPr sz="700" spc="-25" dirty="0">
                <a:latin typeface="BNPP Sans"/>
                <a:cs typeface="BNPP Sans"/>
              </a:rPr>
              <a:t>for</a:t>
            </a:r>
            <a:r>
              <a:rPr sz="700" spc="50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risk</a:t>
            </a:r>
            <a:r>
              <a:rPr sz="700" spc="-20" dirty="0">
                <a:latin typeface="BNPP Sans"/>
                <a:cs typeface="BNPP Sans"/>
              </a:rPr>
              <a:t> </a:t>
            </a:r>
            <a:r>
              <a:rPr sz="700" spc="-10" dirty="0">
                <a:latin typeface="BNPP Sans"/>
                <a:cs typeface="BNPP Sans"/>
              </a:rPr>
              <a:t>undertaken.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74378" y="2573370"/>
            <a:ext cx="1310005" cy="802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marR="288925" algn="ctr">
              <a:lnSpc>
                <a:spcPct val="103400"/>
              </a:lnSpc>
              <a:spcBef>
                <a:spcPts val="95"/>
              </a:spcBef>
            </a:pPr>
            <a:r>
              <a:rPr sz="900" dirty="0">
                <a:latin typeface="BNPP Sans"/>
                <a:cs typeface="BNPP Sans"/>
              </a:rPr>
              <a:t>Strategic</a:t>
            </a:r>
            <a:r>
              <a:rPr sz="900" spc="110" dirty="0">
                <a:latin typeface="BNPP Sans"/>
                <a:cs typeface="BNPP Sans"/>
              </a:rPr>
              <a:t> </a:t>
            </a:r>
            <a:r>
              <a:rPr sz="900" spc="-20" dirty="0">
                <a:latin typeface="BNPP Sans"/>
                <a:cs typeface="BNPP Sans"/>
              </a:rPr>
              <a:t>gold </a:t>
            </a:r>
            <a:r>
              <a:rPr sz="900" spc="-10" dirty="0">
                <a:latin typeface="BNPP Sans"/>
                <a:cs typeface="BNPP Sans"/>
              </a:rPr>
              <a:t>allocation</a:t>
            </a:r>
            <a:endParaRPr sz="900">
              <a:latin typeface="BNPP Sans"/>
              <a:cs typeface="BNPP Sans"/>
            </a:endParaRPr>
          </a:p>
          <a:p>
            <a:pPr marL="12700" marR="5080" algn="ctr">
              <a:lnSpc>
                <a:spcPct val="100000"/>
              </a:lnSpc>
              <a:spcBef>
                <a:spcPts val="535"/>
              </a:spcBef>
            </a:pPr>
            <a:r>
              <a:rPr sz="700" spc="-10" dirty="0">
                <a:latin typeface="BNPP Sans"/>
                <a:cs typeface="BNPP Sans"/>
              </a:rPr>
              <a:t>Historically,</a:t>
            </a:r>
            <a:r>
              <a:rPr sz="700" spc="-1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portfolio</a:t>
            </a:r>
            <a:r>
              <a:rPr sz="700" spc="-1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with</a:t>
            </a:r>
            <a:r>
              <a:rPr sz="700" spc="-10" dirty="0">
                <a:latin typeface="BNPP Sans"/>
                <a:cs typeface="BNPP Sans"/>
              </a:rPr>
              <a:t> higher</a:t>
            </a:r>
            <a:r>
              <a:rPr sz="700" spc="50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gold</a:t>
            </a:r>
            <a:r>
              <a:rPr sz="700" spc="-3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allocation</a:t>
            </a:r>
            <a:r>
              <a:rPr sz="700" spc="-2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has</a:t>
            </a:r>
            <a:r>
              <a:rPr sz="700" spc="-2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given</a:t>
            </a:r>
            <a:r>
              <a:rPr sz="700" spc="-25" dirty="0">
                <a:latin typeface="BNPP Sans"/>
                <a:cs typeface="BNPP Sans"/>
              </a:rPr>
              <a:t> </a:t>
            </a:r>
            <a:r>
              <a:rPr sz="700" spc="-10" dirty="0">
                <a:latin typeface="BNPP Sans"/>
                <a:cs typeface="BNPP Sans"/>
              </a:rPr>
              <a:t>higher</a:t>
            </a:r>
            <a:r>
              <a:rPr sz="700" spc="50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risk</a:t>
            </a:r>
            <a:r>
              <a:rPr sz="700" spc="-3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adjusted</a:t>
            </a:r>
            <a:r>
              <a:rPr sz="700" spc="-3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returns,</a:t>
            </a:r>
            <a:r>
              <a:rPr sz="700" spc="-30" dirty="0">
                <a:latin typeface="BNPP Sans"/>
                <a:cs typeface="BNPP Sans"/>
              </a:rPr>
              <a:t> </a:t>
            </a:r>
            <a:r>
              <a:rPr sz="700" spc="-10" dirty="0">
                <a:latin typeface="BNPP Sans"/>
                <a:cs typeface="BNPP Sans"/>
              </a:rPr>
              <a:t>compared</a:t>
            </a:r>
            <a:r>
              <a:rPr sz="700" spc="50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to</a:t>
            </a:r>
            <a:r>
              <a:rPr sz="700" spc="-2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individual</a:t>
            </a:r>
            <a:r>
              <a:rPr sz="700" spc="-25" dirty="0">
                <a:latin typeface="BNPP Sans"/>
                <a:cs typeface="BNPP Sans"/>
              </a:rPr>
              <a:t> </a:t>
            </a:r>
            <a:r>
              <a:rPr sz="700" spc="-10" dirty="0">
                <a:latin typeface="BNPP Sans"/>
                <a:cs typeface="BNPP Sans"/>
              </a:rPr>
              <a:t>assets.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13293" y="2573370"/>
            <a:ext cx="1236980" cy="589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685" marR="393065" indent="56515">
              <a:lnSpc>
                <a:spcPct val="103400"/>
              </a:lnSpc>
              <a:spcBef>
                <a:spcPts val="95"/>
              </a:spcBef>
            </a:pPr>
            <a:r>
              <a:rPr sz="900" spc="-10" dirty="0">
                <a:latin typeface="BNPP Sans"/>
                <a:cs typeface="BNPP Sans"/>
              </a:rPr>
              <a:t>Equity Taxation</a:t>
            </a:r>
            <a:endParaRPr sz="900">
              <a:latin typeface="BNPP Sans"/>
              <a:cs typeface="BNPP Sans"/>
            </a:endParaRPr>
          </a:p>
          <a:p>
            <a:pPr marL="12700" marR="5080" indent="61594">
              <a:lnSpc>
                <a:spcPct val="100000"/>
              </a:lnSpc>
              <a:spcBef>
                <a:spcPts val="535"/>
              </a:spcBef>
            </a:pPr>
            <a:r>
              <a:rPr sz="700" dirty="0">
                <a:latin typeface="BNPP Sans"/>
                <a:cs typeface="BNPP Sans"/>
              </a:rPr>
              <a:t>Aims</a:t>
            </a:r>
            <a:r>
              <a:rPr sz="700" spc="-2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to</a:t>
            </a:r>
            <a:r>
              <a:rPr sz="700" spc="-2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provide</a:t>
            </a:r>
            <a:r>
              <a:rPr sz="700" spc="-2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the</a:t>
            </a:r>
            <a:r>
              <a:rPr sz="700" spc="-20" dirty="0">
                <a:latin typeface="BNPP Sans"/>
                <a:cs typeface="BNPP Sans"/>
              </a:rPr>
              <a:t> </a:t>
            </a:r>
            <a:r>
              <a:rPr sz="700" spc="-10" dirty="0">
                <a:latin typeface="BNPP Sans"/>
                <a:cs typeface="BNPP Sans"/>
              </a:rPr>
              <a:t>benefits</a:t>
            </a:r>
            <a:r>
              <a:rPr sz="700" spc="50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of</a:t>
            </a:r>
            <a:r>
              <a:rPr sz="700" spc="-2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equity</a:t>
            </a:r>
            <a:r>
              <a:rPr sz="700" spc="-2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taxation</a:t>
            </a:r>
            <a:r>
              <a:rPr sz="700" spc="-2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for</a:t>
            </a:r>
            <a:r>
              <a:rPr sz="700" spc="-20" dirty="0">
                <a:latin typeface="BNPP Sans"/>
                <a:cs typeface="BNPP Sans"/>
              </a:rPr>
              <a:t> </a:t>
            </a:r>
            <a:r>
              <a:rPr sz="700" spc="-10" dirty="0">
                <a:latin typeface="BNPP Sans"/>
                <a:cs typeface="BNPP Sans"/>
              </a:rPr>
              <a:t>investors.</a:t>
            </a:r>
            <a:endParaRPr sz="700">
              <a:latin typeface="BNPP Sans"/>
              <a:cs typeface="BNPP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689C2BD2-2614-5F47-347D-E09DFB27F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" y="4596384"/>
            <a:ext cx="7559040" cy="7376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7560309" cy="4624705"/>
          </a:xfrm>
          <a:custGeom>
            <a:avLst/>
            <a:gdLst/>
            <a:ahLst/>
            <a:cxnLst/>
            <a:rect l="l" t="t" r="r" b="b"/>
            <a:pathLst>
              <a:path w="7560309" h="4624705">
                <a:moveTo>
                  <a:pt x="0" y="4624298"/>
                </a:moveTo>
                <a:lnTo>
                  <a:pt x="7559992" y="4624298"/>
                </a:lnTo>
                <a:lnTo>
                  <a:pt x="7559992" y="0"/>
                </a:lnTo>
                <a:lnTo>
                  <a:pt x="0" y="0"/>
                </a:lnTo>
                <a:lnTo>
                  <a:pt x="0" y="4624298"/>
                </a:lnTo>
                <a:close/>
              </a:path>
            </a:pathLst>
          </a:custGeom>
          <a:solidFill>
            <a:srgbClr val="F8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7182" y="4310884"/>
            <a:ext cx="354774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dirty="0">
                <a:latin typeface="BNPP Sans"/>
                <a:cs typeface="BNPP Sans"/>
              </a:rPr>
              <a:t>Past</a:t>
            </a:r>
            <a:r>
              <a:rPr sz="700" spc="7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performance,</a:t>
            </a:r>
            <a:r>
              <a:rPr sz="700" spc="7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including</a:t>
            </a:r>
            <a:r>
              <a:rPr sz="700" spc="7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such</a:t>
            </a:r>
            <a:r>
              <a:rPr sz="700" spc="7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scenarios,</a:t>
            </a:r>
            <a:r>
              <a:rPr sz="700" spc="8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is</a:t>
            </a:r>
            <a:r>
              <a:rPr sz="700" spc="7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not</a:t>
            </a:r>
            <a:r>
              <a:rPr sz="700" spc="7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an</a:t>
            </a:r>
            <a:r>
              <a:rPr sz="700" spc="7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indication</a:t>
            </a:r>
            <a:r>
              <a:rPr sz="700" spc="8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of</a:t>
            </a:r>
            <a:r>
              <a:rPr sz="700" spc="7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future</a:t>
            </a:r>
            <a:r>
              <a:rPr sz="700" spc="75" dirty="0">
                <a:latin typeface="BNPP Sans"/>
                <a:cs typeface="BNPP Sans"/>
              </a:rPr>
              <a:t> </a:t>
            </a:r>
            <a:r>
              <a:rPr sz="700" spc="-10" dirty="0">
                <a:latin typeface="BNPP Sans"/>
                <a:cs typeface="BNPP Sans"/>
              </a:rPr>
              <a:t>performance.</a:t>
            </a:r>
            <a:endParaRPr sz="700">
              <a:latin typeface="BNPP Sans"/>
              <a:cs typeface="BNPP San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39449"/>
            <a:ext cx="6925945" cy="459105"/>
            <a:chOff x="0" y="239449"/>
            <a:chExt cx="6925945" cy="459105"/>
          </a:xfrm>
        </p:grpSpPr>
        <p:sp>
          <p:nvSpPr>
            <p:cNvPr id="5" name="object 5"/>
            <p:cNvSpPr/>
            <p:nvPr/>
          </p:nvSpPr>
          <p:spPr>
            <a:xfrm>
              <a:off x="136605" y="239449"/>
              <a:ext cx="6789420" cy="459105"/>
            </a:xfrm>
            <a:custGeom>
              <a:avLst/>
              <a:gdLst/>
              <a:ahLst/>
              <a:cxnLst/>
              <a:rect l="l" t="t" r="r" b="b"/>
              <a:pathLst>
                <a:path w="6789420" h="459105">
                  <a:moveTo>
                    <a:pt x="6789191" y="0"/>
                  </a:moveTo>
                  <a:lnTo>
                    <a:pt x="0" y="0"/>
                  </a:lnTo>
                  <a:lnTo>
                    <a:pt x="0" y="458838"/>
                  </a:lnTo>
                  <a:lnTo>
                    <a:pt x="6592227" y="458838"/>
                  </a:lnTo>
                  <a:lnTo>
                    <a:pt x="6789191" y="0"/>
                  </a:lnTo>
                  <a:close/>
                </a:path>
              </a:pathLst>
            </a:custGeom>
            <a:solidFill>
              <a:srgbClr val="FF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779" y="239449"/>
              <a:ext cx="6789420" cy="459105"/>
            </a:xfrm>
            <a:custGeom>
              <a:avLst/>
              <a:gdLst/>
              <a:ahLst/>
              <a:cxnLst/>
              <a:rect l="l" t="t" r="r" b="b"/>
              <a:pathLst>
                <a:path w="6789420" h="459105">
                  <a:moveTo>
                    <a:pt x="6789191" y="0"/>
                  </a:moveTo>
                  <a:lnTo>
                    <a:pt x="0" y="0"/>
                  </a:lnTo>
                  <a:lnTo>
                    <a:pt x="0" y="458838"/>
                  </a:lnTo>
                  <a:lnTo>
                    <a:pt x="6592227" y="458838"/>
                  </a:lnTo>
                  <a:lnTo>
                    <a:pt x="6789191" y="0"/>
                  </a:lnTo>
                  <a:close/>
                </a:path>
              </a:pathLst>
            </a:custGeom>
            <a:solidFill>
              <a:srgbClr val="00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39449"/>
              <a:ext cx="6776720" cy="459105"/>
            </a:xfrm>
            <a:custGeom>
              <a:avLst/>
              <a:gdLst/>
              <a:ahLst/>
              <a:cxnLst/>
              <a:rect l="l" t="t" r="r" b="b"/>
              <a:pathLst>
                <a:path w="6776720" h="459105">
                  <a:moveTo>
                    <a:pt x="6776491" y="0"/>
                  </a:moveTo>
                  <a:lnTo>
                    <a:pt x="0" y="0"/>
                  </a:lnTo>
                  <a:lnTo>
                    <a:pt x="0" y="458838"/>
                  </a:lnTo>
                  <a:lnTo>
                    <a:pt x="6579514" y="458838"/>
                  </a:lnTo>
                  <a:lnTo>
                    <a:pt x="677649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/>
              <a:t>Who is it suitable </a:t>
            </a:r>
            <a:r>
              <a:rPr spc="-20" dirty="0"/>
              <a:t>for?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2231868" y="1000074"/>
            <a:ext cx="3096895" cy="3094990"/>
            <a:chOff x="2231868" y="1000074"/>
            <a:chExt cx="3096895" cy="3094990"/>
          </a:xfrm>
        </p:grpSpPr>
        <p:sp>
          <p:nvSpPr>
            <p:cNvPr id="15" name="object 15"/>
            <p:cNvSpPr/>
            <p:nvPr/>
          </p:nvSpPr>
          <p:spPr>
            <a:xfrm>
              <a:off x="2231868" y="1335142"/>
              <a:ext cx="1031240" cy="1629410"/>
            </a:xfrm>
            <a:custGeom>
              <a:avLst/>
              <a:gdLst/>
              <a:ahLst/>
              <a:cxnLst/>
              <a:rect l="l" t="t" r="r" b="b"/>
              <a:pathLst>
                <a:path w="1031239" h="1629410">
                  <a:moveTo>
                    <a:pt x="585723" y="0"/>
                  </a:moveTo>
                  <a:lnTo>
                    <a:pt x="547972" y="30959"/>
                  </a:lnTo>
                  <a:lnTo>
                    <a:pt x="511229" y="63072"/>
                  </a:lnTo>
                  <a:lnTo>
                    <a:pt x="475522" y="96311"/>
                  </a:lnTo>
                  <a:lnTo>
                    <a:pt x="440879" y="130649"/>
                  </a:lnTo>
                  <a:lnTo>
                    <a:pt x="407327" y="166058"/>
                  </a:lnTo>
                  <a:lnTo>
                    <a:pt x="374894" y="202511"/>
                  </a:lnTo>
                  <a:lnTo>
                    <a:pt x="343607" y="239979"/>
                  </a:lnTo>
                  <a:lnTo>
                    <a:pt x="313493" y="278437"/>
                  </a:lnTo>
                  <a:lnTo>
                    <a:pt x="284581" y="317857"/>
                  </a:lnTo>
                  <a:lnTo>
                    <a:pt x="256897" y="358210"/>
                  </a:lnTo>
                  <a:lnTo>
                    <a:pt x="230469" y="399471"/>
                  </a:lnTo>
                  <a:lnTo>
                    <a:pt x="205325" y="441610"/>
                  </a:lnTo>
                  <a:lnTo>
                    <a:pt x="181492" y="484602"/>
                  </a:lnTo>
                  <a:lnTo>
                    <a:pt x="158997" y="528418"/>
                  </a:lnTo>
                  <a:lnTo>
                    <a:pt x="137868" y="573031"/>
                  </a:lnTo>
                  <a:lnTo>
                    <a:pt x="118133" y="618414"/>
                  </a:lnTo>
                  <a:lnTo>
                    <a:pt x="99819" y="664539"/>
                  </a:lnTo>
                  <a:lnTo>
                    <a:pt x="82953" y="711379"/>
                  </a:lnTo>
                  <a:lnTo>
                    <a:pt x="67562" y="758906"/>
                  </a:lnTo>
                  <a:lnTo>
                    <a:pt x="53676" y="807094"/>
                  </a:lnTo>
                  <a:lnTo>
                    <a:pt x="41320" y="855914"/>
                  </a:lnTo>
                  <a:lnTo>
                    <a:pt x="30522" y="905339"/>
                  </a:lnTo>
                  <a:lnTo>
                    <a:pt x="21310" y="955342"/>
                  </a:lnTo>
                  <a:lnTo>
                    <a:pt x="13712" y="1005895"/>
                  </a:lnTo>
                  <a:lnTo>
                    <a:pt x="7754" y="1056972"/>
                  </a:lnTo>
                  <a:lnTo>
                    <a:pt x="3464" y="1108544"/>
                  </a:lnTo>
                  <a:lnTo>
                    <a:pt x="870" y="1160584"/>
                  </a:lnTo>
                  <a:lnTo>
                    <a:pt x="0" y="1213065"/>
                  </a:lnTo>
                  <a:lnTo>
                    <a:pt x="918" y="1266867"/>
                  </a:lnTo>
                  <a:lnTo>
                    <a:pt x="3651" y="1320201"/>
                  </a:lnTo>
                  <a:lnTo>
                    <a:pt x="8169" y="1373039"/>
                  </a:lnTo>
                  <a:lnTo>
                    <a:pt x="14439" y="1425352"/>
                  </a:lnTo>
                  <a:lnTo>
                    <a:pt x="22432" y="1477114"/>
                  </a:lnTo>
                  <a:lnTo>
                    <a:pt x="32114" y="1528294"/>
                  </a:lnTo>
                  <a:lnTo>
                    <a:pt x="43456" y="1578866"/>
                  </a:lnTo>
                  <a:lnTo>
                    <a:pt x="56426" y="1628800"/>
                  </a:lnTo>
                  <a:lnTo>
                    <a:pt x="777036" y="1394663"/>
                  </a:lnTo>
                  <a:lnTo>
                    <a:pt x="768005" y="1350481"/>
                  </a:lnTo>
                  <a:lnTo>
                    <a:pt x="761460" y="1305440"/>
                  </a:lnTo>
                  <a:lnTo>
                    <a:pt x="757477" y="1259612"/>
                  </a:lnTo>
                  <a:lnTo>
                    <a:pt x="756132" y="1213065"/>
                  </a:lnTo>
                  <a:lnTo>
                    <a:pt x="757746" y="1162031"/>
                  </a:lnTo>
                  <a:lnTo>
                    <a:pt x="762523" y="1111863"/>
                  </a:lnTo>
                  <a:lnTo>
                    <a:pt x="770366" y="1062658"/>
                  </a:lnTo>
                  <a:lnTo>
                    <a:pt x="781176" y="1014515"/>
                  </a:lnTo>
                  <a:lnTo>
                    <a:pt x="794857" y="967531"/>
                  </a:lnTo>
                  <a:lnTo>
                    <a:pt x="811310" y="921803"/>
                  </a:lnTo>
                  <a:lnTo>
                    <a:pt x="830438" y="877430"/>
                  </a:lnTo>
                  <a:lnTo>
                    <a:pt x="852144" y="834508"/>
                  </a:lnTo>
                  <a:lnTo>
                    <a:pt x="876329" y="793135"/>
                  </a:lnTo>
                  <a:lnTo>
                    <a:pt x="902897" y="753410"/>
                  </a:lnTo>
                  <a:lnTo>
                    <a:pt x="931749" y="715428"/>
                  </a:lnTo>
                  <a:lnTo>
                    <a:pt x="962788" y="679289"/>
                  </a:lnTo>
                  <a:lnTo>
                    <a:pt x="995916" y="645089"/>
                  </a:lnTo>
                  <a:lnTo>
                    <a:pt x="1031036" y="612927"/>
                  </a:lnTo>
                  <a:lnTo>
                    <a:pt x="585723" y="0"/>
                  </a:lnTo>
                  <a:close/>
                </a:path>
              </a:pathLst>
            </a:custGeom>
            <a:solidFill>
              <a:srgbClr val="F0A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23679" y="1000074"/>
              <a:ext cx="2307590" cy="3094990"/>
            </a:xfrm>
            <a:custGeom>
              <a:avLst/>
              <a:gdLst/>
              <a:ahLst/>
              <a:cxnLst/>
              <a:rect l="l" t="t" r="r" b="b"/>
              <a:pathLst>
                <a:path w="2307590" h="3094990">
                  <a:moveTo>
                    <a:pt x="1712645" y="257924"/>
                  </a:moveTo>
                  <a:lnTo>
                    <a:pt x="1671320" y="231406"/>
                  </a:lnTo>
                  <a:lnTo>
                    <a:pt x="1629130" y="206171"/>
                  </a:lnTo>
                  <a:lnTo>
                    <a:pt x="1586077" y="182245"/>
                  </a:lnTo>
                  <a:lnTo>
                    <a:pt x="1542186" y="159664"/>
                  </a:lnTo>
                  <a:lnTo>
                    <a:pt x="1497507" y="138455"/>
                  </a:lnTo>
                  <a:lnTo>
                    <a:pt x="1452054" y="118643"/>
                  </a:lnTo>
                  <a:lnTo>
                    <a:pt x="1405851" y="100253"/>
                  </a:lnTo>
                  <a:lnTo>
                    <a:pt x="1358938" y="83312"/>
                  </a:lnTo>
                  <a:lnTo>
                    <a:pt x="1311325" y="67856"/>
                  </a:lnTo>
                  <a:lnTo>
                    <a:pt x="1263053" y="53911"/>
                  </a:lnTo>
                  <a:lnTo>
                    <a:pt x="1214145" y="41503"/>
                  </a:lnTo>
                  <a:lnTo>
                    <a:pt x="1164628" y="30657"/>
                  </a:lnTo>
                  <a:lnTo>
                    <a:pt x="1114539" y="21412"/>
                  </a:lnTo>
                  <a:lnTo>
                    <a:pt x="1063891" y="13779"/>
                  </a:lnTo>
                  <a:lnTo>
                    <a:pt x="1012710" y="7797"/>
                  </a:lnTo>
                  <a:lnTo>
                    <a:pt x="961047" y="3492"/>
                  </a:lnTo>
                  <a:lnTo>
                    <a:pt x="908900" y="876"/>
                  </a:lnTo>
                  <a:lnTo>
                    <a:pt x="856322" y="0"/>
                  </a:lnTo>
                  <a:lnTo>
                    <a:pt x="803732" y="876"/>
                  </a:lnTo>
                  <a:lnTo>
                    <a:pt x="751586" y="3492"/>
                  </a:lnTo>
                  <a:lnTo>
                    <a:pt x="699909" y="7797"/>
                  </a:lnTo>
                  <a:lnTo>
                    <a:pt x="648741" y="13779"/>
                  </a:lnTo>
                  <a:lnTo>
                    <a:pt x="598093" y="21412"/>
                  </a:lnTo>
                  <a:lnTo>
                    <a:pt x="547992" y="30657"/>
                  </a:lnTo>
                  <a:lnTo>
                    <a:pt x="498475" y="41503"/>
                  </a:lnTo>
                  <a:lnTo>
                    <a:pt x="449567" y="53911"/>
                  </a:lnTo>
                  <a:lnTo>
                    <a:pt x="401294" y="67856"/>
                  </a:lnTo>
                  <a:lnTo>
                    <a:pt x="353695" y="83312"/>
                  </a:lnTo>
                  <a:lnTo>
                    <a:pt x="306768" y="100253"/>
                  </a:lnTo>
                  <a:lnTo>
                    <a:pt x="260565" y="118643"/>
                  </a:lnTo>
                  <a:lnTo>
                    <a:pt x="215112" y="138455"/>
                  </a:lnTo>
                  <a:lnTo>
                    <a:pt x="170434" y="159664"/>
                  </a:lnTo>
                  <a:lnTo>
                    <a:pt x="126555" y="182245"/>
                  </a:lnTo>
                  <a:lnTo>
                    <a:pt x="83502" y="206171"/>
                  </a:lnTo>
                  <a:lnTo>
                    <a:pt x="41300" y="231406"/>
                  </a:lnTo>
                  <a:lnTo>
                    <a:pt x="0" y="257924"/>
                  </a:lnTo>
                  <a:lnTo>
                    <a:pt x="445287" y="870826"/>
                  </a:lnTo>
                  <a:lnTo>
                    <a:pt x="485965" y="847725"/>
                  </a:lnTo>
                  <a:lnTo>
                    <a:pt x="528116" y="827011"/>
                  </a:lnTo>
                  <a:lnTo>
                    <a:pt x="571627" y="808748"/>
                  </a:lnTo>
                  <a:lnTo>
                    <a:pt x="616419" y="793051"/>
                  </a:lnTo>
                  <a:lnTo>
                    <a:pt x="662393" y="780008"/>
                  </a:lnTo>
                  <a:lnTo>
                    <a:pt x="709460" y="769696"/>
                  </a:lnTo>
                  <a:lnTo>
                    <a:pt x="757529" y="762228"/>
                  </a:lnTo>
                  <a:lnTo>
                    <a:pt x="806513" y="757682"/>
                  </a:lnTo>
                  <a:lnTo>
                    <a:pt x="856322" y="756132"/>
                  </a:lnTo>
                  <a:lnTo>
                    <a:pt x="906119" y="757682"/>
                  </a:lnTo>
                  <a:lnTo>
                    <a:pt x="955103" y="762228"/>
                  </a:lnTo>
                  <a:lnTo>
                    <a:pt x="1003173" y="769696"/>
                  </a:lnTo>
                  <a:lnTo>
                    <a:pt x="1050239" y="780008"/>
                  </a:lnTo>
                  <a:lnTo>
                    <a:pt x="1096213" y="793051"/>
                  </a:lnTo>
                  <a:lnTo>
                    <a:pt x="1141006" y="808748"/>
                  </a:lnTo>
                  <a:lnTo>
                    <a:pt x="1184516" y="827011"/>
                  </a:lnTo>
                  <a:lnTo>
                    <a:pt x="1226654" y="847725"/>
                  </a:lnTo>
                  <a:lnTo>
                    <a:pt x="1267345" y="870826"/>
                  </a:lnTo>
                  <a:lnTo>
                    <a:pt x="1712645" y="257924"/>
                  </a:lnTo>
                  <a:close/>
                </a:path>
                <a:path w="2307590" h="3094990">
                  <a:moveTo>
                    <a:pt x="2307577" y="2088642"/>
                  </a:moveTo>
                  <a:lnTo>
                    <a:pt x="1586979" y="1854504"/>
                  </a:lnTo>
                  <a:lnTo>
                    <a:pt x="1567078" y="1898180"/>
                  </a:lnTo>
                  <a:lnTo>
                    <a:pt x="1544662" y="1940382"/>
                  </a:lnTo>
                  <a:lnTo>
                    <a:pt x="1519821" y="1981022"/>
                  </a:lnTo>
                  <a:lnTo>
                    <a:pt x="1492656" y="2019998"/>
                  </a:lnTo>
                  <a:lnTo>
                    <a:pt x="1463268" y="2057209"/>
                  </a:lnTo>
                  <a:lnTo>
                    <a:pt x="1431734" y="2092579"/>
                  </a:lnTo>
                  <a:lnTo>
                    <a:pt x="1398168" y="2125992"/>
                  </a:lnTo>
                  <a:lnTo>
                    <a:pt x="1362659" y="2157361"/>
                  </a:lnTo>
                  <a:lnTo>
                    <a:pt x="1325308" y="2186584"/>
                  </a:lnTo>
                  <a:lnTo>
                    <a:pt x="1286205" y="2213584"/>
                  </a:lnTo>
                  <a:lnTo>
                    <a:pt x="1245438" y="2238235"/>
                  </a:lnTo>
                  <a:lnTo>
                    <a:pt x="1203121" y="2260460"/>
                  </a:lnTo>
                  <a:lnTo>
                    <a:pt x="1159344" y="2280170"/>
                  </a:lnTo>
                  <a:lnTo>
                    <a:pt x="1114196" y="2297252"/>
                  </a:lnTo>
                  <a:lnTo>
                    <a:pt x="1067790" y="2311616"/>
                  </a:lnTo>
                  <a:lnTo>
                    <a:pt x="1020203" y="2323160"/>
                  </a:lnTo>
                  <a:lnTo>
                    <a:pt x="971537" y="2331809"/>
                  </a:lnTo>
                  <a:lnTo>
                    <a:pt x="921893" y="2337435"/>
                  </a:lnTo>
                  <a:lnTo>
                    <a:pt x="921893" y="3094799"/>
                  </a:lnTo>
                  <a:lnTo>
                    <a:pt x="971969" y="3091916"/>
                  </a:lnTo>
                  <a:lnTo>
                    <a:pt x="1021600" y="3087459"/>
                  </a:lnTo>
                  <a:lnTo>
                    <a:pt x="1070775" y="3081464"/>
                  </a:lnTo>
                  <a:lnTo>
                    <a:pt x="1119454" y="3073946"/>
                  </a:lnTo>
                  <a:lnTo>
                    <a:pt x="1167612" y="3064929"/>
                  </a:lnTo>
                  <a:lnTo>
                    <a:pt x="1215250" y="3054439"/>
                  </a:lnTo>
                  <a:lnTo>
                    <a:pt x="1262303" y="3042501"/>
                  </a:lnTo>
                  <a:lnTo>
                    <a:pt x="1308785" y="3029140"/>
                  </a:lnTo>
                  <a:lnTo>
                    <a:pt x="1354645" y="3014370"/>
                  </a:lnTo>
                  <a:lnTo>
                    <a:pt x="1399870" y="2998241"/>
                  </a:lnTo>
                  <a:lnTo>
                    <a:pt x="1444434" y="2980753"/>
                  </a:lnTo>
                  <a:lnTo>
                    <a:pt x="1488313" y="2961957"/>
                  </a:lnTo>
                  <a:lnTo>
                    <a:pt x="1531480" y="2941840"/>
                  </a:lnTo>
                  <a:lnTo>
                    <a:pt x="1573911" y="2920466"/>
                  </a:lnTo>
                  <a:lnTo>
                    <a:pt x="1615579" y="2897835"/>
                  </a:lnTo>
                  <a:lnTo>
                    <a:pt x="1656473" y="2873972"/>
                  </a:lnTo>
                  <a:lnTo>
                    <a:pt x="1696542" y="2848914"/>
                  </a:lnTo>
                  <a:lnTo>
                    <a:pt x="1735785" y="2822676"/>
                  </a:lnTo>
                  <a:lnTo>
                    <a:pt x="1774164" y="2795282"/>
                  </a:lnTo>
                  <a:lnTo>
                    <a:pt x="1811667" y="2766771"/>
                  </a:lnTo>
                  <a:lnTo>
                    <a:pt x="1848256" y="2737142"/>
                  </a:lnTo>
                  <a:lnTo>
                    <a:pt x="1883918" y="2706446"/>
                  </a:lnTo>
                  <a:lnTo>
                    <a:pt x="1918627" y="2674696"/>
                  </a:lnTo>
                  <a:lnTo>
                    <a:pt x="1952345" y="2641904"/>
                  </a:lnTo>
                  <a:lnTo>
                    <a:pt x="1985060" y="2608122"/>
                  </a:lnTo>
                  <a:lnTo>
                    <a:pt x="2016734" y="2573350"/>
                  </a:lnTo>
                  <a:lnTo>
                    <a:pt x="2047367" y="2537625"/>
                  </a:lnTo>
                  <a:lnTo>
                    <a:pt x="2076919" y="2500973"/>
                  </a:lnTo>
                  <a:lnTo>
                    <a:pt x="2105355" y="2463419"/>
                  </a:lnTo>
                  <a:lnTo>
                    <a:pt x="2132673" y="2424976"/>
                  </a:lnTo>
                  <a:lnTo>
                    <a:pt x="2158835" y="2385669"/>
                  </a:lnTo>
                  <a:lnTo>
                    <a:pt x="2183815" y="2345537"/>
                  </a:lnTo>
                  <a:lnTo>
                    <a:pt x="2207590" y="2304605"/>
                  </a:lnTo>
                  <a:lnTo>
                    <a:pt x="2230145" y="2262886"/>
                  </a:lnTo>
                  <a:lnTo>
                    <a:pt x="2251443" y="2220404"/>
                  </a:lnTo>
                  <a:lnTo>
                    <a:pt x="2271458" y="2177186"/>
                  </a:lnTo>
                  <a:lnTo>
                    <a:pt x="2290178" y="2133257"/>
                  </a:lnTo>
                  <a:lnTo>
                    <a:pt x="2307577" y="2088642"/>
                  </a:lnTo>
                  <a:close/>
                </a:path>
              </a:pathLst>
            </a:custGeom>
            <a:solidFill>
              <a:srgbClr val="F15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28722" y="1335151"/>
              <a:ext cx="2999740" cy="2760345"/>
            </a:xfrm>
            <a:custGeom>
              <a:avLst/>
              <a:gdLst/>
              <a:ahLst/>
              <a:cxnLst/>
              <a:rect l="l" t="t" r="r" b="b"/>
              <a:pathLst>
                <a:path w="2999740" h="2760345">
                  <a:moveTo>
                    <a:pt x="1385684" y="2002358"/>
                  </a:moveTo>
                  <a:lnTo>
                    <a:pt x="1336040" y="1996719"/>
                  </a:lnTo>
                  <a:lnTo>
                    <a:pt x="1287373" y="1988083"/>
                  </a:lnTo>
                  <a:lnTo>
                    <a:pt x="1239786" y="1976539"/>
                  </a:lnTo>
                  <a:lnTo>
                    <a:pt x="1193368" y="1962175"/>
                  </a:lnTo>
                  <a:lnTo>
                    <a:pt x="1148232" y="1945093"/>
                  </a:lnTo>
                  <a:lnTo>
                    <a:pt x="1104455" y="1925396"/>
                  </a:lnTo>
                  <a:lnTo>
                    <a:pt x="1062139" y="1903171"/>
                  </a:lnTo>
                  <a:lnTo>
                    <a:pt x="1021384" y="1878507"/>
                  </a:lnTo>
                  <a:lnTo>
                    <a:pt x="982268" y="1851520"/>
                  </a:lnTo>
                  <a:lnTo>
                    <a:pt x="944918" y="1822284"/>
                  </a:lnTo>
                  <a:lnTo>
                    <a:pt x="909408" y="1790915"/>
                  </a:lnTo>
                  <a:lnTo>
                    <a:pt x="875842" y="1757502"/>
                  </a:lnTo>
                  <a:lnTo>
                    <a:pt x="844321" y="1722132"/>
                  </a:lnTo>
                  <a:lnTo>
                    <a:pt x="814920" y="1684921"/>
                  </a:lnTo>
                  <a:lnTo>
                    <a:pt x="787768" y="1645945"/>
                  </a:lnTo>
                  <a:lnTo>
                    <a:pt x="762927" y="1605305"/>
                  </a:lnTo>
                  <a:lnTo>
                    <a:pt x="740511" y="1563103"/>
                  </a:lnTo>
                  <a:lnTo>
                    <a:pt x="720610" y="1519428"/>
                  </a:lnTo>
                  <a:lnTo>
                    <a:pt x="0" y="1753577"/>
                  </a:lnTo>
                  <a:lnTo>
                    <a:pt x="17399" y="1798193"/>
                  </a:lnTo>
                  <a:lnTo>
                    <a:pt x="36118" y="1842109"/>
                  </a:lnTo>
                  <a:lnTo>
                    <a:pt x="56134" y="1885327"/>
                  </a:lnTo>
                  <a:lnTo>
                    <a:pt x="77431" y="1927809"/>
                  </a:lnTo>
                  <a:lnTo>
                    <a:pt x="99987" y="1969528"/>
                  </a:lnTo>
                  <a:lnTo>
                    <a:pt x="123761" y="2010473"/>
                  </a:lnTo>
                  <a:lnTo>
                    <a:pt x="148742" y="2050605"/>
                  </a:lnTo>
                  <a:lnTo>
                    <a:pt x="174904" y="2089899"/>
                  </a:lnTo>
                  <a:lnTo>
                    <a:pt x="202222" y="2128342"/>
                  </a:lnTo>
                  <a:lnTo>
                    <a:pt x="230657" y="2165908"/>
                  </a:lnTo>
                  <a:lnTo>
                    <a:pt x="260210" y="2202561"/>
                  </a:lnTo>
                  <a:lnTo>
                    <a:pt x="290842" y="2238286"/>
                  </a:lnTo>
                  <a:lnTo>
                    <a:pt x="322516" y="2273046"/>
                  </a:lnTo>
                  <a:lnTo>
                    <a:pt x="355231" y="2306840"/>
                  </a:lnTo>
                  <a:lnTo>
                    <a:pt x="388950" y="2339619"/>
                  </a:lnTo>
                  <a:lnTo>
                    <a:pt x="423659" y="2371369"/>
                  </a:lnTo>
                  <a:lnTo>
                    <a:pt x="459320" y="2402065"/>
                  </a:lnTo>
                  <a:lnTo>
                    <a:pt x="495909" y="2431694"/>
                  </a:lnTo>
                  <a:lnTo>
                    <a:pt x="533412" y="2460206"/>
                  </a:lnTo>
                  <a:lnTo>
                    <a:pt x="571792" y="2487599"/>
                  </a:lnTo>
                  <a:lnTo>
                    <a:pt x="611035" y="2513838"/>
                  </a:lnTo>
                  <a:lnTo>
                    <a:pt x="651116" y="2538895"/>
                  </a:lnTo>
                  <a:lnTo>
                    <a:pt x="691997" y="2562758"/>
                  </a:lnTo>
                  <a:lnTo>
                    <a:pt x="733666" y="2585389"/>
                  </a:lnTo>
                  <a:lnTo>
                    <a:pt x="776097" y="2606764"/>
                  </a:lnTo>
                  <a:lnTo>
                    <a:pt x="819264" y="2626868"/>
                  </a:lnTo>
                  <a:lnTo>
                    <a:pt x="863142" y="2645676"/>
                  </a:lnTo>
                  <a:lnTo>
                    <a:pt x="907707" y="2663164"/>
                  </a:lnTo>
                  <a:lnTo>
                    <a:pt x="952931" y="2679293"/>
                  </a:lnTo>
                  <a:lnTo>
                    <a:pt x="998791" y="2694051"/>
                  </a:lnTo>
                  <a:lnTo>
                    <a:pt x="1045273" y="2707411"/>
                  </a:lnTo>
                  <a:lnTo>
                    <a:pt x="1092339" y="2719349"/>
                  </a:lnTo>
                  <a:lnTo>
                    <a:pt x="1139964" y="2729839"/>
                  </a:lnTo>
                  <a:lnTo>
                    <a:pt x="1188123" y="2738856"/>
                  </a:lnTo>
                  <a:lnTo>
                    <a:pt x="1236802" y="2746387"/>
                  </a:lnTo>
                  <a:lnTo>
                    <a:pt x="1285976" y="2752382"/>
                  </a:lnTo>
                  <a:lnTo>
                    <a:pt x="1335608" y="2756839"/>
                  </a:lnTo>
                  <a:lnTo>
                    <a:pt x="1385684" y="2759722"/>
                  </a:lnTo>
                  <a:lnTo>
                    <a:pt x="1385684" y="2002358"/>
                  </a:lnTo>
                  <a:close/>
                </a:path>
                <a:path w="2999740" h="2760345">
                  <a:moveTo>
                    <a:pt x="2999409" y="1213065"/>
                  </a:moveTo>
                  <a:lnTo>
                    <a:pt x="2998533" y="1160589"/>
                  </a:lnTo>
                  <a:lnTo>
                    <a:pt x="2995942" y="1108544"/>
                  </a:lnTo>
                  <a:lnTo>
                    <a:pt x="2991650" y="1056970"/>
                  </a:lnTo>
                  <a:lnTo>
                    <a:pt x="2985693" y="1005903"/>
                  </a:lnTo>
                  <a:lnTo>
                    <a:pt x="2978099" y="955344"/>
                  </a:lnTo>
                  <a:lnTo>
                    <a:pt x="2968879" y="905344"/>
                  </a:lnTo>
                  <a:lnTo>
                    <a:pt x="2958084" y="855916"/>
                  </a:lnTo>
                  <a:lnTo>
                    <a:pt x="2945727" y="807097"/>
                  </a:lnTo>
                  <a:lnTo>
                    <a:pt x="2931845" y="758913"/>
                  </a:lnTo>
                  <a:lnTo>
                    <a:pt x="2916453" y="711377"/>
                  </a:lnTo>
                  <a:lnTo>
                    <a:pt x="2899587" y="664540"/>
                  </a:lnTo>
                  <a:lnTo>
                    <a:pt x="2881274" y="618413"/>
                  </a:lnTo>
                  <a:lnTo>
                    <a:pt x="2861538" y="573036"/>
                  </a:lnTo>
                  <a:lnTo>
                    <a:pt x="2840405" y="528421"/>
                  </a:lnTo>
                  <a:lnTo>
                    <a:pt x="2817914" y="484606"/>
                  </a:lnTo>
                  <a:lnTo>
                    <a:pt x="2794076" y="441617"/>
                  </a:lnTo>
                  <a:lnTo>
                    <a:pt x="2768930" y="399478"/>
                  </a:lnTo>
                  <a:lnTo>
                    <a:pt x="2742501" y="358216"/>
                  </a:lnTo>
                  <a:lnTo>
                    <a:pt x="2714815" y="317855"/>
                  </a:lnTo>
                  <a:lnTo>
                    <a:pt x="2685910" y="278434"/>
                  </a:lnTo>
                  <a:lnTo>
                    <a:pt x="2655798" y="239979"/>
                  </a:lnTo>
                  <a:lnTo>
                    <a:pt x="2624505" y="202514"/>
                  </a:lnTo>
                  <a:lnTo>
                    <a:pt x="2592070" y="166052"/>
                  </a:lnTo>
                  <a:lnTo>
                    <a:pt x="2558529" y="130644"/>
                  </a:lnTo>
                  <a:lnTo>
                    <a:pt x="2523883" y="96304"/>
                  </a:lnTo>
                  <a:lnTo>
                    <a:pt x="2488171" y="63068"/>
                  </a:lnTo>
                  <a:lnTo>
                    <a:pt x="2451430" y="30962"/>
                  </a:lnTo>
                  <a:lnTo>
                    <a:pt x="2413685" y="0"/>
                  </a:lnTo>
                  <a:lnTo>
                    <a:pt x="1968373" y="612927"/>
                  </a:lnTo>
                  <a:lnTo>
                    <a:pt x="2003488" y="645083"/>
                  </a:lnTo>
                  <a:lnTo>
                    <a:pt x="2036610" y="679284"/>
                  </a:lnTo>
                  <a:lnTo>
                    <a:pt x="2067648" y="715429"/>
                  </a:lnTo>
                  <a:lnTo>
                    <a:pt x="2096503" y="753402"/>
                  </a:lnTo>
                  <a:lnTo>
                    <a:pt x="2123071" y="793127"/>
                  </a:lnTo>
                  <a:lnTo>
                    <a:pt x="2147252" y="834504"/>
                  </a:lnTo>
                  <a:lnTo>
                    <a:pt x="2168969" y="877430"/>
                  </a:lnTo>
                  <a:lnTo>
                    <a:pt x="2188095" y="921804"/>
                  </a:lnTo>
                  <a:lnTo>
                    <a:pt x="2204542" y="967524"/>
                  </a:lnTo>
                  <a:lnTo>
                    <a:pt x="2218232" y="1014514"/>
                  </a:lnTo>
                  <a:lnTo>
                    <a:pt x="2229040" y="1062659"/>
                  </a:lnTo>
                  <a:lnTo>
                    <a:pt x="2236889" y="1111859"/>
                  </a:lnTo>
                  <a:lnTo>
                    <a:pt x="2241664" y="1162024"/>
                  </a:lnTo>
                  <a:lnTo>
                    <a:pt x="2243277" y="1213065"/>
                  </a:lnTo>
                  <a:lnTo>
                    <a:pt x="2241931" y="1259611"/>
                  </a:lnTo>
                  <a:lnTo>
                    <a:pt x="2237943" y="1305433"/>
                  </a:lnTo>
                  <a:lnTo>
                    <a:pt x="2231402" y="1350479"/>
                  </a:lnTo>
                  <a:lnTo>
                    <a:pt x="2222373" y="1394663"/>
                  </a:lnTo>
                  <a:lnTo>
                    <a:pt x="2942983" y="1628800"/>
                  </a:lnTo>
                  <a:lnTo>
                    <a:pt x="2955950" y="1578864"/>
                  </a:lnTo>
                  <a:lnTo>
                    <a:pt x="2967291" y="1528292"/>
                  </a:lnTo>
                  <a:lnTo>
                    <a:pt x="2976969" y="1477111"/>
                  </a:lnTo>
                  <a:lnTo>
                    <a:pt x="2984957" y="1425346"/>
                  </a:lnTo>
                  <a:lnTo>
                    <a:pt x="2991231" y="1373035"/>
                  </a:lnTo>
                  <a:lnTo>
                    <a:pt x="2995752" y="1320203"/>
                  </a:lnTo>
                  <a:lnTo>
                    <a:pt x="2998482" y="1266863"/>
                  </a:lnTo>
                  <a:lnTo>
                    <a:pt x="2999409" y="1213065"/>
                  </a:lnTo>
                  <a:close/>
                </a:path>
              </a:pathLst>
            </a:custGeom>
            <a:solidFill>
              <a:srgbClr val="0086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92777" y="1858862"/>
              <a:ext cx="1369695" cy="1369695"/>
            </a:xfrm>
            <a:custGeom>
              <a:avLst/>
              <a:gdLst/>
              <a:ahLst/>
              <a:cxnLst/>
              <a:rect l="l" t="t" r="r" b="b"/>
              <a:pathLst>
                <a:path w="1369695" h="1369695">
                  <a:moveTo>
                    <a:pt x="684707" y="0"/>
                  </a:moveTo>
                  <a:lnTo>
                    <a:pt x="635808" y="1719"/>
                  </a:lnTo>
                  <a:lnTo>
                    <a:pt x="587837" y="6799"/>
                  </a:lnTo>
                  <a:lnTo>
                    <a:pt x="540909" y="15124"/>
                  </a:lnTo>
                  <a:lnTo>
                    <a:pt x="495142" y="26579"/>
                  </a:lnTo>
                  <a:lnTo>
                    <a:pt x="450650" y="41048"/>
                  </a:lnTo>
                  <a:lnTo>
                    <a:pt x="407549" y="58414"/>
                  </a:lnTo>
                  <a:lnTo>
                    <a:pt x="365956" y="78562"/>
                  </a:lnTo>
                  <a:lnTo>
                    <a:pt x="325986" y="101376"/>
                  </a:lnTo>
                  <a:lnTo>
                    <a:pt x="287754" y="126739"/>
                  </a:lnTo>
                  <a:lnTo>
                    <a:pt x="251378" y="154537"/>
                  </a:lnTo>
                  <a:lnTo>
                    <a:pt x="216973" y="184654"/>
                  </a:lnTo>
                  <a:lnTo>
                    <a:pt x="184654" y="216973"/>
                  </a:lnTo>
                  <a:lnTo>
                    <a:pt x="154537" y="251378"/>
                  </a:lnTo>
                  <a:lnTo>
                    <a:pt x="126739" y="287754"/>
                  </a:lnTo>
                  <a:lnTo>
                    <a:pt x="101376" y="325986"/>
                  </a:lnTo>
                  <a:lnTo>
                    <a:pt x="78562" y="365956"/>
                  </a:lnTo>
                  <a:lnTo>
                    <a:pt x="58414" y="407549"/>
                  </a:lnTo>
                  <a:lnTo>
                    <a:pt x="41048" y="450650"/>
                  </a:lnTo>
                  <a:lnTo>
                    <a:pt x="26579" y="495142"/>
                  </a:lnTo>
                  <a:lnTo>
                    <a:pt x="15124" y="540909"/>
                  </a:lnTo>
                  <a:lnTo>
                    <a:pt x="6799" y="587837"/>
                  </a:lnTo>
                  <a:lnTo>
                    <a:pt x="1719" y="635808"/>
                  </a:lnTo>
                  <a:lnTo>
                    <a:pt x="0" y="684707"/>
                  </a:lnTo>
                  <a:lnTo>
                    <a:pt x="1719" y="733607"/>
                  </a:lnTo>
                  <a:lnTo>
                    <a:pt x="6799" y="781578"/>
                  </a:lnTo>
                  <a:lnTo>
                    <a:pt x="15124" y="828505"/>
                  </a:lnTo>
                  <a:lnTo>
                    <a:pt x="26579" y="874273"/>
                  </a:lnTo>
                  <a:lnTo>
                    <a:pt x="41048" y="918765"/>
                  </a:lnTo>
                  <a:lnTo>
                    <a:pt x="58414" y="961865"/>
                  </a:lnTo>
                  <a:lnTo>
                    <a:pt x="78562" y="1003459"/>
                  </a:lnTo>
                  <a:lnTo>
                    <a:pt x="101376" y="1043429"/>
                  </a:lnTo>
                  <a:lnTo>
                    <a:pt x="126739" y="1081660"/>
                  </a:lnTo>
                  <a:lnTo>
                    <a:pt x="154537" y="1118036"/>
                  </a:lnTo>
                  <a:lnTo>
                    <a:pt x="184654" y="1152442"/>
                  </a:lnTo>
                  <a:lnTo>
                    <a:pt x="216973" y="1184761"/>
                  </a:lnTo>
                  <a:lnTo>
                    <a:pt x="251378" y="1214877"/>
                  </a:lnTo>
                  <a:lnTo>
                    <a:pt x="287754" y="1242675"/>
                  </a:lnTo>
                  <a:lnTo>
                    <a:pt x="325986" y="1268039"/>
                  </a:lnTo>
                  <a:lnTo>
                    <a:pt x="365956" y="1290853"/>
                  </a:lnTo>
                  <a:lnTo>
                    <a:pt x="407549" y="1311001"/>
                  </a:lnTo>
                  <a:lnTo>
                    <a:pt x="450650" y="1328367"/>
                  </a:lnTo>
                  <a:lnTo>
                    <a:pt x="495142" y="1342835"/>
                  </a:lnTo>
                  <a:lnTo>
                    <a:pt x="540909" y="1354290"/>
                  </a:lnTo>
                  <a:lnTo>
                    <a:pt x="587837" y="1362616"/>
                  </a:lnTo>
                  <a:lnTo>
                    <a:pt x="635808" y="1367696"/>
                  </a:lnTo>
                  <a:lnTo>
                    <a:pt x="684707" y="1369415"/>
                  </a:lnTo>
                  <a:lnTo>
                    <a:pt x="733607" y="1367696"/>
                  </a:lnTo>
                  <a:lnTo>
                    <a:pt x="781578" y="1362616"/>
                  </a:lnTo>
                  <a:lnTo>
                    <a:pt x="828505" y="1354290"/>
                  </a:lnTo>
                  <a:lnTo>
                    <a:pt x="874273" y="1342835"/>
                  </a:lnTo>
                  <a:lnTo>
                    <a:pt x="918765" y="1328367"/>
                  </a:lnTo>
                  <a:lnTo>
                    <a:pt x="961865" y="1311001"/>
                  </a:lnTo>
                  <a:lnTo>
                    <a:pt x="1003459" y="1290853"/>
                  </a:lnTo>
                  <a:lnTo>
                    <a:pt x="1043429" y="1268039"/>
                  </a:lnTo>
                  <a:lnTo>
                    <a:pt x="1081660" y="1242675"/>
                  </a:lnTo>
                  <a:lnTo>
                    <a:pt x="1118036" y="1214877"/>
                  </a:lnTo>
                  <a:lnTo>
                    <a:pt x="1152442" y="1184761"/>
                  </a:lnTo>
                  <a:lnTo>
                    <a:pt x="1184761" y="1152442"/>
                  </a:lnTo>
                  <a:lnTo>
                    <a:pt x="1214877" y="1118036"/>
                  </a:lnTo>
                  <a:lnTo>
                    <a:pt x="1242675" y="1081660"/>
                  </a:lnTo>
                  <a:lnTo>
                    <a:pt x="1268039" y="1043429"/>
                  </a:lnTo>
                  <a:lnTo>
                    <a:pt x="1290853" y="1003459"/>
                  </a:lnTo>
                  <a:lnTo>
                    <a:pt x="1311001" y="961865"/>
                  </a:lnTo>
                  <a:lnTo>
                    <a:pt x="1328367" y="918765"/>
                  </a:lnTo>
                  <a:lnTo>
                    <a:pt x="1342835" y="874273"/>
                  </a:lnTo>
                  <a:lnTo>
                    <a:pt x="1354290" y="828505"/>
                  </a:lnTo>
                  <a:lnTo>
                    <a:pt x="1362616" y="781578"/>
                  </a:lnTo>
                  <a:lnTo>
                    <a:pt x="1367696" y="733607"/>
                  </a:lnTo>
                  <a:lnTo>
                    <a:pt x="1369415" y="684707"/>
                  </a:lnTo>
                  <a:lnTo>
                    <a:pt x="1367696" y="635808"/>
                  </a:lnTo>
                  <a:lnTo>
                    <a:pt x="1362616" y="587837"/>
                  </a:lnTo>
                  <a:lnTo>
                    <a:pt x="1354290" y="540909"/>
                  </a:lnTo>
                  <a:lnTo>
                    <a:pt x="1342835" y="495142"/>
                  </a:lnTo>
                  <a:lnTo>
                    <a:pt x="1328367" y="450650"/>
                  </a:lnTo>
                  <a:lnTo>
                    <a:pt x="1311001" y="407549"/>
                  </a:lnTo>
                  <a:lnTo>
                    <a:pt x="1290853" y="365956"/>
                  </a:lnTo>
                  <a:lnTo>
                    <a:pt x="1268039" y="325986"/>
                  </a:lnTo>
                  <a:lnTo>
                    <a:pt x="1242675" y="287754"/>
                  </a:lnTo>
                  <a:lnTo>
                    <a:pt x="1214877" y="251378"/>
                  </a:lnTo>
                  <a:lnTo>
                    <a:pt x="1184761" y="216973"/>
                  </a:lnTo>
                  <a:lnTo>
                    <a:pt x="1152442" y="184654"/>
                  </a:lnTo>
                  <a:lnTo>
                    <a:pt x="1118036" y="154537"/>
                  </a:lnTo>
                  <a:lnTo>
                    <a:pt x="1081660" y="126739"/>
                  </a:lnTo>
                  <a:lnTo>
                    <a:pt x="1043429" y="101376"/>
                  </a:lnTo>
                  <a:lnTo>
                    <a:pt x="1003459" y="78562"/>
                  </a:lnTo>
                  <a:lnTo>
                    <a:pt x="961865" y="58414"/>
                  </a:lnTo>
                  <a:lnTo>
                    <a:pt x="918765" y="41048"/>
                  </a:lnTo>
                  <a:lnTo>
                    <a:pt x="874273" y="26579"/>
                  </a:lnTo>
                  <a:lnTo>
                    <a:pt x="828505" y="15124"/>
                  </a:lnTo>
                  <a:lnTo>
                    <a:pt x="781578" y="6799"/>
                  </a:lnTo>
                  <a:lnTo>
                    <a:pt x="733607" y="1719"/>
                  </a:lnTo>
                  <a:lnTo>
                    <a:pt x="684707" y="0"/>
                  </a:lnTo>
                  <a:close/>
                </a:path>
              </a:pathLst>
            </a:custGeom>
            <a:solidFill>
              <a:srgbClr val="005C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 rot="16860000">
            <a:off x="2324301" y="2124536"/>
            <a:ext cx="571614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spc="-10" dirty="0">
                <a:solidFill>
                  <a:srgbClr val="FFFFFF"/>
                </a:solidFill>
                <a:latin typeface="BNPP Sans"/>
                <a:cs typeface="BNPP Sans"/>
              </a:rPr>
              <a:t>FIRST</a:t>
            </a:r>
            <a:r>
              <a:rPr sz="900" spc="-3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350" spc="-30" baseline="3086" dirty="0">
                <a:solidFill>
                  <a:srgbClr val="FFFFFF"/>
                </a:solidFill>
                <a:latin typeface="BNPP Sans"/>
                <a:cs typeface="BNPP Sans"/>
              </a:rPr>
              <a:t>TIME</a:t>
            </a:r>
            <a:endParaRPr sz="1350" baseline="3086">
              <a:latin typeface="BNPP Sans"/>
              <a:cs typeface="BNPP Sans"/>
            </a:endParaRPr>
          </a:p>
        </p:txBody>
      </p:sp>
      <p:sp>
        <p:nvSpPr>
          <p:cNvPr id="20" name="object 20"/>
          <p:cNvSpPr txBox="1"/>
          <p:nvPr/>
        </p:nvSpPr>
        <p:spPr>
          <a:xfrm rot="16860000">
            <a:off x="2460564" y="2148787"/>
            <a:ext cx="568503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spc="-10" dirty="0">
                <a:solidFill>
                  <a:srgbClr val="FFFFFF"/>
                </a:solidFill>
                <a:latin typeface="BNPP Sans"/>
                <a:cs typeface="BNPP Sans"/>
              </a:rPr>
              <a:t>INVES</a:t>
            </a:r>
            <a:r>
              <a:rPr sz="1350" spc="-15" baseline="3086" dirty="0">
                <a:solidFill>
                  <a:srgbClr val="FFFFFF"/>
                </a:solidFill>
                <a:latin typeface="BNPP Sans"/>
                <a:cs typeface="BNPP Sans"/>
              </a:rPr>
              <a:t>TORS</a:t>
            </a:r>
            <a:endParaRPr sz="1350" baseline="3086">
              <a:latin typeface="BNPP Sans"/>
              <a:cs typeface="BNPP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82209" y="1167149"/>
            <a:ext cx="117729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635" algn="ctr">
              <a:lnSpc>
                <a:spcPct val="103600"/>
              </a:lnSpc>
              <a:spcBef>
                <a:spcPts val="90"/>
              </a:spcBef>
            </a:pPr>
            <a:r>
              <a:rPr sz="850" dirty="0">
                <a:solidFill>
                  <a:srgbClr val="FFFFFF"/>
                </a:solidFill>
                <a:latin typeface="BNPP Sans"/>
                <a:cs typeface="BNPP Sans"/>
              </a:rPr>
              <a:t>SEASONED</a:t>
            </a:r>
            <a:r>
              <a:rPr sz="850" spc="12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BNPP Sans"/>
                <a:cs typeface="BNPP Sans"/>
              </a:rPr>
              <a:t>INVESTORS </a:t>
            </a:r>
            <a:r>
              <a:rPr sz="850" dirty="0">
                <a:solidFill>
                  <a:srgbClr val="FFFFFF"/>
                </a:solidFill>
                <a:latin typeface="BNPP Sans"/>
                <a:cs typeface="BNPP Sans"/>
              </a:rPr>
              <a:t>LOOKING</a:t>
            </a:r>
            <a:r>
              <a:rPr sz="850" spc="7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850" dirty="0">
                <a:solidFill>
                  <a:srgbClr val="FFFFFF"/>
                </a:solidFill>
                <a:latin typeface="BNPP Sans"/>
                <a:cs typeface="BNPP Sans"/>
              </a:rPr>
              <a:t>FOR</a:t>
            </a:r>
            <a:r>
              <a:rPr sz="850" spc="7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BNPP Sans"/>
                <a:cs typeface="BNPP Sans"/>
              </a:rPr>
              <a:t>ASSET </a:t>
            </a:r>
            <a:r>
              <a:rPr sz="850" dirty="0">
                <a:solidFill>
                  <a:srgbClr val="FFFFFF"/>
                </a:solidFill>
                <a:latin typeface="BNPP Sans"/>
                <a:cs typeface="BNPP Sans"/>
              </a:rPr>
              <a:t>CLASS</a:t>
            </a:r>
            <a:r>
              <a:rPr sz="850" spc="7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BNPP Sans"/>
                <a:cs typeface="BNPP Sans"/>
              </a:rPr>
              <a:t>DIVERSIFICATION</a:t>
            </a:r>
            <a:endParaRPr sz="850">
              <a:latin typeface="BNPP Sans"/>
              <a:cs typeface="BNPP Sans"/>
            </a:endParaRPr>
          </a:p>
        </p:txBody>
      </p:sp>
      <p:sp>
        <p:nvSpPr>
          <p:cNvPr id="22" name="object 22"/>
          <p:cNvSpPr txBox="1"/>
          <p:nvPr/>
        </p:nvSpPr>
        <p:spPr>
          <a:xfrm rot="4260000">
            <a:off x="4479281" y="2110857"/>
            <a:ext cx="1015886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</a:pPr>
            <a:r>
              <a:rPr sz="1275" baseline="3267" dirty="0">
                <a:solidFill>
                  <a:srgbClr val="FFFFFF"/>
                </a:solidFill>
                <a:latin typeface="BNPP Sans"/>
                <a:cs typeface="BNPP Sans"/>
              </a:rPr>
              <a:t>INVEST</a:t>
            </a:r>
            <a:r>
              <a:rPr sz="850" dirty="0">
                <a:solidFill>
                  <a:srgbClr val="FFFFFF"/>
                </a:solidFill>
                <a:latin typeface="BNPP Sans"/>
                <a:cs typeface="BNPP Sans"/>
              </a:rPr>
              <a:t>ORS</a:t>
            </a:r>
            <a:r>
              <a:rPr sz="850" spc="6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BNPP Sans"/>
                <a:cs typeface="BNPP Sans"/>
              </a:rPr>
              <a:t>LOOKING</a:t>
            </a:r>
            <a:endParaRPr sz="850">
              <a:latin typeface="BNPP Sans"/>
              <a:cs typeface="BNPP Sans"/>
            </a:endParaRPr>
          </a:p>
        </p:txBody>
      </p:sp>
      <p:sp>
        <p:nvSpPr>
          <p:cNvPr id="23" name="object 23"/>
          <p:cNvSpPr txBox="1"/>
          <p:nvPr/>
        </p:nvSpPr>
        <p:spPr>
          <a:xfrm rot="4260000">
            <a:off x="4284682" y="2153345"/>
            <a:ext cx="1149776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</a:pPr>
            <a:r>
              <a:rPr sz="1275" baseline="3267" dirty="0">
                <a:solidFill>
                  <a:srgbClr val="FFFFFF"/>
                </a:solidFill>
                <a:latin typeface="BNPP Sans"/>
                <a:cs typeface="BNPP Sans"/>
              </a:rPr>
              <a:t>FOR</a:t>
            </a:r>
            <a:r>
              <a:rPr sz="1275" spc="75" baseline="3267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275" baseline="3267" dirty="0">
                <a:solidFill>
                  <a:srgbClr val="FFFFFF"/>
                </a:solidFill>
                <a:latin typeface="BNPP Sans"/>
                <a:cs typeface="BNPP Sans"/>
              </a:rPr>
              <a:t>A</a:t>
            </a:r>
            <a:r>
              <a:rPr sz="1275" spc="82" baseline="3267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275" baseline="3267" dirty="0">
                <a:solidFill>
                  <a:srgbClr val="FFFFFF"/>
                </a:solidFill>
                <a:latin typeface="BNPP Sans"/>
                <a:cs typeface="BNPP Sans"/>
              </a:rPr>
              <a:t>PORTFOLIO</a:t>
            </a:r>
            <a:r>
              <a:rPr sz="1275" spc="82" baseline="3267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850" spc="-20" dirty="0">
                <a:solidFill>
                  <a:srgbClr val="FFFFFF"/>
                </a:solidFill>
                <a:latin typeface="BNPP Sans"/>
                <a:cs typeface="BNPP Sans"/>
              </a:rPr>
              <a:t>WITH</a:t>
            </a:r>
            <a:endParaRPr sz="850">
              <a:latin typeface="BNPP Sans"/>
              <a:cs typeface="BNPP Sans"/>
            </a:endParaRPr>
          </a:p>
        </p:txBody>
      </p:sp>
      <p:sp>
        <p:nvSpPr>
          <p:cNvPr id="24" name="object 24"/>
          <p:cNvSpPr txBox="1"/>
          <p:nvPr/>
        </p:nvSpPr>
        <p:spPr>
          <a:xfrm rot="4260000">
            <a:off x="4207818" y="2195352"/>
            <a:ext cx="1049341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</a:pPr>
            <a:r>
              <a:rPr sz="1275" baseline="3267" dirty="0">
                <a:solidFill>
                  <a:srgbClr val="FFFFFF"/>
                </a:solidFill>
                <a:latin typeface="BNPP Sans"/>
                <a:cs typeface="BNPP Sans"/>
              </a:rPr>
              <a:t>ALLOCATION</a:t>
            </a:r>
            <a:r>
              <a:rPr sz="1275" spc="30" baseline="3267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850" dirty="0">
                <a:solidFill>
                  <a:srgbClr val="FFFFFF"/>
                </a:solidFill>
                <a:latin typeface="BNPP Sans"/>
                <a:cs typeface="BNPP Sans"/>
              </a:rPr>
              <a:t>TO</a:t>
            </a:r>
            <a:r>
              <a:rPr sz="850" spc="2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850" spc="-20" dirty="0">
                <a:solidFill>
                  <a:srgbClr val="FFFFFF"/>
                </a:solidFill>
                <a:latin typeface="BNPP Sans"/>
                <a:cs typeface="BNPP Sans"/>
              </a:rPr>
              <a:t>GOLD</a:t>
            </a:r>
            <a:endParaRPr sz="850">
              <a:latin typeface="BNPP Sans"/>
              <a:cs typeface="BNPP Sans"/>
            </a:endParaRPr>
          </a:p>
        </p:txBody>
      </p:sp>
      <p:sp>
        <p:nvSpPr>
          <p:cNvPr id="25" name="object 25"/>
          <p:cNvSpPr txBox="1"/>
          <p:nvPr/>
        </p:nvSpPr>
        <p:spPr>
          <a:xfrm rot="19560000">
            <a:off x="3874520" y="3305375"/>
            <a:ext cx="1058812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</a:pPr>
            <a:r>
              <a:rPr sz="850" dirty="0">
                <a:solidFill>
                  <a:srgbClr val="FFFFFF"/>
                </a:solidFill>
                <a:latin typeface="BNPP Sans"/>
                <a:cs typeface="BNPP Sans"/>
              </a:rPr>
              <a:t>INVES</a:t>
            </a:r>
            <a:r>
              <a:rPr sz="1275" baseline="3267" dirty="0">
                <a:solidFill>
                  <a:srgbClr val="FFFFFF"/>
                </a:solidFill>
                <a:latin typeface="BNPP Sans"/>
                <a:cs typeface="BNPP Sans"/>
              </a:rPr>
              <a:t>TORS</a:t>
            </a:r>
            <a:r>
              <a:rPr sz="1275" spc="75" baseline="3267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275" spc="-15" baseline="3267" dirty="0">
                <a:solidFill>
                  <a:srgbClr val="FFFFFF"/>
                </a:solidFill>
                <a:latin typeface="BNPP Sans"/>
                <a:cs typeface="BNPP Sans"/>
              </a:rPr>
              <a:t>WANTING</a:t>
            </a:r>
            <a:endParaRPr sz="1275" baseline="3267">
              <a:latin typeface="BNPP Sans"/>
              <a:cs typeface="BNPP Sans"/>
            </a:endParaRPr>
          </a:p>
        </p:txBody>
      </p:sp>
      <p:sp>
        <p:nvSpPr>
          <p:cNvPr id="26" name="object 26"/>
          <p:cNvSpPr txBox="1"/>
          <p:nvPr/>
        </p:nvSpPr>
        <p:spPr>
          <a:xfrm rot="19560000">
            <a:off x="3934185" y="3415721"/>
            <a:ext cx="1092914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</a:pPr>
            <a:r>
              <a:rPr sz="850" dirty="0">
                <a:solidFill>
                  <a:srgbClr val="FFFFFF"/>
                </a:solidFill>
                <a:latin typeface="BNPP Sans"/>
                <a:cs typeface="BNPP Sans"/>
              </a:rPr>
              <a:t>TO CREA</a:t>
            </a:r>
            <a:r>
              <a:rPr sz="1275" baseline="3267" dirty="0">
                <a:solidFill>
                  <a:srgbClr val="FFFFFF"/>
                </a:solidFill>
                <a:latin typeface="BNPP Sans"/>
                <a:cs typeface="BNPP Sans"/>
              </a:rPr>
              <a:t>TE WEAL</a:t>
            </a:r>
            <a:r>
              <a:rPr sz="1275" baseline="6535" dirty="0">
                <a:solidFill>
                  <a:srgbClr val="FFFFFF"/>
                </a:solidFill>
                <a:latin typeface="BNPP Sans"/>
                <a:cs typeface="BNPP Sans"/>
              </a:rPr>
              <a:t>TH</a:t>
            </a:r>
            <a:r>
              <a:rPr sz="1275" spc="7" baseline="653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275" spc="-37" baseline="6535" dirty="0">
                <a:solidFill>
                  <a:srgbClr val="FFFFFF"/>
                </a:solidFill>
                <a:latin typeface="BNPP Sans"/>
                <a:cs typeface="BNPP Sans"/>
              </a:rPr>
              <a:t>IN</a:t>
            </a:r>
            <a:endParaRPr sz="1275" baseline="6535">
              <a:latin typeface="BNPP Sans"/>
              <a:cs typeface="BNPP Sans"/>
            </a:endParaRPr>
          </a:p>
        </p:txBody>
      </p:sp>
      <p:sp>
        <p:nvSpPr>
          <p:cNvPr id="27" name="object 27"/>
          <p:cNvSpPr txBox="1"/>
          <p:nvPr/>
        </p:nvSpPr>
        <p:spPr>
          <a:xfrm rot="19560000">
            <a:off x="4150129" y="3525250"/>
            <a:ext cx="812357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</a:pPr>
            <a:r>
              <a:rPr sz="850" dirty="0">
                <a:solidFill>
                  <a:srgbClr val="FFFFFF"/>
                </a:solidFill>
                <a:latin typeface="BNPP Sans"/>
                <a:cs typeface="BNPP Sans"/>
              </a:rPr>
              <a:t>THE</a:t>
            </a:r>
            <a:r>
              <a:rPr sz="850" spc="3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850" dirty="0">
                <a:solidFill>
                  <a:srgbClr val="FFFFFF"/>
                </a:solidFill>
                <a:latin typeface="BNPP Sans"/>
                <a:cs typeface="BNPP Sans"/>
              </a:rPr>
              <a:t>L</a:t>
            </a:r>
            <a:r>
              <a:rPr sz="1275" baseline="3267" dirty="0">
                <a:solidFill>
                  <a:srgbClr val="FFFFFF"/>
                </a:solidFill>
                <a:latin typeface="BNPP Sans"/>
                <a:cs typeface="BNPP Sans"/>
              </a:rPr>
              <a:t>ONG</a:t>
            </a:r>
            <a:r>
              <a:rPr sz="1275" spc="44" baseline="3267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275" spc="-30" baseline="3267" dirty="0">
                <a:solidFill>
                  <a:srgbClr val="FFFFFF"/>
                </a:solidFill>
                <a:latin typeface="BNPP Sans"/>
                <a:cs typeface="BNPP Sans"/>
              </a:rPr>
              <a:t>TERM</a:t>
            </a:r>
            <a:endParaRPr sz="1275" baseline="3267">
              <a:latin typeface="BNPP Sans"/>
              <a:cs typeface="BNPP Sans"/>
            </a:endParaRPr>
          </a:p>
        </p:txBody>
      </p:sp>
      <p:sp>
        <p:nvSpPr>
          <p:cNvPr id="28" name="object 28"/>
          <p:cNvSpPr txBox="1"/>
          <p:nvPr/>
        </p:nvSpPr>
        <p:spPr>
          <a:xfrm rot="2280000">
            <a:off x="2661232" y="3316833"/>
            <a:ext cx="1015886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</a:pPr>
            <a:r>
              <a:rPr sz="1275" baseline="3267" dirty="0">
                <a:solidFill>
                  <a:srgbClr val="FFFFFF"/>
                </a:solidFill>
                <a:latin typeface="BNPP Sans"/>
                <a:cs typeface="BNPP Sans"/>
              </a:rPr>
              <a:t>INVEST</a:t>
            </a:r>
            <a:r>
              <a:rPr sz="850" dirty="0">
                <a:solidFill>
                  <a:srgbClr val="FFFFFF"/>
                </a:solidFill>
                <a:latin typeface="BNPP Sans"/>
                <a:cs typeface="BNPP Sans"/>
              </a:rPr>
              <a:t>ORS</a:t>
            </a:r>
            <a:r>
              <a:rPr sz="850" spc="5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BNPP Sans"/>
                <a:cs typeface="BNPP Sans"/>
              </a:rPr>
              <a:t>LOOKING</a:t>
            </a:r>
            <a:endParaRPr sz="850">
              <a:latin typeface="BNPP Sans"/>
              <a:cs typeface="BNPP Sans"/>
            </a:endParaRPr>
          </a:p>
        </p:txBody>
      </p:sp>
      <p:sp>
        <p:nvSpPr>
          <p:cNvPr id="29" name="object 29"/>
          <p:cNvSpPr txBox="1"/>
          <p:nvPr/>
        </p:nvSpPr>
        <p:spPr>
          <a:xfrm rot="2280000">
            <a:off x="2512203" y="3421920"/>
            <a:ext cx="1145985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</a:pPr>
            <a:r>
              <a:rPr sz="1275" baseline="6535" dirty="0">
                <a:solidFill>
                  <a:srgbClr val="FFFFFF"/>
                </a:solidFill>
                <a:latin typeface="BNPP Sans"/>
                <a:cs typeface="BNPP Sans"/>
              </a:rPr>
              <a:t>FOR</a:t>
            </a:r>
            <a:r>
              <a:rPr sz="1275" spc="75" baseline="653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275" baseline="3267" dirty="0">
                <a:solidFill>
                  <a:srgbClr val="FFFFFF"/>
                </a:solidFill>
                <a:latin typeface="BNPP Sans"/>
                <a:cs typeface="BNPP Sans"/>
              </a:rPr>
              <a:t>ASSET</a:t>
            </a:r>
            <a:r>
              <a:rPr sz="1275" spc="75" baseline="3267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275" spc="-15" baseline="3267" dirty="0">
                <a:solidFill>
                  <a:srgbClr val="FFFFFF"/>
                </a:solidFill>
                <a:latin typeface="BNPP Sans"/>
                <a:cs typeface="BNPP Sans"/>
              </a:rPr>
              <a:t>ALL</a:t>
            </a:r>
            <a:r>
              <a:rPr sz="850" spc="-10" dirty="0">
                <a:solidFill>
                  <a:srgbClr val="FFFFFF"/>
                </a:solidFill>
                <a:latin typeface="BNPP Sans"/>
                <a:cs typeface="BNPP Sans"/>
              </a:rPr>
              <a:t>OCATION</a:t>
            </a:r>
            <a:endParaRPr sz="850">
              <a:latin typeface="BNPP Sans"/>
              <a:cs typeface="BNPP Sans"/>
            </a:endParaRPr>
          </a:p>
        </p:txBody>
      </p:sp>
      <p:sp>
        <p:nvSpPr>
          <p:cNvPr id="30" name="object 30"/>
          <p:cNvSpPr txBox="1"/>
          <p:nvPr/>
        </p:nvSpPr>
        <p:spPr>
          <a:xfrm rot="2280000">
            <a:off x="2479971" y="3526492"/>
            <a:ext cx="1043028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</a:pPr>
            <a:r>
              <a:rPr sz="1275" baseline="3267" dirty="0">
                <a:solidFill>
                  <a:srgbClr val="FFFFFF"/>
                </a:solidFill>
                <a:latin typeface="BNPP Sans"/>
                <a:cs typeface="BNPP Sans"/>
              </a:rPr>
              <a:t>THROUGH</a:t>
            </a:r>
            <a:r>
              <a:rPr sz="1275" spc="104" baseline="3267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850" dirty="0">
                <a:solidFill>
                  <a:srgbClr val="FFFFFF"/>
                </a:solidFill>
                <a:latin typeface="BNPP Sans"/>
                <a:cs typeface="BNPP Sans"/>
              </a:rPr>
              <a:t>ONE</a:t>
            </a:r>
            <a:r>
              <a:rPr sz="850" spc="7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850" spc="-20" dirty="0">
                <a:solidFill>
                  <a:srgbClr val="FFFFFF"/>
                </a:solidFill>
                <a:latin typeface="BNPP Sans"/>
                <a:cs typeface="BNPP Sans"/>
              </a:rPr>
              <a:t>FUND</a:t>
            </a:r>
            <a:endParaRPr sz="850">
              <a:latin typeface="BNPP Sans"/>
              <a:cs typeface="BNPP San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215536" y="983020"/>
            <a:ext cx="3129280" cy="3129280"/>
            <a:chOff x="2215536" y="983020"/>
            <a:chExt cx="3129280" cy="3129280"/>
          </a:xfrm>
        </p:grpSpPr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1164" y="2156422"/>
              <a:ext cx="482598" cy="46989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985104" y="2187210"/>
              <a:ext cx="380365" cy="380365"/>
            </a:xfrm>
            <a:custGeom>
              <a:avLst/>
              <a:gdLst/>
              <a:ahLst/>
              <a:cxnLst/>
              <a:rect l="l" t="t" r="r" b="b"/>
              <a:pathLst>
                <a:path w="380364" h="380364">
                  <a:moveTo>
                    <a:pt x="190106" y="0"/>
                  </a:moveTo>
                  <a:lnTo>
                    <a:pt x="146517" y="5020"/>
                  </a:lnTo>
                  <a:lnTo>
                    <a:pt x="106503" y="19323"/>
                  </a:lnTo>
                  <a:lnTo>
                    <a:pt x="71205" y="41765"/>
                  </a:lnTo>
                  <a:lnTo>
                    <a:pt x="41764" y="71207"/>
                  </a:lnTo>
                  <a:lnTo>
                    <a:pt x="19322" y="106507"/>
                  </a:lnTo>
                  <a:lnTo>
                    <a:pt x="5020" y="146525"/>
                  </a:lnTo>
                  <a:lnTo>
                    <a:pt x="0" y="190119"/>
                  </a:lnTo>
                  <a:lnTo>
                    <a:pt x="5020" y="233712"/>
                  </a:lnTo>
                  <a:lnTo>
                    <a:pt x="19322" y="273730"/>
                  </a:lnTo>
                  <a:lnTo>
                    <a:pt x="41764" y="309030"/>
                  </a:lnTo>
                  <a:lnTo>
                    <a:pt x="71205" y="338472"/>
                  </a:lnTo>
                  <a:lnTo>
                    <a:pt x="106503" y="360914"/>
                  </a:lnTo>
                  <a:lnTo>
                    <a:pt x="146517" y="375217"/>
                  </a:lnTo>
                  <a:lnTo>
                    <a:pt x="190106" y="380238"/>
                  </a:lnTo>
                  <a:lnTo>
                    <a:pt x="233700" y="375217"/>
                  </a:lnTo>
                  <a:lnTo>
                    <a:pt x="273717" y="360914"/>
                  </a:lnTo>
                  <a:lnTo>
                    <a:pt x="309017" y="338472"/>
                  </a:lnTo>
                  <a:lnTo>
                    <a:pt x="338459" y="309030"/>
                  </a:lnTo>
                  <a:lnTo>
                    <a:pt x="360902" y="273730"/>
                  </a:lnTo>
                  <a:lnTo>
                    <a:pt x="375204" y="233712"/>
                  </a:lnTo>
                  <a:lnTo>
                    <a:pt x="380225" y="190119"/>
                  </a:lnTo>
                  <a:lnTo>
                    <a:pt x="375204" y="146525"/>
                  </a:lnTo>
                  <a:lnTo>
                    <a:pt x="360902" y="106507"/>
                  </a:lnTo>
                  <a:lnTo>
                    <a:pt x="338459" y="71207"/>
                  </a:lnTo>
                  <a:lnTo>
                    <a:pt x="309017" y="41765"/>
                  </a:lnTo>
                  <a:lnTo>
                    <a:pt x="273717" y="19323"/>
                  </a:lnTo>
                  <a:lnTo>
                    <a:pt x="233700" y="5020"/>
                  </a:lnTo>
                  <a:lnTo>
                    <a:pt x="19010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85104" y="2187210"/>
              <a:ext cx="380365" cy="380365"/>
            </a:xfrm>
            <a:custGeom>
              <a:avLst/>
              <a:gdLst/>
              <a:ahLst/>
              <a:cxnLst/>
              <a:rect l="l" t="t" r="r" b="b"/>
              <a:pathLst>
                <a:path w="380364" h="380364">
                  <a:moveTo>
                    <a:pt x="380225" y="190119"/>
                  </a:moveTo>
                  <a:lnTo>
                    <a:pt x="375204" y="233712"/>
                  </a:lnTo>
                  <a:lnTo>
                    <a:pt x="360902" y="273730"/>
                  </a:lnTo>
                  <a:lnTo>
                    <a:pt x="338459" y="309030"/>
                  </a:lnTo>
                  <a:lnTo>
                    <a:pt x="309017" y="338472"/>
                  </a:lnTo>
                  <a:lnTo>
                    <a:pt x="273717" y="360914"/>
                  </a:lnTo>
                  <a:lnTo>
                    <a:pt x="233700" y="375217"/>
                  </a:lnTo>
                  <a:lnTo>
                    <a:pt x="190106" y="380238"/>
                  </a:lnTo>
                  <a:lnTo>
                    <a:pt x="146517" y="375217"/>
                  </a:lnTo>
                  <a:lnTo>
                    <a:pt x="106503" y="360914"/>
                  </a:lnTo>
                  <a:lnTo>
                    <a:pt x="71205" y="338472"/>
                  </a:lnTo>
                  <a:lnTo>
                    <a:pt x="41764" y="309030"/>
                  </a:lnTo>
                  <a:lnTo>
                    <a:pt x="19322" y="273730"/>
                  </a:lnTo>
                  <a:lnTo>
                    <a:pt x="5020" y="233712"/>
                  </a:lnTo>
                  <a:lnTo>
                    <a:pt x="0" y="190119"/>
                  </a:lnTo>
                  <a:lnTo>
                    <a:pt x="5020" y="146525"/>
                  </a:lnTo>
                  <a:lnTo>
                    <a:pt x="19322" y="106507"/>
                  </a:lnTo>
                  <a:lnTo>
                    <a:pt x="41764" y="71207"/>
                  </a:lnTo>
                  <a:lnTo>
                    <a:pt x="71205" y="41765"/>
                  </a:lnTo>
                  <a:lnTo>
                    <a:pt x="106503" y="19323"/>
                  </a:lnTo>
                  <a:lnTo>
                    <a:pt x="146517" y="5020"/>
                  </a:lnTo>
                  <a:lnTo>
                    <a:pt x="190106" y="0"/>
                  </a:lnTo>
                  <a:lnTo>
                    <a:pt x="233700" y="5020"/>
                  </a:lnTo>
                  <a:lnTo>
                    <a:pt x="273717" y="19323"/>
                  </a:lnTo>
                  <a:lnTo>
                    <a:pt x="309017" y="41765"/>
                  </a:lnTo>
                  <a:lnTo>
                    <a:pt x="338459" y="71207"/>
                  </a:lnTo>
                  <a:lnTo>
                    <a:pt x="360902" y="106507"/>
                  </a:lnTo>
                  <a:lnTo>
                    <a:pt x="375204" y="146525"/>
                  </a:lnTo>
                  <a:lnTo>
                    <a:pt x="380225" y="190119"/>
                  </a:lnTo>
                  <a:close/>
                </a:path>
              </a:pathLst>
            </a:custGeom>
            <a:ln w="3175">
              <a:solidFill>
                <a:srgbClr val="635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2404" y="2266035"/>
              <a:ext cx="225374" cy="22352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60764" y="1635722"/>
              <a:ext cx="469898" cy="46989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591182" y="1664512"/>
              <a:ext cx="380365" cy="380365"/>
            </a:xfrm>
            <a:custGeom>
              <a:avLst/>
              <a:gdLst/>
              <a:ahLst/>
              <a:cxnLst/>
              <a:rect l="l" t="t" r="r" b="b"/>
              <a:pathLst>
                <a:path w="380364" h="380364">
                  <a:moveTo>
                    <a:pt x="190106" y="0"/>
                  </a:moveTo>
                  <a:lnTo>
                    <a:pt x="146517" y="5020"/>
                  </a:lnTo>
                  <a:lnTo>
                    <a:pt x="106503" y="19323"/>
                  </a:lnTo>
                  <a:lnTo>
                    <a:pt x="71205" y="41765"/>
                  </a:lnTo>
                  <a:lnTo>
                    <a:pt x="41764" y="71207"/>
                  </a:lnTo>
                  <a:lnTo>
                    <a:pt x="19322" y="106507"/>
                  </a:lnTo>
                  <a:lnTo>
                    <a:pt x="5020" y="146525"/>
                  </a:lnTo>
                  <a:lnTo>
                    <a:pt x="0" y="190119"/>
                  </a:lnTo>
                  <a:lnTo>
                    <a:pt x="5020" y="233712"/>
                  </a:lnTo>
                  <a:lnTo>
                    <a:pt x="19322" y="273727"/>
                  </a:lnTo>
                  <a:lnTo>
                    <a:pt x="41764" y="309025"/>
                  </a:lnTo>
                  <a:lnTo>
                    <a:pt x="71205" y="338464"/>
                  </a:lnTo>
                  <a:lnTo>
                    <a:pt x="106503" y="360904"/>
                  </a:lnTo>
                  <a:lnTo>
                    <a:pt x="146517" y="375205"/>
                  </a:lnTo>
                  <a:lnTo>
                    <a:pt x="190106" y="380225"/>
                  </a:lnTo>
                  <a:lnTo>
                    <a:pt x="233700" y="375205"/>
                  </a:lnTo>
                  <a:lnTo>
                    <a:pt x="273717" y="360904"/>
                  </a:lnTo>
                  <a:lnTo>
                    <a:pt x="309017" y="338464"/>
                  </a:lnTo>
                  <a:lnTo>
                    <a:pt x="338459" y="309025"/>
                  </a:lnTo>
                  <a:lnTo>
                    <a:pt x="360902" y="273727"/>
                  </a:lnTo>
                  <a:lnTo>
                    <a:pt x="375204" y="233712"/>
                  </a:lnTo>
                  <a:lnTo>
                    <a:pt x="380225" y="190119"/>
                  </a:lnTo>
                  <a:lnTo>
                    <a:pt x="375204" y="146525"/>
                  </a:lnTo>
                  <a:lnTo>
                    <a:pt x="360902" y="106507"/>
                  </a:lnTo>
                  <a:lnTo>
                    <a:pt x="338459" y="71207"/>
                  </a:lnTo>
                  <a:lnTo>
                    <a:pt x="309017" y="41765"/>
                  </a:lnTo>
                  <a:lnTo>
                    <a:pt x="273717" y="19323"/>
                  </a:lnTo>
                  <a:lnTo>
                    <a:pt x="233700" y="5020"/>
                  </a:lnTo>
                  <a:lnTo>
                    <a:pt x="19010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591182" y="1664512"/>
              <a:ext cx="380365" cy="380365"/>
            </a:xfrm>
            <a:custGeom>
              <a:avLst/>
              <a:gdLst/>
              <a:ahLst/>
              <a:cxnLst/>
              <a:rect l="l" t="t" r="r" b="b"/>
              <a:pathLst>
                <a:path w="380364" h="380364">
                  <a:moveTo>
                    <a:pt x="380225" y="190119"/>
                  </a:moveTo>
                  <a:lnTo>
                    <a:pt x="375204" y="233712"/>
                  </a:lnTo>
                  <a:lnTo>
                    <a:pt x="360902" y="273727"/>
                  </a:lnTo>
                  <a:lnTo>
                    <a:pt x="338459" y="309025"/>
                  </a:lnTo>
                  <a:lnTo>
                    <a:pt x="309017" y="338464"/>
                  </a:lnTo>
                  <a:lnTo>
                    <a:pt x="273717" y="360904"/>
                  </a:lnTo>
                  <a:lnTo>
                    <a:pt x="233700" y="375205"/>
                  </a:lnTo>
                  <a:lnTo>
                    <a:pt x="190106" y="380225"/>
                  </a:lnTo>
                  <a:lnTo>
                    <a:pt x="146517" y="375205"/>
                  </a:lnTo>
                  <a:lnTo>
                    <a:pt x="106503" y="360904"/>
                  </a:lnTo>
                  <a:lnTo>
                    <a:pt x="71205" y="338464"/>
                  </a:lnTo>
                  <a:lnTo>
                    <a:pt x="41764" y="309025"/>
                  </a:lnTo>
                  <a:lnTo>
                    <a:pt x="19322" y="273727"/>
                  </a:lnTo>
                  <a:lnTo>
                    <a:pt x="5020" y="233712"/>
                  </a:lnTo>
                  <a:lnTo>
                    <a:pt x="0" y="190119"/>
                  </a:lnTo>
                  <a:lnTo>
                    <a:pt x="5020" y="146525"/>
                  </a:lnTo>
                  <a:lnTo>
                    <a:pt x="19322" y="106507"/>
                  </a:lnTo>
                  <a:lnTo>
                    <a:pt x="41764" y="71207"/>
                  </a:lnTo>
                  <a:lnTo>
                    <a:pt x="71205" y="41765"/>
                  </a:lnTo>
                  <a:lnTo>
                    <a:pt x="106503" y="19323"/>
                  </a:lnTo>
                  <a:lnTo>
                    <a:pt x="146517" y="5020"/>
                  </a:lnTo>
                  <a:lnTo>
                    <a:pt x="190106" y="0"/>
                  </a:lnTo>
                  <a:lnTo>
                    <a:pt x="233700" y="5020"/>
                  </a:lnTo>
                  <a:lnTo>
                    <a:pt x="273717" y="19323"/>
                  </a:lnTo>
                  <a:lnTo>
                    <a:pt x="309017" y="41765"/>
                  </a:lnTo>
                  <a:lnTo>
                    <a:pt x="338459" y="71207"/>
                  </a:lnTo>
                  <a:lnTo>
                    <a:pt x="360902" y="106507"/>
                  </a:lnTo>
                  <a:lnTo>
                    <a:pt x="375204" y="146525"/>
                  </a:lnTo>
                  <a:lnTo>
                    <a:pt x="380225" y="190119"/>
                  </a:lnTo>
                  <a:close/>
                </a:path>
              </a:pathLst>
            </a:custGeom>
            <a:ln w="3175">
              <a:solidFill>
                <a:srgbClr val="635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60499" y="1733946"/>
              <a:ext cx="241607" cy="24142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5764" y="2156422"/>
              <a:ext cx="469898" cy="46989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17958" y="2185858"/>
              <a:ext cx="382930" cy="38294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44431" y="2870380"/>
              <a:ext cx="457196" cy="45719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165589" y="2896872"/>
              <a:ext cx="380365" cy="380365"/>
            </a:xfrm>
            <a:custGeom>
              <a:avLst/>
              <a:gdLst/>
              <a:ahLst/>
              <a:cxnLst/>
              <a:rect l="l" t="t" r="r" b="b"/>
              <a:pathLst>
                <a:path w="380364" h="380364">
                  <a:moveTo>
                    <a:pt x="190106" y="0"/>
                  </a:moveTo>
                  <a:lnTo>
                    <a:pt x="146517" y="5020"/>
                  </a:lnTo>
                  <a:lnTo>
                    <a:pt x="106503" y="19323"/>
                  </a:lnTo>
                  <a:lnTo>
                    <a:pt x="71205" y="41765"/>
                  </a:lnTo>
                  <a:lnTo>
                    <a:pt x="41764" y="71207"/>
                  </a:lnTo>
                  <a:lnTo>
                    <a:pt x="19322" y="106507"/>
                  </a:lnTo>
                  <a:lnTo>
                    <a:pt x="5020" y="146525"/>
                  </a:lnTo>
                  <a:lnTo>
                    <a:pt x="0" y="190119"/>
                  </a:lnTo>
                  <a:lnTo>
                    <a:pt x="5020" y="233712"/>
                  </a:lnTo>
                  <a:lnTo>
                    <a:pt x="19322" y="273730"/>
                  </a:lnTo>
                  <a:lnTo>
                    <a:pt x="41764" y="309030"/>
                  </a:lnTo>
                  <a:lnTo>
                    <a:pt x="71205" y="338472"/>
                  </a:lnTo>
                  <a:lnTo>
                    <a:pt x="106503" y="360914"/>
                  </a:lnTo>
                  <a:lnTo>
                    <a:pt x="146517" y="375217"/>
                  </a:lnTo>
                  <a:lnTo>
                    <a:pt x="190106" y="380238"/>
                  </a:lnTo>
                  <a:lnTo>
                    <a:pt x="233700" y="375217"/>
                  </a:lnTo>
                  <a:lnTo>
                    <a:pt x="273717" y="360914"/>
                  </a:lnTo>
                  <a:lnTo>
                    <a:pt x="309017" y="338472"/>
                  </a:lnTo>
                  <a:lnTo>
                    <a:pt x="338459" y="309030"/>
                  </a:lnTo>
                  <a:lnTo>
                    <a:pt x="360902" y="273730"/>
                  </a:lnTo>
                  <a:lnTo>
                    <a:pt x="375204" y="233712"/>
                  </a:lnTo>
                  <a:lnTo>
                    <a:pt x="380225" y="190119"/>
                  </a:lnTo>
                  <a:lnTo>
                    <a:pt x="375204" y="146525"/>
                  </a:lnTo>
                  <a:lnTo>
                    <a:pt x="360902" y="106507"/>
                  </a:lnTo>
                  <a:lnTo>
                    <a:pt x="338459" y="71207"/>
                  </a:lnTo>
                  <a:lnTo>
                    <a:pt x="309017" y="41765"/>
                  </a:lnTo>
                  <a:lnTo>
                    <a:pt x="273717" y="19323"/>
                  </a:lnTo>
                  <a:lnTo>
                    <a:pt x="233700" y="5020"/>
                  </a:lnTo>
                  <a:lnTo>
                    <a:pt x="19010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165589" y="2896872"/>
              <a:ext cx="380365" cy="380365"/>
            </a:xfrm>
            <a:custGeom>
              <a:avLst/>
              <a:gdLst/>
              <a:ahLst/>
              <a:cxnLst/>
              <a:rect l="l" t="t" r="r" b="b"/>
              <a:pathLst>
                <a:path w="380364" h="380364">
                  <a:moveTo>
                    <a:pt x="380225" y="190119"/>
                  </a:moveTo>
                  <a:lnTo>
                    <a:pt x="375204" y="233712"/>
                  </a:lnTo>
                  <a:lnTo>
                    <a:pt x="360902" y="273730"/>
                  </a:lnTo>
                  <a:lnTo>
                    <a:pt x="338459" y="309030"/>
                  </a:lnTo>
                  <a:lnTo>
                    <a:pt x="309017" y="338472"/>
                  </a:lnTo>
                  <a:lnTo>
                    <a:pt x="273717" y="360914"/>
                  </a:lnTo>
                  <a:lnTo>
                    <a:pt x="233700" y="375217"/>
                  </a:lnTo>
                  <a:lnTo>
                    <a:pt x="190106" y="380238"/>
                  </a:lnTo>
                  <a:lnTo>
                    <a:pt x="146517" y="375217"/>
                  </a:lnTo>
                  <a:lnTo>
                    <a:pt x="106503" y="360914"/>
                  </a:lnTo>
                  <a:lnTo>
                    <a:pt x="71205" y="338472"/>
                  </a:lnTo>
                  <a:lnTo>
                    <a:pt x="41764" y="309030"/>
                  </a:lnTo>
                  <a:lnTo>
                    <a:pt x="19322" y="273730"/>
                  </a:lnTo>
                  <a:lnTo>
                    <a:pt x="5020" y="233712"/>
                  </a:lnTo>
                  <a:lnTo>
                    <a:pt x="0" y="190119"/>
                  </a:lnTo>
                  <a:lnTo>
                    <a:pt x="5020" y="146525"/>
                  </a:lnTo>
                  <a:lnTo>
                    <a:pt x="19322" y="106507"/>
                  </a:lnTo>
                  <a:lnTo>
                    <a:pt x="41764" y="71207"/>
                  </a:lnTo>
                  <a:lnTo>
                    <a:pt x="71205" y="41765"/>
                  </a:lnTo>
                  <a:lnTo>
                    <a:pt x="106503" y="19323"/>
                  </a:lnTo>
                  <a:lnTo>
                    <a:pt x="146517" y="5020"/>
                  </a:lnTo>
                  <a:lnTo>
                    <a:pt x="190106" y="0"/>
                  </a:lnTo>
                  <a:lnTo>
                    <a:pt x="233700" y="5020"/>
                  </a:lnTo>
                  <a:lnTo>
                    <a:pt x="273717" y="19323"/>
                  </a:lnTo>
                  <a:lnTo>
                    <a:pt x="309017" y="41765"/>
                  </a:lnTo>
                  <a:lnTo>
                    <a:pt x="338459" y="71207"/>
                  </a:lnTo>
                  <a:lnTo>
                    <a:pt x="360902" y="106507"/>
                  </a:lnTo>
                  <a:lnTo>
                    <a:pt x="375204" y="146525"/>
                  </a:lnTo>
                  <a:lnTo>
                    <a:pt x="380225" y="190119"/>
                  </a:lnTo>
                  <a:close/>
                </a:path>
              </a:pathLst>
            </a:custGeom>
            <a:ln w="3175">
              <a:solidFill>
                <a:srgbClr val="635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33293" y="2981341"/>
              <a:ext cx="245008" cy="21128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82630" y="2870380"/>
              <a:ext cx="457196" cy="45719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15536" y="983020"/>
              <a:ext cx="3128924" cy="3128911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4134649" y="3056260"/>
            <a:ext cx="54610" cy="9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" dirty="0">
                <a:solidFill>
                  <a:srgbClr val="58595B"/>
                </a:solidFill>
                <a:latin typeface="Rupee Foradian"/>
                <a:cs typeface="Rupee Foradian"/>
              </a:rPr>
              <a:t>`</a:t>
            </a:r>
            <a:endParaRPr sz="450">
              <a:latin typeface="Rupee Foradian"/>
              <a:cs typeface="Rupee Foradian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>
            <a:extLst>
              <a:ext uri="{FF2B5EF4-FFF2-40B4-BE49-F238E27FC236}">
                <a16:creationId xmlns:a16="http://schemas.microsoft.com/office/drawing/2014/main" id="{B8E147A3-86D9-9FA7-830B-6BB432701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" y="4596384"/>
            <a:ext cx="7559040" cy="7376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7560309" cy="4672330"/>
          </a:xfrm>
          <a:custGeom>
            <a:avLst/>
            <a:gdLst/>
            <a:ahLst/>
            <a:cxnLst/>
            <a:rect l="l" t="t" r="r" b="b"/>
            <a:pathLst>
              <a:path w="7560309" h="4672330">
                <a:moveTo>
                  <a:pt x="0" y="4671745"/>
                </a:moveTo>
                <a:lnTo>
                  <a:pt x="7559992" y="4671745"/>
                </a:lnTo>
                <a:lnTo>
                  <a:pt x="7559992" y="0"/>
                </a:lnTo>
                <a:lnTo>
                  <a:pt x="0" y="0"/>
                </a:lnTo>
                <a:lnTo>
                  <a:pt x="0" y="4671745"/>
                </a:lnTo>
                <a:close/>
              </a:path>
            </a:pathLst>
          </a:custGeom>
          <a:solidFill>
            <a:srgbClr val="F8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73632" y="1554379"/>
            <a:ext cx="3061970" cy="1222375"/>
            <a:chOff x="973632" y="1554379"/>
            <a:chExt cx="3061970" cy="1222375"/>
          </a:xfrm>
        </p:grpSpPr>
        <p:sp>
          <p:nvSpPr>
            <p:cNvPr id="4" name="object 4"/>
            <p:cNvSpPr/>
            <p:nvPr/>
          </p:nvSpPr>
          <p:spPr>
            <a:xfrm>
              <a:off x="976490" y="1557237"/>
              <a:ext cx="3056255" cy="0"/>
            </a:xfrm>
            <a:custGeom>
              <a:avLst/>
              <a:gdLst/>
              <a:ahLst/>
              <a:cxnLst/>
              <a:rect l="l" t="t" r="r" b="b"/>
              <a:pathLst>
                <a:path w="3056254">
                  <a:moveTo>
                    <a:pt x="0" y="0"/>
                  </a:moveTo>
                  <a:lnTo>
                    <a:pt x="3055962" y="0"/>
                  </a:lnTo>
                </a:path>
              </a:pathLst>
            </a:custGeom>
            <a:ln w="5562">
              <a:solidFill>
                <a:srgbClr val="C6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6490" y="1692568"/>
              <a:ext cx="3056255" cy="946785"/>
            </a:xfrm>
            <a:custGeom>
              <a:avLst/>
              <a:gdLst/>
              <a:ahLst/>
              <a:cxnLst/>
              <a:rect l="l" t="t" r="r" b="b"/>
              <a:pathLst>
                <a:path w="3056254" h="946785">
                  <a:moveTo>
                    <a:pt x="0" y="0"/>
                  </a:moveTo>
                  <a:lnTo>
                    <a:pt x="1902904" y="0"/>
                  </a:lnTo>
                </a:path>
                <a:path w="3056254" h="946785">
                  <a:moveTo>
                    <a:pt x="2245867" y="0"/>
                  </a:moveTo>
                  <a:lnTo>
                    <a:pt x="3055962" y="0"/>
                  </a:lnTo>
                </a:path>
                <a:path w="3056254" h="946785">
                  <a:moveTo>
                    <a:pt x="718350" y="135331"/>
                  </a:moveTo>
                  <a:lnTo>
                    <a:pt x="1902904" y="135331"/>
                  </a:lnTo>
                </a:path>
                <a:path w="3056254" h="946785">
                  <a:moveTo>
                    <a:pt x="2245867" y="135331"/>
                  </a:moveTo>
                  <a:lnTo>
                    <a:pt x="3055962" y="135331"/>
                  </a:lnTo>
                </a:path>
                <a:path w="3056254" h="946785">
                  <a:moveTo>
                    <a:pt x="718350" y="269722"/>
                  </a:moveTo>
                  <a:lnTo>
                    <a:pt x="1902904" y="269722"/>
                  </a:lnTo>
                </a:path>
                <a:path w="3056254" h="946785">
                  <a:moveTo>
                    <a:pt x="2245867" y="269722"/>
                  </a:moveTo>
                  <a:lnTo>
                    <a:pt x="3055962" y="269722"/>
                  </a:lnTo>
                </a:path>
                <a:path w="3056254" h="946785">
                  <a:moveTo>
                    <a:pt x="718350" y="405053"/>
                  </a:moveTo>
                  <a:lnTo>
                    <a:pt x="1902904" y="405053"/>
                  </a:lnTo>
                </a:path>
                <a:path w="3056254" h="946785">
                  <a:moveTo>
                    <a:pt x="2245867" y="405053"/>
                  </a:moveTo>
                  <a:lnTo>
                    <a:pt x="2337612" y="405053"/>
                  </a:lnTo>
                </a:path>
                <a:path w="3056254" h="946785">
                  <a:moveTo>
                    <a:pt x="1153058" y="540372"/>
                  </a:moveTo>
                  <a:lnTo>
                    <a:pt x="1902904" y="540372"/>
                  </a:lnTo>
                </a:path>
                <a:path w="3056254" h="946785">
                  <a:moveTo>
                    <a:pt x="2245867" y="540372"/>
                  </a:moveTo>
                  <a:lnTo>
                    <a:pt x="2337612" y="540372"/>
                  </a:lnTo>
                </a:path>
                <a:path w="3056254" h="946785">
                  <a:moveTo>
                    <a:pt x="1153058" y="675703"/>
                  </a:moveTo>
                  <a:lnTo>
                    <a:pt x="1902904" y="675703"/>
                  </a:lnTo>
                </a:path>
                <a:path w="3056254" h="946785">
                  <a:moveTo>
                    <a:pt x="2245867" y="675703"/>
                  </a:moveTo>
                  <a:lnTo>
                    <a:pt x="2337612" y="675703"/>
                  </a:lnTo>
                </a:path>
                <a:path w="3056254" h="946785">
                  <a:moveTo>
                    <a:pt x="1153058" y="811034"/>
                  </a:moveTo>
                  <a:lnTo>
                    <a:pt x="1902904" y="811034"/>
                  </a:lnTo>
                </a:path>
                <a:path w="3056254" h="946785">
                  <a:moveTo>
                    <a:pt x="2245867" y="811034"/>
                  </a:moveTo>
                  <a:lnTo>
                    <a:pt x="2337612" y="811034"/>
                  </a:lnTo>
                </a:path>
                <a:path w="3056254" h="946785">
                  <a:moveTo>
                    <a:pt x="1153058" y="946353"/>
                  </a:moveTo>
                  <a:lnTo>
                    <a:pt x="1902904" y="946353"/>
                  </a:lnTo>
                </a:path>
                <a:path w="3056254" h="946785">
                  <a:moveTo>
                    <a:pt x="2245867" y="946353"/>
                  </a:moveTo>
                  <a:lnTo>
                    <a:pt x="2337612" y="946353"/>
                  </a:lnTo>
                </a:path>
              </a:pathLst>
            </a:custGeom>
            <a:ln w="5562">
              <a:solidFill>
                <a:srgbClr val="C6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79394" y="1664754"/>
              <a:ext cx="343535" cy="1042035"/>
            </a:xfrm>
            <a:custGeom>
              <a:avLst/>
              <a:gdLst/>
              <a:ahLst/>
              <a:cxnLst/>
              <a:rect l="l" t="t" r="r" b="b"/>
              <a:pathLst>
                <a:path w="343535" h="1042035">
                  <a:moveTo>
                    <a:pt x="342963" y="0"/>
                  </a:moveTo>
                  <a:lnTo>
                    <a:pt x="0" y="0"/>
                  </a:lnTo>
                  <a:lnTo>
                    <a:pt x="0" y="1041831"/>
                  </a:lnTo>
                  <a:lnTo>
                    <a:pt x="342963" y="1041831"/>
                  </a:lnTo>
                  <a:lnTo>
                    <a:pt x="342963" y="0"/>
                  </a:lnTo>
                  <a:close/>
                </a:path>
              </a:pathLst>
            </a:custGeom>
            <a:solidFill>
              <a:srgbClr val="C6DE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76490" y="1827899"/>
              <a:ext cx="810260" cy="811530"/>
            </a:xfrm>
            <a:custGeom>
              <a:avLst/>
              <a:gdLst/>
              <a:ahLst/>
              <a:cxnLst/>
              <a:rect l="l" t="t" r="r" b="b"/>
              <a:pathLst>
                <a:path w="810260" h="811530">
                  <a:moveTo>
                    <a:pt x="0" y="0"/>
                  </a:moveTo>
                  <a:lnTo>
                    <a:pt x="375399" y="0"/>
                  </a:lnTo>
                </a:path>
                <a:path w="810260" h="811530">
                  <a:moveTo>
                    <a:pt x="0" y="134391"/>
                  </a:moveTo>
                  <a:lnTo>
                    <a:pt x="375399" y="134391"/>
                  </a:lnTo>
                </a:path>
                <a:path w="810260" h="811530">
                  <a:moveTo>
                    <a:pt x="0" y="269722"/>
                  </a:moveTo>
                  <a:lnTo>
                    <a:pt x="375399" y="269722"/>
                  </a:lnTo>
                </a:path>
                <a:path w="810260" h="811530">
                  <a:moveTo>
                    <a:pt x="0" y="405041"/>
                  </a:moveTo>
                  <a:lnTo>
                    <a:pt x="375399" y="405041"/>
                  </a:lnTo>
                </a:path>
                <a:path w="810260" h="811530">
                  <a:moveTo>
                    <a:pt x="718350" y="405041"/>
                  </a:moveTo>
                  <a:lnTo>
                    <a:pt x="810094" y="405041"/>
                  </a:lnTo>
                </a:path>
                <a:path w="810260" h="811530">
                  <a:moveTo>
                    <a:pt x="0" y="540372"/>
                  </a:moveTo>
                  <a:lnTo>
                    <a:pt x="375399" y="540372"/>
                  </a:lnTo>
                </a:path>
                <a:path w="810260" h="811530">
                  <a:moveTo>
                    <a:pt x="718350" y="540372"/>
                  </a:moveTo>
                  <a:lnTo>
                    <a:pt x="810094" y="540372"/>
                  </a:lnTo>
                </a:path>
                <a:path w="810260" h="811530">
                  <a:moveTo>
                    <a:pt x="0" y="675703"/>
                  </a:moveTo>
                  <a:lnTo>
                    <a:pt x="375399" y="675703"/>
                  </a:lnTo>
                </a:path>
                <a:path w="810260" h="811530">
                  <a:moveTo>
                    <a:pt x="718350" y="675703"/>
                  </a:moveTo>
                  <a:lnTo>
                    <a:pt x="810094" y="675703"/>
                  </a:lnTo>
                </a:path>
                <a:path w="810260" h="811530">
                  <a:moveTo>
                    <a:pt x="0" y="811021"/>
                  </a:moveTo>
                  <a:lnTo>
                    <a:pt x="375399" y="811021"/>
                  </a:lnTo>
                </a:path>
                <a:path w="810260" h="811530">
                  <a:moveTo>
                    <a:pt x="718350" y="811021"/>
                  </a:moveTo>
                  <a:lnTo>
                    <a:pt x="810094" y="811021"/>
                  </a:lnTo>
                </a:path>
              </a:pathLst>
            </a:custGeom>
            <a:ln w="5562">
              <a:solidFill>
                <a:srgbClr val="C6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51889" y="1742617"/>
              <a:ext cx="343535" cy="964565"/>
            </a:xfrm>
            <a:custGeom>
              <a:avLst/>
              <a:gdLst/>
              <a:ahLst/>
              <a:cxnLst/>
              <a:rect l="l" t="t" r="r" b="b"/>
              <a:pathLst>
                <a:path w="343535" h="964564">
                  <a:moveTo>
                    <a:pt x="342950" y="0"/>
                  </a:moveTo>
                  <a:lnTo>
                    <a:pt x="0" y="0"/>
                  </a:lnTo>
                  <a:lnTo>
                    <a:pt x="0" y="963968"/>
                  </a:lnTo>
                  <a:lnTo>
                    <a:pt x="342950" y="963968"/>
                  </a:lnTo>
                  <a:lnTo>
                    <a:pt x="342950" y="0"/>
                  </a:lnTo>
                  <a:close/>
                </a:path>
              </a:pathLst>
            </a:custGeom>
            <a:solidFill>
              <a:srgbClr val="C6DE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57053" y="2097622"/>
              <a:ext cx="375920" cy="541655"/>
            </a:xfrm>
            <a:custGeom>
              <a:avLst/>
              <a:gdLst/>
              <a:ahLst/>
              <a:cxnLst/>
              <a:rect l="l" t="t" r="r" b="b"/>
              <a:pathLst>
                <a:path w="375920" h="541655">
                  <a:moveTo>
                    <a:pt x="0" y="0"/>
                  </a:moveTo>
                  <a:lnTo>
                    <a:pt x="375399" y="0"/>
                  </a:lnTo>
                </a:path>
                <a:path w="375920" h="541655">
                  <a:moveTo>
                    <a:pt x="0" y="135318"/>
                  </a:moveTo>
                  <a:lnTo>
                    <a:pt x="375399" y="135318"/>
                  </a:lnTo>
                </a:path>
                <a:path w="375920" h="541655">
                  <a:moveTo>
                    <a:pt x="0" y="270649"/>
                  </a:moveTo>
                  <a:lnTo>
                    <a:pt x="375399" y="270649"/>
                  </a:lnTo>
                </a:path>
                <a:path w="375920" h="541655">
                  <a:moveTo>
                    <a:pt x="0" y="405980"/>
                  </a:moveTo>
                  <a:lnTo>
                    <a:pt x="375399" y="405980"/>
                  </a:lnTo>
                </a:path>
                <a:path w="375920" h="541655">
                  <a:moveTo>
                    <a:pt x="0" y="541299"/>
                  </a:moveTo>
                  <a:lnTo>
                    <a:pt x="375399" y="541299"/>
                  </a:lnTo>
                </a:path>
              </a:pathLst>
            </a:custGeom>
            <a:ln w="5562">
              <a:solidFill>
                <a:srgbClr val="C6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86585" y="2083714"/>
              <a:ext cx="1870710" cy="622935"/>
            </a:xfrm>
            <a:custGeom>
              <a:avLst/>
              <a:gdLst/>
              <a:ahLst/>
              <a:cxnLst/>
              <a:rect l="l" t="t" r="r" b="b"/>
              <a:pathLst>
                <a:path w="1870710" h="622935">
                  <a:moveTo>
                    <a:pt x="342950" y="23164"/>
                  </a:moveTo>
                  <a:lnTo>
                    <a:pt x="0" y="23164"/>
                  </a:lnTo>
                  <a:lnTo>
                    <a:pt x="0" y="622871"/>
                  </a:lnTo>
                  <a:lnTo>
                    <a:pt x="342950" y="622871"/>
                  </a:lnTo>
                  <a:lnTo>
                    <a:pt x="342950" y="23164"/>
                  </a:lnTo>
                  <a:close/>
                </a:path>
                <a:path w="1870710" h="622935">
                  <a:moveTo>
                    <a:pt x="1870468" y="0"/>
                  </a:moveTo>
                  <a:lnTo>
                    <a:pt x="1527505" y="0"/>
                  </a:lnTo>
                  <a:lnTo>
                    <a:pt x="1527505" y="622871"/>
                  </a:lnTo>
                  <a:lnTo>
                    <a:pt x="1870468" y="622871"/>
                  </a:lnTo>
                  <a:lnTo>
                    <a:pt x="1870468" y="0"/>
                  </a:lnTo>
                  <a:close/>
                </a:path>
              </a:pathLst>
            </a:custGeom>
            <a:solidFill>
              <a:srgbClr val="8BC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76490" y="2706587"/>
              <a:ext cx="3056255" cy="0"/>
            </a:xfrm>
            <a:custGeom>
              <a:avLst/>
              <a:gdLst/>
              <a:ahLst/>
              <a:cxnLst/>
              <a:rect l="l" t="t" r="r" b="b"/>
              <a:pathLst>
                <a:path w="3056254">
                  <a:moveTo>
                    <a:pt x="0" y="0"/>
                  </a:moveTo>
                  <a:lnTo>
                    <a:pt x="3055962" y="0"/>
                  </a:lnTo>
                </a:path>
              </a:pathLst>
            </a:custGeom>
            <a:ln w="55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40251" y="1620266"/>
              <a:ext cx="1528445" cy="668655"/>
            </a:xfrm>
            <a:custGeom>
              <a:avLst/>
              <a:gdLst/>
              <a:ahLst/>
              <a:cxnLst/>
              <a:rect l="l" t="t" r="r" b="b"/>
              <a:pathLst>
                <a:path w="1528445" h="668655">
                  <a:moveTo>
                    <a:pt x="0" y="668286"/>
                  </a:moveTo>
                  <a:lnTo>
                    <a:pt x="1528445" y="0"/>
                  </a:lnTo>
                </a:path>
              </a:pathLst>
            </a:custGeom>
            <a:ln w="16687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20660" y="2269121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69">
                  <a:moveTo>
                    <a:pt x="19469" y="0"/>
                  </a:moveTo>
                  <a:lnTo>
                    <a:pt x="11888" y="1527"/>
                  </a:lnTo>
                  <a:lnTo>
                    <a:pt x="5700" y="5694"/>
                  </a:lnTo>
                  <a:lnTo>
                    <a:pt x="1529" y="11878"/>
                  </a:lnTo>
                  <a:lnTo>
                    <a:pt x="0" y="19456"/>
                  </a:lnTo>
                  <a:lnTo>
                    <a:pt x="1529" y="27034"/>
                  </a:lnTo>
                  <a:lnTo>
                    <a:pt x="5700" y="33218"/>
                  </a:lnTo>
                  <a:lnTo>
                    <a:pt x="11888" y="37385"/>
                  </a:lnTo>
                  <a:lnTo>
                    <a:pt x="19469" y="38912"/>
                  </a:lnTo>
                  <a:lnTo>
                    <a:pt x="27041" y="37385"/>
                  </a:lnTo>
                  <a:lnTo>
                    <a:pt x="33226" y="33218"/>
                  </a:lnTo>
                  <a:lnTo>
                    <a:pt x="37396" y="27034"/>
                  </a:lnTo>
                  <a:lnTo>
                    <a:pt x="38925" y="19456"/>
                  </a:lnTo>
                  <a:lnTo>
                    <a:pt x="37396" y="11878"/>
                  </a:lnTo>
                  <a:lnTo>
                    <a:pt x="33226" y="5694"/>
                  </a:lnTo>
                  <a:lnTo>
                    <a:pt x="27041" y="1527"/>
                  </a:lnTo>
                  <a:lnTo>
                    <a:pt x="19469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20660" y="2269121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69">
                  <a:moveTo>
                    <a:pt x="38925" y="19456"/>
                  </a:moveTo>
                  <a:lnTo>
                    <a:pt x="37396" y="27034"/>
                  </a:lnTo>
                  <a:lnTo>
                    <a:pt x="33226" y="33218"/>
                  </a:lnTo>
                  <a:lnTo>
                    <a:pt x="27041" y="37385"/>
                  </a:lnTo>
                  <a:lnTo>
                    <a:pt x="19469" y="38912"/>
                  </a:lnTo>
                  <a:lnTo>
                    <a:pt x="11888" y="37385"/>
                  </a:lnTo>
                  <a:lnTo>
                    <a:pt x="5700" y="33218"/>
                  </a:lnTo>
                  <a:lnTo>
                    <a:pt x="1529" y="27034"/>
                  </a:lnTo>
                  <a:lnTo>
                    <a:pt x="0" y="19456"/>
                  </a:lnTo>
                  <a:lnTo>
                    <a:pt x="1529" y="11878"/>
                  </a:lnTo>
                  <a:lnTo>
                    <a:pt x="5700" y="5694"/>
                  </a:lnTo>
                  <a:lnTo>
                    <a:pt x="11888" y="1527"/>
                  </a:lnTo>
                  <a:lnTo>
                    <a:pt x="19469" y="0"/>
                  </a:lnTo>
                  <a:lnTo>
                    <a:pt x="27041" y="1527"/>
                  </a:lnTo>
                  <a:lnTo>
                    <a:pt x="33226" y="5694"/>
                  </a:lnTo>
                  <a:lnTo>
                    <a:pt x="37396" y="11878"/>
                  </a:lnTo>
                  <a:lnTo>
                    <a:pt x="38925" y="19456"/>
                  </a:lnTo>
                  <a:close/>
                </a:path>
              </a:pathLst>
            </a:custGeom>
            <a:ln w="5562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49113" y="1600821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69">
                  <a:moveTo>
                    <a:pt x="19456" y="0"/>
                  </a:moveTo>
                  <a:lnTo>
                    <a:pt x="11883" y="1529"/>
                  </a:lnTo>
                  <a:lnTo>
                    <a:pt x="5699" y="5700"/>
                  </a:lnTo>
                  <a:lnTo>
                    <a:pt x="1529" y="11888"/>
                  </a:lnTo>
                  <a:lnTo>
                    <a:pt x="0" y="19469"/>
                  </a:lnTo>
                  <a:lnTo>
                    <a:pt x="1529" y="27047"/>
                  </a:lnTo>
                  <a:lnTo>
                    <a:pt x="5699" y="33231"/>
                  </a:lnTo>
                  <a:lnTo>
                    <a:pt x="11883" y="37398"/>
                  </a:lnTo>
                  <a:lnTo>
                    <a:pt x="19456" y="38925"/>
                  </a:lnTo>
                  <a:lnTo>
                    <a:pt x="27031" y="37398"/>
                  </a:lnTo>
                  <a:lnTo>
                    <a:pt x="33220" y="33231"/>
                  </a:lnTo>
                  <a:lnTo>
                    <a:pt x="37394" y="27047"/>
                  </a:lnTo>
                  <a:lnTo>
                    <a:pt x="38925" y="19469"/>
                  </a:lnTo>
                  <a:lnTo>
                    <a:pt x="37394" y="11888"/>
                  </a:lnTo>
                  <a:lnTo>
                    <a:pt x="33220" y="5700"/>
                  </a:lnTo>
                  <a:lnTo>
                    <a:pt x="27031" y="1529"/>
                  </a:lnTo>
                  <a:lnTo>
                    <a:pt x="19456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49113" y="1600821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69">
                  <a:moveTo>
                    <a:pt x="38925" y="19469"/>
                  </a:moveTo>
                  <a:lnTo>
                    <a:pt x="37394" y="27047"/>
                  </a:lnTo>
                  <a:lnTo>
                    <a:pt x="33220" y="33231"/>
                  </a:lnTo>
                  <a:lnTo>
                    <a:pt x="27031" y="37398"/>
                  </a:lnTo>
                  <a:lnTo>
                    <a:pt x="19456" y="38925"/>
                  </a:lnTo>
                  <a:lnTo>
                    <a:pt x="11883" y="37398"/>
                  </a:lnTo>
                  <a:lnTo>
                    <a:pt x="5699" y="33231"/>
                  </a:lnTo>
                  <a:lnTo>
                    <a:pt x="1529" y="27047"/>
                  </a:lnTo>
                  <a:lnTo>
                    <a:pt x="0" y="19469"/>
                  </a:lnTo>
                  <a:lnTo>
                    <a:pt x="1529" y="11888"/>
                  </a:lnTo>
                  <a:lnTo>
                    <a:pt x="5699" y="5700"/>
                  </a:lnTo>
                  <a:lnTo>
                    <a:pt x="11883" y="1529"/>
                  </a:lnTo>
                  <a:lnTo>
                    <a:pt x="19456" y="0"/>
                  </a:lnTo>
                  <a:lnTo>
                    <a:pt x="27031" y="1529"/>
                  </a:lnTo>
                  <a:lnTo>
                    <a:pt x="33220" y="5700"/>
                  </a:lnTo>
                  <a:lnTo>
                    <a:pt x="37394" y="11888"/>
                  </a:lnTo>
                  <a:lnTo>
                    <a:pt x="38925" y="19469"/>
                  </a:lnTo>
                  <a:close/>
                </a:path>
              </a:pathLst>
            </a:custGeom>
            <a:ln w="5562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76490" y="2773325"/>
              <a:ext cx="3056255" cy="0"/>
            </a:xfrm>
            <a:custGeom>
              <a:avLst/>
              <a:gdLst/>
              <a:ahLst/>
              <a:cxnLst/>
              <a:rect l="l" t="t" r="r" b="b"/>
              <a:pathLst>
                <a:path w="3056254">
                  <a:moveTo>
                    <a:pt x="0" y="0"/>
                  </a:moveTo>
                  <a:lnTo>
                    <a:pt x="3055962" y="0"/>
                  </a:lnTo>
                </a:path>
              </a:pathLst>
            </a:custGeom>
            <a:ln w="5562">
              <a:solidFill>
                <a:srgbClr val="C6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433041" y="1582237"/>
            <a:ext cx="24320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latin typeface="BNPP Sans"/>
                <a:cs typeface="BNPP Sans"/>
              </a:rPr>
              <a:t>14.3%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86609" y="1946549"/>
            <a:ext cx="1962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latin typeface="BNPP Sans"/>
                <a:cs typeface="BNPP Sans"/>
              </a:rPr>
              <a:t>8.9%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14266" y="1941571"/>
            <a:ext cx="1962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latin typeface="BNPP Sans"/>
                <a:cs typeface="BNPP Sans"/>
              </a:rPr>
              <a:t>9.2%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76538" y="2109058"/>
            <a:ext cx="1765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latin typeface="BNPP Sans"/>
                <a:cs typeface="BNPP Sans"/>
              </a:rPr>
              <a:t>1.61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60698" y="1526407"/>
            <a:ext cx="5238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BNPP Sans"/>
                <a:cs typeface="BNPP Sans"/>
              </a:rPr>
              <a:t>15.4%</a:t>
            </a:r>
            <a:r>
              <a:rPr sz="700" spc="270" dirty="0">
                <a:latin typeface="BNPP Sans"/>
                <a:cs typeface="BNPP Sans"/>
              </a:rPr>
              <a:t>  </a:t>
            </a:r>
            <a:r>
              <a:rPr sz="700" spc="-20" dirty="0">
                <a:latin typeface="BNPP Sans"/>
                <a:cs typeface="BNPP Sans"/>
              </a:rPr>
              <a:t>1.67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93579" y="2705294"/>
            <a:ext cx="16319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50" spc="-20" dirty="0">
                <a:latin typeface="BNPP Sans"/>
                <a:cs typeface="BNPP Sans"/>
              </a:rPr>
              <a:t>1.56</a:t>
            </a:r>
            <a:endParaRPr sz="650">
              <a:latin typeface="BNPP Sans"/>
              <a:cs typeface="BNPP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93579" y="1894240"/>
            <a:ext cx="163195" cy="732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50" spc="-20" dirty="0">
                <a:latin typeface="BNPP Sans"/>
                <a:cs typeface="BNPP Sans"/>
              </a:rPr>
              <a:t>1.64</a:t>
            </a:r>
            <a:endParaRPr sz="650">
              <a:latin typeface="BNPP Sans"/>
              <a:cs typeface="BNPP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50">
              <a:latin typeface="BNPP Sans"/>
              <a:cs typeface="BNPP Sans"/>
            </a:endParaRPr>
          </a:p>
          <a:p>
            <a:pPr>
              <a:lnSpc>
                <a:spcPct val="100000"/>
              </a:lnSpc>
            </a:pPr>
            <a:r>
              <a:rPr sz="650" spc="-20" dirty="0">
                <a:latin typeface="BNPP Sans"/>
                <a:cs typeface="BNPP Sans"/>
              </a:rPr>
              <a:t>1.62</a:t>
            </a:r>
            <a:endParaRPr sz="650">
              <a:latin typeface="BNPP Sans"/>
              <a:cs typeface="BNPP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50">
              <a:latin typeface="BNPP Sans"/>
              <a:cs typeface="BNPP Sans"/>
            </a:endParaRPr>
          </a:p>
          <a:p>
            <a:pPr>
              <a:lnSpc>
                <a:spcPct val="100000"/>
              </a:lnSpc>
            </a:pPr>
            <a:r>
              <a:rPr sz="650" spc="-20" dirty="0">
                <a:latin typeface="BNPP Sans"/>
                <a:cs typeface="BNPP Sans"/>
              </a:rPr>
              <a:t>1.60</a:t>
            </a:r>
            <a:endParaRPr sz="650">
              <a:latin typeface="BNPP Sans"/>
              <a:cs typeface="BNPP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50">
              <a:latin typeface="BNPP Sans"/>
              <a:cs typeface="BNPP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650" spc="-20" dirty="0">
                <a:latin typeface="BNPP Sans"/>
                <a:cs typeface="BNPP Sans"/>
              </a:rPr>
              <a:t>1.58</a:t>
            </a:r>
            <a:endParaRPr sz="650">
              <a:latin typeface="BNPP Sans"/>
              <a:cs typeface="BNPP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93579" y="1488755"/>
            <a:ext cx="163195" cy="327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50" spc="-20" dirty="0">
                <a:latin typeface="BNPP Sans"/>
                <a:cs typeface="BNPP Sans"/>
              </a:rPr>
              <a:t>1.68</a:t>
            </a:r>
            <a:endParaRPr sz="650">
              <a:latin typeface="BNPP Sans"/>
              <a:cs typeface="BNPP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50">
              <a:latin typeface="BNPP Sans"/>
              <a:cs typeface="BNPP Sans"/>
            </a:endParaRPr>
          </a:p>
          <a:p>
            <a:pPr>
              <a:lnSpc>
                <a:spcPct val="100000"/>
              </a:lnSpc>
            </a:pPr>
            <a:r>
              <a:rPr sz="650" spc="-20" dirty="0">
                <a:latin typeface="BNPP Sans"/>
                <a:cs typeface="BNPP Sans"/>
              </a:rPr>
              <a:t>1.66</a:t>
            </a:r>
            <a:endParaRPr sz="650">
              <a:latin typeface="BNPP Sans"/>
              <a:cs typeface="BNPP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6119" y="1501600"/>
            <a:ext cx="192405" cy="1332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550" spc="-10" dirty="0">
                <a:latin typeface="BNPP Sans"/>
                <a:cs typeface="BNPP Sans"/>
              </a:rPr>
              <a:t>17.0%</a:t>
            </a:r>
            <a:endParaRPr sz="550">
              <a:latin typeface="BNPP Sans"/>
              <a:cs typeface="BNPP Sans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r>
              <a:rPr sz="550" spc="-10" dirty="0">
                <a:latin typeface="BNPP Sans"/>
                <a:cs typeface="BNPP Sans"/>
              </a:rPr>
              <a:t>15.0%</a:t>
            </a:r>
            <a:endParaRPr sz="550">
              <a:latin typeface="BNPP Sans"/>
              <a:cs typeface="BNPP Sans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r>
              <a:rPr sz="550" spc="-10" dirty="0">
                <a:latin typeface="BNPP Sans"/>
                <a:cs typeface="BNPP Sans"/>
              </a:rPr>
              <a:t>13.0%</a:t>
            </a:r>
            <a:endParaRPr sz="550">
              <a:latin typeface="BNPP Sans"/>
              <a:cs typeface="BNPP Sans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r>
              <a:rPr sz="550" spc="-10" dirty="0">
                <a:latin typeface="BNPP Sans"/>
                <a:cs typeface="BNPP Sans"/>
              </a:rPr>
              <a:t>11.0%</a:t>
            </a:r>
            <a:endParaRPr sz="550">
              <a:latin typeface="BNPP Sans"/>
              <a:cs typeface="BNPP Sans"/>
            </a:endParaRPr>
          </a:p>
          <a:p>
            <a:pPr marL="36195">
              <a:lnSpc>
                <a:spcPct val="100000"/>
              </a:lnSpc>
              <a:spcBef>
                <a:spcPts val="405"/>
              </a:spcBef>
            </a:pPr>
            <a:r>
              <a:rPr sz="550" spc="-20" dirty="0">
                <a:latin typeface="BNPP Sans"/>
                <a:cs typeface="BNPP Sans"/>
              </a:rPr>
              <a:t>9.0%</a:t>
            </a:r>
            <a:endParaRPr sz="550">
              <a:latin typeface="BNPP Sans"/>
              <a:cs typeface="BNPP Sans"/>
            </a:endParaRPr>
          </a:p>
          <a:p>
            <a:pPr marL="36195">
              <a:lnSpc>
                <a:spcPct val="100000"/>
              </a:lnSpc>
              <a:spcBef>
                <a:spcPts val="405"/>
              </a:spcBef>
            </a:pPr>
            <a:r>
              <a:rPr sz="550" spc="-20" dirty="0">
                <a:latin typeface="BNPP Sans"/>
                <a:cs typeface="BNPP Sans"/>
              </a:rPr>
              <a:t>7.0%</a:t>
            </a:r>
            <a:endParaRPr sz="550">
              <a:latin typeface="BNPP Sans"/>
              <a:cs typeface="BNPP Sans"/>
            </a:endParaRPr>
          </a:p>
          <a:p>
            <a:pPr marL="36195">
              <a:lnSpc>
                <a:spcPct val="100000"/>
              </a:lnSpc>
              <a:spcBef>
                <a:spcPts val="405"/>
              </a:spcBef>
            </a:pPr>
            <a:r>
              <a:rPr sz="550" spc="-20" dirty="0">
                <a:latin typeface="BNPP Sans"/>
                <a:cs typeface="BNPP Sans"/>
              </a:rPr>
              <a:t>5.0%</a:t>
            </a:r>
            <a:endParaRPr sz="550">
              <a:latin typeface="BNPP Sans"/>
              <a:cs typeface="BNPP Sans"/>
            </a:endParaRPr>
          </a:p>
          <a:p>
            <a:pPr marL="36195">
              <a:lnSpc>
                <a:spcPct val="100000"/>
              </a:lnSpc>
              <a:spcBef>
                <a:spcPts val="405"/>
              </a:spcBef>
            </a:pPr>
            <a:r>
              <a:rPr sz="550" spc="-20" dirty="0">
                <a:latin typeface="BNPP Sans"/>
                <a:cs typeface="BNPP Sans"/>
              </a:rPr>
              <a:t>3.0%</a:t>
            </a:r>
            <a:endParaRPr sz="550">
              <a:latin typeface="BNPP Sans"/>
              <a:cs typeface="BNPP Sans"/>
            </a:endParaRPr>
          </a:p>
          <a:p>
            <a:pPr marL="36195">
              <a:lnSpc>
                <a:spcPct val="100000"/>
              </a:lnSpc>
              <a:spcBef>
                <a:spcPts val="405"/>
              </a:spcBef>
            </a:pPr>
            <a:r>
              <a:rPr sz="550" spc="-20" dirty="0">
                <a:latin typeface="BNPP Sans"/>
                <a:cs typeface="BNPP Sans"/>
              </a:rPr>
              <a:t>1.0%</a:t>
            </a:r>
            <a:endParaRPr sz="550">
              <a:latin typeface="BNPP Sans"/>
              <a:cs typeface="BNPP Sans"/>
            </a:endParaRPr>
          </a:p>
          <a:p>
            <a:pPr marL="7620">
              <a:lnSpc>
                <a:spcPct val="100000"/>
              </a:lnSpc>
              <a:spcBef>
                <a:spcPts val="405"/>
              </a:spcBef>
            </a:pPr>
            <a:r>
              <a:rPr sz="550" spc="-10" dirty="0">
                <a:latin typeface="BNPP Sans"/>
                <a:cs typeface="BNPP Sans"/>
              </a:rPr>
              <a:t>-</a:t>
            </a:r>
            <a:r>
              <a:rPr sz="550" spc="-20" dirty="0">
                <a:latin typeface="BNPP Sans"/>
                <a:cs typeface="BNPP Sans"/>
              </a:rPr>
              <a:t>1.0%</a:t>
            </a:r>
            <a:endParaRPr sz="550">
              <a:latin typeface="BNPP Sans"/>
              <a:cs typeface="BNPP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54720" y="1029737"/>
            <a:ext cx="228409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latin typeface="BNPP Sans"/>
                <a:cs typeface="BNPP Sans"/>
              </a:rPr>
              <a:t>3Y</a:t>
            </a:r>
            <a:r>
              <a:rPr sz="850" spc="-20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Rolling</a:t>
            </a:r>
            <a:r>
              <a:rPr sz="850" spc="-1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Returns</a:t>
            </a:r>
            <a:r>
              <a:rPr sz="850" spc="-1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–</a:t>
            </a:r>
            <a:r>
              <a:rPr sz="850" spc="-1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Risk</a:t>
            </a:r>
            <a:r>
              <a:rPr sz="850" spc="-1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attributes</a:t>
            </a:r>
            <a:r>
              <a:rPr sz="850" spc="-10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of</a:t>
            </a:r>
            <a:r>
              <a:rPr sz="850" spc="-5" dirty="0">
                <a:latin typeface="BNPP Sans"/>
                <a:cs typeface="BNPP Sans"/>
              </a:rPr>
              <a:t> </a:t>
            </a:r>
            <a:r>
              <a:rPr sz="850" spc="-10" dirty="0">
                <a:latin typeface="BNPP Sans"/>
                <a:cs typeface="BNPP Sans"/>
              </a:rPr>
              <a:t>Portfolios</a:t>
            </a:r>
            <a:endParaRPr sz="850">
              <a:latin typeface="BNPP Sans"/>
              <a:cs typeface="BNPP San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573072" y="2981805"/>
            <a:ext cx="1335405" cy="45085"/>
            <a:chOff x="1573072" y="2981805"/>
            <a:chExt cx="1335405" cy="45085"/>
          </a:xfrm>
        </p:grpSpPr>
        <p:sp>
          <p:nvSpPr>
            <p:cNvPr id="29" name="object 29"/>
            <p:cNvSpPr/>
            <p:nvPr/>
          </p:nvSpPr>
          <p:spPr>
            <a:xfrm>
              <a:off x="1573072" y="2986506"/>
              <a:ext cx="148590" cy="37465"/>
            </a:xfrm>
            <a:custGeom>
              <a:avLst/>
              <a:gdLst/>
              <a:ahLst/>
              <a:cxnLst/>
              <a:rect l="l" t="t" r="r" b="b"/>
              <a:pathLst>
                <a:path w="148589" h="37464">
                  <a:moveTo>
                    <a:pt x="148297" y="0"/>
                  </a:moveTo>
                  <a:lnTo>
                    <a:pt x="0" y="0"/>
                  </a:lnTo>
                  <a:lnTo>
                    <a:pt x="0" y="37083"/>
                  </a:lnTo>
                  <a:lnTo>
                    <a:pt x="148297" y="37083"/>
                  </a:lnTo>
                  <a:lnTo>
                    <a:pt x="148297" y="0"/>
                  </a:lnTo>
                  <a:close/>
                </a:path>
              </a:pathLst>
            </a:custGeom>
            <a:solidFill>
              <a:srgbClr val="C6DE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42375" y="2986506"/>
              <a:ext cx="148590" cy="37465"/>
            </a:xfrm>
            <a:custGeom>
              <a:avLst/>
              <a:gdLst/>
              <a:ahLst/>
              <a:cxnLst/>
              <a:rect l="l" t="t" r="r" b="b"/>
              <a:pathLst>
                <a:path w="148589" h="37464">
                  <a:moveTo>
                    <a:pt x="148310" y="0"/>
                  </a:moveTo>
                  <a:lnTo>
                    <a:pt x="0" y="0"/>
                  </a:lnTo>
                  <a:lnTo>
                    <a:pt x="0" y="37083"/>
                  </a:lnTo>
                  <a:lnTo>
                    <a:pt x="148310" y="37083"/>
                  </a:lnTo>
                  <a:lnTo>
                    <a:pt x="148310" y="0"/>
                  </a:lnTo>
                  <a:close/>
                </a:path>
              </a:pathLst>
            </a:custGeom>
            <a:solidFill>
              <a:srgbClr val="8BC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751538" y="3005048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89">
                  <a:moveTo>
                    <a:pt x="0" y="0"/>
                  </a:moveTo>
                  <a:lnTo>
                    <a:pt x="148297" y="0"/>
                  </a:lnTo>
                </a:path>
              </a:pathLst>
            </a:custGeom>
            <a:ln w="16687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06226" y="2984662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69">
                  <a:moveTo>
                    <a:pt x="19469" y="0"/>
                  </a:moveTo>
                  <a:lnTo>
                    <a:pt x="11888" y="1527"/>
                  </a:lnTo>
                  <a:lnTo>
                    <a:pt x="5700" y="5694"/>
                  </a:lnTo>
                  <a:lnTo>
                    <a:pt x="1529" y="11878"/>
                  </a:lnTo>
                  <a:lnTo>
                    <a:pt x="0" y="19456"/>
                  </a:lnTo>
                  <a:lnTo>
                    <a:pt x="1529" y="27036"/>
                  </a:lnTo>
                  <a:lnTo>
                    <a:pt x="5700" y="33224"/>
                  </a:lnTo>
                  <a:lnTo>
                    <a:pt x="11888" y="37396"/>
                  </a:lnTo>
                  <a:lnTo>
                    <a:pt x="19469" y="38925"/>
                  </a:lnTo>
                  <a:lnTo>
                    <a:pt x="27036" y="37396"/>
                  </a:lnTo>
                  <a:lnTo>
                    <a:pt x="33221" y="33224"/>
                  </a:lnTo>
                  <a:lnTo>
                    <a:pt x="37394" y="27036"/>
                  </a:lnTo>
                  <a:lnTo>
                    <a:pt x="38925" y="19456"/>
                  </a:lnTo>
                  <a:lnTo>
                    <a:pt x="37394" y="11878"/>
                  </a:lnTo>
                  <a:lnTo>
                    <a:pt x="33221" y="5694"/>
                  </a:lnTo>
                  <a:lnTo>
                    <a:pt x="27036" y="1527"/>
                  </a:lnTo>
                  <a:lnTo>
                    <a:pt x="19469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06226" y="2984662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69">
                  <a:moveTo>
                    <a:pt x="38925" y="19456"/>
                  </a:moveTo>
                  <a:lnTo>
                    <a:pt x="37394" y="27036"/>
                  </a:lnTo>
                  <a:lnTo>
                    <a:pt x="33221" y="33224"/>
                  </a:lnTo>
                  <a:lnTo>
                    <a:pt x="27036" y="37396"/>
                  </a:lnTo>
                  <a:lnTo>
                    <a:pt x="19469" y="38925"/>
                  </a:lnTo>
                  <a:lnTo>
                    <a:pt x="11888" y="37396"/>
                  </a:lnTo>
                  <a:lnTo>
                    <a:pt x="5700" y="33224"/>
                  </a:lnTo>
                  <a:lnTo>
                    <a:pt x="1529" y="27036"/>
                  </a:lnTo>
                  <a:lnTo>
                    <a:pt x="0" y="19456"/>
                  </a:lnTo>
                  <a:lnTo>
                    <a:pt x="1529" y="11878"/>
                  </a:lnTo>
                  <a:lnTo>
                    <a:pt x="5700" y="5694"/>
                  </a:lnTo>
                  <a:lnTo>
                    <a:pt x="11888" y="1527"/>
                  </a:lnTo>
                  <a:lnTo>
                    <a:pt x="19469" y="0"/>
                  </a:lnTo>
                  <a:lnTo>
                    <a:pt x="27036" y="1527"/>
                  </a:lnTo>
                  <a:lnTo>
                    <a:pt x="33221" y="5694"/>
                  </a:lnTo>
                  <a:lnTo>
                    <a:pt x="37394" y="11878"/>
                  </a:lnTo>
                  <a:lnTo>
                    <a:pt x="38925" y="19456"/>
                  </a:lnTo>
                  <a:close/>
                </a:path>
              </a:pathLst>
            </a:custGeom>
            <a:ln w="5562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232011" y="2766959"/>
            <a:ext cx="2757805" cy="294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  <a:tabLst>
                <a:tab pos="1326515" algn="l"/>
              </a:tabLst>
            </a:pPr>
            <a:r>
              <a:rPr sz="600" dirty="0">
                <a:latin typeface="BNPP Sans"/>
                <a:cs typeface="BNPP Sans"/>
              </a:rPr>
              <a:t>Equity</a:t>
            </a:r>
            <a:r>
              <a:rPr sz="600" spc="-1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65%+</a:t>
            </a:r>
            <a:r>
              <a:rPr sz="600" spc="-1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Fixed</a:t>
            </a:r>
            <a:r>
              <a:rPr sz="600" spc="-1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Income</a:t>
            </a:r>
            <a:r>
              <a:rPr sz="600" spc="-10" dirty="0">
                <a:latin typeface="BNPP Sans"/>
                <a:cs typeface="BNPP Sans"/>
              </a:rPr>
              <a:t> </a:t>
            </a:r>
            <a:r>
              <a:rPr sz="600" spc="-25" dirty="0">
                <a:latin typeface="BNPP Sans"/>
                <a:cs typeface="BNPP Sans"/>
              </a:rPr>
              <a:t>35%</a:t>
            </a:r>
            <a:r>
              <a:rPr sz="600" dirty="0">
                <a:latin typeface="BNPP Sans"/>
                <a:cs typeface="BNPP Sans"/>
              </a:rPr>
              <a:t>	Equity</a:t>
            </a:r>
            <a:r>
              <a:rPr sz="600" spc="-1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65%+</a:t>
            </a:r>
            <a:r>
              <a:rPr sz="600" spc="-1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Gold</a:t>
            </a:r>
            <a:r>
              <a:rPr sz="600" spc="-1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15%</a:t>
            </a:r>
            <a:r>
              <a:rPr sz="600" spc="-1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+</a:t>
            </a:r>
            <a:r>
              <a:rPr sz="600" spc="-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Fixed</a:t>
            </a:r>
            <a:r>
              <a:rPr sz="600" spc="-1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Income</a:t>
            </a:r>
            <a:r>
              <a:rPr sz="600" spc="-5" dirty="0">
                <a:latin typeface="BNPP Sans"/>
                <a:cs typeface="BNPP Sans"/>
              </a:rPr>
              <a:t> </a:t>
            </a:r>
            <a:r>
              <a:rPr sz="600" spc="-25" dirty="0">
                <a:latin typeface="BNPP Sans"/>
                <a:cs typeface="BNPP Sans"/>
              </a:rPr>
              <a:t>20%</a:t>
            </a:r>
            <a:endParaRPr sz="600">
              <a:latin typeface="BNPP Sans"/>
              <a:cs typeface="BNPP Sans"/>
            </a:endParaRPr>
          </a:p>
          <a:p>
            <a:pPr marR="31115" algn="ctr">
              <a:lnSpc>
                <a:spcPct val="100000"/>
              </a:lnSpc>
              <a:spcBef>
                <a:spcPts val="615"/>
              </a:spcBef>
              <a:tabLst>
                <a:tab pos="568960" algn="l"/>
                <a:tab pos="1178560" algn="l"/>
              </a:tabLst>
            </a:pPr>
            <a:r>
              <a:rPr sz="650" spc="-10" dirty="0">
                <a:latin typeface="BNPP Sans"/>
                <a:cs typeface="BNPP Sans"/>
              </a:rPr>
              <a:t>Returns</a:t>
            </a:r>
            <a:r>
              <a:rPr sz="650" dirty="0">
                <a:latin typeface="BNPP Sans"/>
                <a:cs typeface="BNPP Sans"/>
              </a:rPr>
              <a:t>	</a:t>
            </a:r>
            <a:r>
              <a:rPr sz="650" spc="-10" dirty="0">
                <a:latin typeface="BNPP Sans"/>
                <a:cs typeface="BNPP Sans"/>
              </a:rPr>
              <a:t>Volatility</a:t>
            </a:r>
            <a:r>
              <a:rPr sz="650" dirty="0">
                <a:latin typeface="BNPP Sans"/>
                <a:cs typeface="BNPP Sans"/>
              </a:rPr>
              <a:t>	Risk</a:t>
            </a:r>
            <a:r>
              <a:rPr sz="650" spc="-10" dirty="0">
                <a:latin typeface="BNPP Sans"/>
                <a:cs typeface="BNPP Sans"/>
              </a:rPr>
              <a:t> Adjusted</a:t>
            </a:r>
            <a:endParaRPr sz="650">
              <a:latin typeface="BNPP Sans"/>
              <a:cs typeface="BNPP Sans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73633" y="998588"/>
            <a:ext cx="3646170" cy="2118360"/>
            <a:chOff x="673633" y="998588"/>
            <a:chExt cx="3646170" cy="2118360"/>
          </a:xfrm>
        </p:grpSpPr>
        <p:sp>
          <p:nvSpPr>
            <p:cNvPr id="36" name="object 36"/>
            <p:cNvSpPr/>
            <p:nvPr/>
          </p:nvSpPr>
          <p:spPr>
            <a:xfrm>
              <a:off x="675220" y="1000175"/>
              <a:ext cx="3642995" cy="2115185"/>
            </a:xfrm>
            <a:custGeom>
              <a:avLst/>
              <a:gdLst/>
              <a:ahLst/>
              <a:cxnLst/>
              <a:rect l="l" t="t" r="r" b="b"/>
              <a:pathLst>
                <a:path w="3642995" h="2115185">
                  <a:moveTo>
                    <a:pt x="0" y="0"/>
                  </a:moveTo>
                  <a:lnTo>
                    <a:pt x="3642652" y="0"/>
                  </a:lnTo>
                  <a:lnTo>
                    <a:pt x="3642652" y="2115172"/>
                  </a:lnTo>
                  <a:lnTo>
                    <a:pt x="0" y="211517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8902" y="1250442"/>
              <a:ext cx="896297" cy="23357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9503" y="1260633"/>
              <a:ext cx="454170" cy="236354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1354658" y="1266190"/>
            <a:ext cx="831850" cy="168910"/>
          </a:xfrm>
          <a:prstGeom prst="rect">
            <a:avLst/>
          </a:prstGeom>
          <a:solidFill>
            <a:srgbClr val="DBA740"/>
          </a:solidFill>
        </p:spPr>
        <p:txBody>
          <a:bodyPr vert="horz" wrap="square" lIns="0" tIns="22225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75"/>
              </a:spcBef>
            </a:pPr>
            <a:r>
              <a:rPr sz="700" dirty="0">
                <a:solidFill>
                  <a:srgbClr val="FFFFFF"/>
                </a:solidFill>
                <a:latin typeface="BNPP Sans"/>
                <a:cs typeface="BNPP Sans"/>
              </a:rPr>
              <a:t>0%</a:t>
            </a:r>
            <a:r>
              <a:rPr sz="700" spc="-1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700" spc="-20" dirty="0">
                <a:solidFill>
                  <a:srgbClr val="FFFFFF"/>
                </a:solidFill>
                <a:latin typeface="BNPP Sans"/>
                <a:cs typeface="BNPP Sans"/>
              </a:rPr>
              <a:t>Gold</a:t>
            </a:r>
            <a:endParaRPr sz="700">
              <a:latin typeface="BNPP Sans"/>
              <a:cs typeface="BNPP San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906280" y="1250442"/>
            <a:ext cx="896619" cy="247015"/>
            <a:chOff x="2906280" y="1250442"/>
            <a:chExt cx="896619" cy="247015"/>
          </a:xfrm>
        </p:grpSpPr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06280" y="1250442"/>
              <a:ext cx="896302" cy="23357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05561" y="1260633"/>
              <a:ext cx="497742" cy="236357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2922028" y="1266190"/>
            <a:ext cx="831850" cy="168910"/>
          </a:xfrm>
          <a:prstGeom prst="rect">
            <a:avLst/>
          </a:prstGeom>
          <a:solidFill>
            <a:srgbClr val="DBA740"/>
          </a:solidFill>
        </p:spPr>
        <p:txBody>
          <a:bodyPr vert="horz" wrap="square" lIns="0" tIns="22225" rIns="0" bIns="0" rtlCol="0">
            <a:spAutoFit/>
          </a:bodyPr>
          <a:lstStyle/>
          <a:p>
            <a:pPr marL="233045">
              <a:lnSpc>
                <a:spcPct val="100000"/>
              </a:lnSpc>
              <a:spcBef>
                <a:spcPts val="175"/>
              </a:spcBef>
            </a:pPr>
            <a:r>
              <a:rPr sz="700" dirty="0">
                <a:solidFill>
                  <a:srgbClr val="FFFFFF"/>
                </a:solidFill>
                <a:latin typeface="BNPP Sans"/>
                <a:cs typeface="BNPP Sans"/>
              </a:rPr>
              <a:t>15%</a:t>
            </a:r>
            <a:r>
              <a:rPr sz="700" spc="-1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700" spc="-20" dirty="0">
                <a:solidFill>
                  <a:srgbClr val="FFFFFF"/>
                </a:solidFill>
                <a:latin typeface="BNPP Sans"/>
                <a:cs typeface="BNPP Sans"/>
              </a:rPr>
              <a:t>Gold</a:t>
            </a:r>
            <a:endParaRPr sz="700">
              <a:latin typeface="BNPP Sans"/>
              <a:cs typeface="BNPP Sans"/>
            </a:endParaRPr>
          </a:p>
        </p:txBody>
      </p:sp>
      <p:graphicFrame>
        <p:nvGraphicFramePr>
          <p:cNvPr id="44" name="object 44"/>
          <p:cNvGraphicFramePr>
            <a:graphicFrameLocks noGrp="1"/>
          </p:cNvGraphicFramePr>
          <p:nvPr/>
        </p:nvGraphicFramePr>
        <p:xfrm>
          <a:off x="4729604" y="1311177"/>
          <a:ext cx="2111375" cy="1482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6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437515" marR="227329" indent="-201930">
                        <a:lnSpc>
                          <a:spcPct val="102699"/>
                        </a:lnSpc>
                        <a:spcBef>
                          <a:spcPts val="150"/>
                        </a:spcBef>
                      </a:pPr>
                      <a:r>
                        <a:rPr sz="950" b="1" dirty="0">
                          <a:latin typeface="BNPP Sans"/>
                          <a:cs typeface="BNPP Sans"/>
                        </a:rPr>
                        <a:t>Number</a:t>
                      </a:r>
                      <a:r>
                        <a:rPr sz="950" b="1" spc="25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950" b="1" dirty="0">
                          <a:latin typeface="BNPP Sans"/>
                          <a:cs typeface="BNPP Sans"/>
                        </a:rPr>
                        <a:t>of</a:t>
                      </a:r>
                      <a:r>
                        <a:rPr sz="950" b="1" spc="60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950" b="1" dirty="0">
                          <a:latin typeface="BNPP Sans"/>
                          <a:cs typeface="BNPP Sans"/>
                        </a:rPr>
                        <a:t>times</a:t>
                      </a:r>
                      <a:r>
                        <a:rPr sz="950" b="1" spc="35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950" b="1" dirty="0">
                          <a:latin typeface="BNPP Sans"/>
                          <a:cs typeface="BNPP Sans"/>
                        </a:rPr>
                        <a:t>one</a:t>
                      </a:r>
                      <a:r>
                        <a:rPr sz="950" b="1" spc="45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950" b="1" spc="-10" dirty="0">
                          <a:latin typeface="BNPP Sans"/>
                          <a:cs typeface="BNPP Sans"/>
                        </a:rPr>
                        <a:t>strategy </a:t>
                      </a:r>
                      <a:r>
                        <a:rPr sz="950" b="1" dirty="0">
                          <a:latin typeface="BNPP Sans"/>
                          <a:cs typeface="BNPP Sans"/>
                        </a:rPr>
                        <a:t>outperforms</a:t>
                      </a:r>
                      <a:r>
                        <a:rPr sz="950" b="1" spc="45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950" b="1" dirty="0">
                          <a:latin typeface="BNPP Sans"/>
                          <a:cs typeface="BNPP Sans"/>
                        </a:rPr>
                        <a:t>the</a:t>
                      </a:r>
                      <a:r>
                        <a:rPr sz="950" b="1" spc="75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950" b="1" spc="-10" dirty="0">
                          <a:latin typeface="BNPP Sans"/>
                          <a:cs typeface="BNPP Sans"/>
                        </a:rPr>
                        <a:t>other</a:t>
                      </a:r>
                      <a:endParaRPr sz="950">
                        <a:latin typeface="BNPP Sans"/>
                        <a:cs typeface="BNPP Sans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E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950" dirty="0">
                          <a:latin typeface="BNPP Sans"/>
                          <a:cs typeface="BNPP Sans"/>
                        </a:rPr>
                        <a:t>Equity</a:t>
                      </a:r>
                      <a:r>
                        <a:rPr sz="950" spc="45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950" dirty="0">
                          <a:latin typeface="BNPP Sans"/>
                          <a:cs typeface="BNPP Sans"/>
                        </a:rPr>
                        <a:t>65%+</a:t>
                      </a:r>
                      <a:r>
                        <a:rPr sz="950" spc="40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950" dirty="0">
                          <a:latin typeface="BNPP Sans"/>
                          <a:cs typeface="BNPP Sans"/>
                        </a:rPr>
                        <a:t>Gold</a:t>
                      </a:r>
                      <a:r>
                        <a:rPr sz="950" spc="55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950" dirty="0">
                          <a:latin typeface="BNPP Sans"/>
                          <a:cs typeface="BNPP Sans"/>
                        </a:rPr>
                        <a:t>15%</a:t>
                      </a:r>
                      <a:r>
                        <a:rPr sz="950" spc="40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950" spc="-50" dirty="0">
                          <a:latin typeface="BNPP Sans"/>
                          <a:cs typeface="BNPP Sans"/>
                        </a:rPr>
                        <a:t>+</a:t>
                      </a:r>
                      <a:endParaRPr sz="950">
                        <a:latin typeface="BNPP Sans"/>
                        <a:cs typeface="BNPP Sans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dirty="0">
                          <a:latin typeface="BNPP Sans"/>
                          <a:cs typeface="BNPP Sans"/>
                        </a:rPr>
                        <a:t>Fixed</a:t>
                      </a:r>
                      <a:r>
                        <a:rPr sz="950" spc="30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950" dirty="0">
                          <a:latin typeface="BNPP Sans"/>
                          <a:cs typeface="BNPP Sans"/>
                        </a:rPr>
                        <a:t>Income</a:t>
                      </a:r>
                      <a:r>
                        <a:rPr sz="950" spc="40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950" spc="-25" dirty="0">
                          <a:latin typeface="BNPP Sans"/>
                          <a:cs typeface="BNPP Sans"/>
                        </a:rPr>
                        <a:t>20%</a:t>
                      </a:r>
                      <a:endParaRPr sz="950">
                        <a:latin typeface="BNPP Sans"/>
                        <a:cs typeface="BNPP Sans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50" spc="-25" dirty="0">
                          <a:latin typeface="Arial"/>
                          <a:cs typeface="Arial"/>
                        </a:rPr>
                        <a:t>74%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950" dirty="0">
                          <a:latin typeface="BNPP Sans"/>
                          <a:cs typeface="BNPP Sans"/>
                        </a:rPr>
                        <a:t>Equity</a:t>
                      </a:r>
                      <a:r>
                        <a:rPr sz="950" spc="50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950" dirty="0">
                          <a:latin typeface="BNPP Sans"/>
                          <a:cs typeface="BNPP Sans"/>
                        </a:rPr>
                        <a:t>65%+</a:t>
                      </a:r>
                      <a:r>
                        <a:rPr sz="950" spc="50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950" spc="-10" dirty="0">
                          <a:latin typeface="BNPP Sans"/>
                          <a:cs typeface="BNPP Sans"/>
                        </a:rPr>
                        <a:t>Fixed</a:t>
                      </a:r>
                      <a:endParaRPr sz="950">
                        <a:latin typeface="BNPP Sans"/>
                        <a:cs typeface="BNPP Sans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50" dirty="0">
                          <a:latin typeface="BNPP Sans"/>
                          <a:cs typeface="BNPP Sans"/>
                        </a:rPr>
                        <a:t>Income</a:t>
                      </a:r>
                      <a:r>
                        <a:rPr sz="950" spc="50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950" spc="-25" dirty="0">
                          <a:latin typeface="BNPP Sans"/>
                          <a:cs typeface="BNPP Sans"/>
                        </a:rPr>
                        <a:t>35%</a:t>
                      </a:r>
                      <a:endParaRPr sz="950">
                        <a:latin typeface="BNPP Sans"/>
                        <a:cs typeface="BNPP Sans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50" spc="-25" dirty="0">
                          <a:latin typeface="Arial"/>
                          <a:cs typeface="Arial"/>
                        </a:rPr>
                        <a:t>26%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5" name="object 45"/>
          <p:cNvGrpSpPr/>
          <p:nvPr/>
        </p:nvGrpSpPr>
        <p:grpSpPr>
          <a:xfrm>
            <a:off x="0" y="239449"/>
            <a:ext cx="6925945" cy="459105"/>
            <a:chOff x="0" y="239449"/>
            <a:chExt cx="6925945" cy="459105"/>
          </a:xfrm>
        </p:grpSpPr>
        <p:sp>
          <p:nvSpPr>
            <p:cNvPr id="46" name="object 46"/>
            <p:cNvSpPr/>
            <p:nvPr/>
          </p:nvSpPr>
          <p:spPr>
            <a:xfrm>
              <a:off x="136606" y="239449"/>
              <a:ext cx="6789420" cy="459105"/>
            </a:xfrm>
            <a:custGeom>
              <a:avLst/>
              <a:gdLst/>
              <a:ahLst/>
              <a:cxnLst/>
              <a:rect l="l" t="t" r="r" b="b"/>
              <a:pathLst>
                <a:path w="6789420" h="459105">
                  <a:moveTo>
                    <a:pt x="6789191" y="0"/>
                  </a:moveTo>
                  <a:lnTo>
                    <a:pt x="0" y="0"/>
                  </a:lnTo>
                  <a:lnTo>
                    <a:pt x="0" y="458838"/>
                  </a:lnTo>
                  <a:lnTo>
                    <a:pt x="6592227" y="458838"/>
                  </a:lnTo>
                  <a:lnTo>
                    <a:pt x="6789191" y="0"/>
                  </a:lnTo>
                  <a:close/>
                </a:path>
              </a:pathLst>
            </a:custGeom>
            <a:solidFill>
              <a:srgbClr val="FF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3780" y="239449"/>
              <a:ext cx="6789420" cy="459105"/>
            </a:xfrm>
            <a:custGeom>
              <a:avLst/>
              <a:gdLst/>
              <a:ahLst/>
              <a:cxnLst/>
              <a:rect l="l" t="t" r="r" b="b"/>
              <a:pathLst>
                <a:path w="6789420" h="459105">
                  <a:moveTo>
                    <a:pt x="6789191" y="0"/>
                  </a:moveTo>
                  <a:lnTo>
                    <a:pt x="0" y="0"/>
                  </a:lnTo>
                  <a:lnTo>
                    <a:pt x="0" y="458838"/>
                  </a:lnTo>
                  <a:lnTo>
                    <a:pt x="6592214" y="458838"/>
                  </a:lnTo>
                  <a:lnTo>
                    <a:pt x="6789191" y="0"/>
                  </a:lnTo>
                  <a:close/>
                </a:path>
              </a:pathLst>
            </a:custGeom>
            <a:solidFill>
              <a:srgbClr val="00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0" y="239449"/>
              <a:ext cx="6776720" cy="459105"/>
            </a:xfrm>
            <a:custGeom>
              <a:avLst/>
              <a:gdLst/>
              <a:ahLst/>
              <a:cxnLst/>
              <a:rect l="l" t="t" r="r" b="b"/>
              <a:pathLst>
                <a:path w="6776720" h="459105">
                  <a:moveTo>
                    <a:pt x="6776498" y="0"/>
                  </a:moveTo>
                  <a:lnTo>
                    <a:pt x="0" y="0"/>
                  </a:lnTo>
                  <a:lnTo>
                    <a:pt x="0" y="458838"/>
                  </a:lnTo>
                  <a:lnTo>
                    <a:pt x="6579521" y="458838"/>
                  </a:lnTo>
                  <a:lnTo>
                    <a:pt x="6776498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/>
              <a:t>Determinants</a:t>
            </a:r>
            <a:r>
              <a:rPr spc="-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Asset</a:t>
            </a:r>
            <a:r>
              <a:rPr spc="-5" dirty="0"/>
              <a:t> </a:t>
            </a:r>
            <a:r>
              <a:rPr dirty="0"/>
              <a:t>Allocation:</a:t>
            </a:r>
            <a:r>
              <a:rPr spc="-5" dirty="0"/>
              <a:t> </a:t>
            </a:r>
            <a:r>
              <a:rPr dirty="0"/>
              <a:t>Adding </a:t>
            </a:r>
            <a:r>
              <a:rPr spc="-20" dirty="0"/>
              <a:t>Gold</a:t>
            </a:r>
          </a:p>
        </p:txBody>
      </p:sp>
      <p:grpSp>
        <p:nvGrpSpPr>
          <p:cNvPr id="50" name="object 50"/>
          <p:cNvGrpSpPr/>
          <p:nvPr/>
        </p:nvGrpSpPr>
        <p:grpSpPr>
          <a:xfrm>
            <a:off x="950767" y="1551942"/>
            <a:ext cx="3104515" cy="1224280"/>
            <a:chOff x="950767" y="1551942"/>
            <a:chExt cx="3104515" cy="1224280"/>
          </a:xfrm>
        </p:grpSpPr>
        <p:sp>
          <p:nvSpPr>
            <p:cNvPr id="51" name="object 51"/>
            <p:cNvSpPr/>
            <p:nvPr/>
          </p:nvSpPr>
          <p:spPr>
            <a:xfrm>
              <a:off x="976490" y="1557237"/>
              <a:ext cx="0" cy="1218565"/>
            </a:xfrm>
            <a:custGeom>
              <a:avLst/>
              <a:gdLst/>
              <a:ahLst/>
              <a:cxnLst/>
              <a:rect l="l" t="t" r="r" b="b"/>
              <a:pathLst>
                <a:path h="1218564">
                  <a:moveTo>
                    <a:pt x="0" y="0"/>
                  </a:moveTo>
                  <a:lnTo>
                    <a:pt x="0" y="1218145"/>
                  </a:lnTo>
                </a:path>
              </a:pathLst>
            </a:custGeom>
            <a:ln w="5156">
              <a:solidFill>
                <a:srgbClr val="C6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030889" y="1557237"/>
              <a:ext cx="0" cy="1218565"/>
            </a:xfrm>
            <a:custGeom>
              <a:avLst/>
              <a:gdLst/>
              <a:ahLst/>
              <a:cxnLst/>
              <a:rect l="l" t="t" r="r" b="b"/>
              <a:pathLst>
                <a:path h="1218564">
                  <a:moveTo>
                    <a:pt x="0" y="0"/>
                  </a:moveTo>
                  <a:lnTo>
                    <a:pt x="0" y="1218145"/>
                  </a:lnTo>
                </a:path>
              </a:pathLst>
            </a:custGeom>
            <a:ln w="5156">
              <a:solidFill>
                <a:srgbClr val="C6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50767" y="1554520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4">
                  <a:moveTo>
                    <a:pt x="0" y="0"/>
                  </a:moveTo>
                  <a:lnTo>
                    <a:pt x="25717" y="0"/>
                  </a:lnTo>
                </a:path>
              </a:pathLst>
            </a:custGeom>
            <a:ln w="5156">
              <a:solidFill>
                <a:srgbClr val="C6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50767" y="1691901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4">
                  <a:moveTo>
                    <a:pt x="0" y="0"/>
                  </a:moveTo>
                  <a:lnTo>
                    <a:pt x="25717" y="0"/>
                  </a:lnTo>
                </a:path>
              </a:pathLst>
            </a:custGeom>
            <a:ln w="5156">
              <a:solidFill>
                <a:srgbClr val="C6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50767" y="1827099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4">
                  <a:moveTo>
                    <a:pt x="0" y="0"/>
                  </a:moveTo>
                  <a:lnTo>
                    <a:pt x="25717" y="0"/>
                  </a:lnTo>
                </a:path>
              </a:pathLst>
            </a:custGeom>
            <a:ln w="5156">
              <a:solidFill>
                <a:srgbClr val="C6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50767" y="1962297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4">
                  <a:moveTo>
                    <a:pt x="0" y="0"/>
                  </a:moveTo>
                  <a:lnTo>
                    <a:pt x="25717" y="0"/>
                  </a:lnTo>
                </a:path>
              </a:pathLst>
            </a:custGeom>
            <a:ln w="5156">
              <a:solidFill>
                <a:srgbClr val="C6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50767" y="2097482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4">
                  <a:moveTo>
                    <a:pt x="0" y="0"/>
                  </a:moveTo>
                  <a:lnTo>
                    <a:pt x="25717" y="0"/>
                  </a:lnTo>
                </a:path>
              </a:pathLst>
            </a:custGeom>
            <a:ln w="5156">
              <a:solidFill>
                <a:srgbClr val="C6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50767" y="2232680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4">
                  <a:moveTo>
                    <a:pt x="0" y="0"/>
                  </a:moveTo>
                  <a:lnTo>
                    <a:pt x="25717" y="0"/>
                  </a:lnTo>
                </a:path>
              </a:pathLst>
            </a:custGeom>
            <a:ln w="5156">
              <a:solidFill>
                <a:srgbClr val="C6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50767" y="2367878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4">
                  <a:moveTo>
                    <a:pt x="0" y="0"/>
                  </a:moveTo>
                  <a:lnTo>
                    <a:pt x="25717" y="0"/>
                  </a:lnTo>
                </a:path>
              </a:pathLst>
            </a:custGeom>
            <a:ln w="5156">
              <a:solidFill>
                <a:srgbClr val="C6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50767" y="2503076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4">
                  <a:moveTo>
                    <a:pt x="0" y="0"/>
                  </a:moveTo>
                  <a:lnTo>
                    <a:pt x="25717" y="0"/>
                  </a:lnTo>
                </a:path>
              </a:pathLst>
            </a:custGeom>
            <a:ln w="5156">
              <a:solidFill>
                <a:srgbClr val="C6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50767" y="2638274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4">
                  <a:moveTo>
                    <a:pt x="0" y="0"/>
                  </a:moveTo>
                  <a:lnTo>
                    <a:pt x="25717" y="0"/>
                  </a:lnTo>
                </a:path>
              </a:pathLst>
            </a:custGeom>
            <a:ln w="5156">
              <a:solidFill>
                <a:srgbClr val="C6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50767" y="2773460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4">
                  <a:moveTo>
                    <a:pt x="0" y="0"/>
                  </a:moveTo>
                  <a:lnTo>
                    <a:pt x="25717" y="0"/>
                  </a:lnTo>
                </a:path>
              </a:pathLst>
            </a:custGeom>
            <a:ln w="5156">
              <a:solidFill>
                <a:srgbClr val="C6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029228" y="1554520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5">
                  <a:moveTo>
                    <a:pt x="0" y="0"/>
                  </a:moveTo>
                  <a:lnTo>
                    <a:pt x="25717" y="0"/>
                  </a:lnTo>
                </a:path>
              </a:pathLst>
            </a:custGeom>
            <a:ln w="5156">
              <a:solidFill>
                <a:srgbClr val="C6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029228" y="1691901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5">
                  <a:moveTo>
                    <a:pt x="0" y="0"/>
                  </a:moveTo>
                  <a:lnTo>
                    <a:pt x="25717" y="0"/>
                  </a:lnTo>
                </a:path>
              </a:pathLst>
            </a:custGeom>
            <a:ln w="5156">
              <a:solidFill>
                <a:srgbClr val="C6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029228" y="1827099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5">
                  <a:moveTo>
                    <a:pt x="0" y="0"/>
                  </a:moveTo>
                  <a:lnTo>
                    <a:pt x="25717" y="0"/>
                  </a:lnTo>
                </a:path>
              </a:pathLst>
            </a:custGeom>
            <a:ln w="5156">
              <a:solidFill>
                <a:srgbClr val="C6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029228" y="1962297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5">
                  <a:moveTo>
                    <a:pt x="0" y="0"/>
                  </a:moveTo>
                  <a:lnTo>
                    <a:pt x="25717" y="0"/>
                  </a:lnTo>
                </a:path>
              </a:pathLst>
            </a:custGeom>
            <a:ln w="5156">
              <a:solidFill>
                <a:srgbClr val="C6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029228" y="2097482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5">
                  <a:moveTo>
                    <a:pt x="0" y="0"/>
                  </a:moveTo>
                  <a:lnTo>
                    <a:pt x="25717" y="0"/>
                  </a:lnTo>
                </a:path>
              </a:pathLst>
            </a:custGeom>
            <a:ln w="5156">
              <a:solidFill>
                <a:srgbClr val="C6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029228" y="2232680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5">
                  <a:moveTo>
                    <a:pt x="0" y="0"/>
                  </a:moveTo>
                  <a:lnTo>
                    <a:pt x="25717" y="0"/>
                  </a:lnTo>
                </a:path>
              </a:pathLst>
            </a:custGeom>
            <a:ln w="5156">
              <a:solidFill>
                <a:srgbClr val="C6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029228" y="2367878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5">
                  <a:moveTo>
                    <a:pt x="0" y="0"/>
                  </a:moveTo>
                  <a:lnTo>
                    <a:pt x="25717" y="0"/>
                  </a:lnTo>
                </a:path>
              </a:pathLst>
            </a:custGeom>
            <a:ln w="5156">
              <a:solidFill>
                <a:srgbClr val="C6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029228" y="2503076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5">
                  <a:moveTo>
                    <a:pt x="0" y="0"/>
                  </a:moveTo>
                  <a:lnTo>
                    <a:pt x="25717" y="0"/>
                  </a:lnTo>
                </a:path>
              </a:pathLst>
            </a:custGeom>
            <a:ln w="5156">
              <a:solidFill>
                <a:srgbClr val="C6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029228" y="2638274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5">
                  <a:moveTo>
                    <a:pt x="0" y="0"/>
                  </a:moveTo>
                  <a:lnTo>
                    <a:pt x="25717" y="0"/>
                  </a:lnTo>
                </a:path>
              </a:pathLst>
            </a:custGeom>
            <a:ln w="5156">
              <a:solidFill>
                <a:srgbClr val="C6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029228" y="2773460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5">
                  <a:moveTo>
                    <a:pt x="0" y="0"/>
                  </a:moveTo>
                  <a:lnTo>
                    <a:pt x="25717" y="0"/>
                  </a:lnTo>
                </a:path>
              </a:pathLst>
            </a:custGeom>
            <a:ln w="5156">
              <a:solidFill>
                <a:srgbClr val="C6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/>
          <p:nvPr/>
        </p:nvSpPr>
        <p:spPr>
          <a:xfrm>
            <a:off x="780994" y="3232104"/>
            <a:ext cx="5998210" cy="229870"/>
          </a:xfrm>
          <a:custGeom>
            <a:avLst/>
            <a:gdLst/>
            <a:ahLst/>
            <a:cxnLst/>
            <a:rect l="l" t="t" r="r" b="b"/>
            <a:pathLst>
              <a:path w="5998209" h="229870">
                <a:moveTo>
                  <a:pt x="5998019" y="0"/>
                </a:moveTo>
                <a:lnTo>
                  <a:pt x="0" y="0"/>
                </a:lnTo>
                <a:lnTo>
                  <a:pt x="1219" y="229412"/>
                </a:lnTo>
                <a:lnTo>
                  <a:pt x="5900635" y="229412"/>
                </a:lnTo>
                <a:lnTo>
                  <a:pt x="5998019" y="0"/>
                </a:lnTo>
                <a:close/>
              </a:path>
            </a:pathLst>
          </a:custGeom>
          <a:solidFill>
            <a:srgbClr val="BC80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290264" y="3155157"/>
            <a:ext cx="6825615" cy="138303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589280">
              <a:lnSpc>
                <a:spcPct val="100000"/>
              </a:lnSpc>
              <a:spcBef>
                <a:spcPts val="750"/>
              </a:spcBef>
            </a:pP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Adding</a:t>
            </a:r>
            <a:r>
              <a:rPr sz="1100" spc="8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gold</a:t>
            </a:r>
            <a:r>
              <a:rPr sz="1100" spc="9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increased</a:t>
            </a:r>
            <a:r>
              <a:rPr sz="1100" spc="8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both</a:t>
            </a:r>
            <a:r>
              <a:rPr sz="1100" spc="9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the</a:t>
            </a:r>
            <a:r>
              <a:rPr sz="1100" spc="9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returns</a:t>
            </a:r>
            <a:r>
              <a:rPr sz="1100" spc="8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and</a:t>
            </a:r>
            <a:r>
              <a:rPr sz="1100" spc="9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risk-adjusted</a:t>
            </a:r>
            <a:r>
              <a:rPr sz="1100" spc="8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returns</a:t>
            </a:r>
            <a:r>
              <a:rPr sz="1100" spc="9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(Returns</a:t>
            </a:r>
            <a:r>
              <a:rPr sz="1100" spc="9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per</a:t>
            </a:r>
            <a:r>
              <a:rPr sz="1100" spc="8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unit</a:t>
            </a:r>
            <a:r>
              <a:rPr sz="1100" spc="9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of</a:t>
            </a:r>
            <a:r>
              <a:rPr sz="1100" spc="8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BNPP Sans"/>
                <a:cs typeface="BNPP Sans"/>
              </a:rPr>
              <a:t>risk).</a:t>
            </a:r>
            <a:endParaRPr sz="1100">
              <a:latin typeface="BNPP Sans"/>
              <a:cs typeface="BNPP Sans"/>
            </a:endParaRPr>
          </a:p>
          <a:p>
            <a:pPr marL="163830" marR="15240">
              <a:lnSpc>
                <a:spcPct val="103400"/>
              </a:lnSpc>
              <a:spcBef>
                <a:spcPts val="615"/>
              </a:spcBef>
            </a:pPr>
            <a:r>
              <a:rPr sz="1100" dirty="0">
                <a:latin typeface="BNPP Sans"/>
                <a:cs typeface="BNPP Sans"/>
              </a:rPr>
              <a:t>In</a:t>
            </a:r>
            <a:r>
              <a:rPr sz="1100" spc="80" dirty="0">
                <a:latin typeface="BNPP Sans"/>
                <a:cs typeface="BNPP Sans"/>
              </a:rPr>
              <a:t> </a:t>
            </a:r>
            <a:r>
              <a:rPr sz="1100" dirty="0">
                <a:latin typeface="BNPP Sans"/>
                <a:cs typeface="BNPP Sans"/>
              </a:rPr>
              <a:t>the</a:t>
            </a:r>
            <a:r>
              <a:rPr sz="1100" spc="80" dirty="0">
                <a:latin typeface="BNPP Sans"/>
                <a:cs typeface="BNPP Sans"/>
              </a:rPr>
              <a:t> </a:t>
            </a:r>
            <a:r>
              <a:rPr sz="1100" dirty="0">
                <a:latin typeface="BNPP Sans"/>
                <a:cs typeface="BNPP Sans"/>
              </a:rPr>
              <a:t>back-testing</a:t>
            </a:r>
            <a:r>
              <a:rPr sz="1100" spc="85" dirty="0">
                <a:latin typeface="BNPP Sans"/>
                <a:cs typeface="BNPP Sans"/>
              </a:rPr>
              <a:t> </a:t>
            </a:r>
            <a:r>
              <a:rPr sz="1100" dirty="0">
                <a:latin typeface="BNPP Sans"/>
                <a:cs typeface="BNPP Sans"/>
              </a:rPr>
              <a:t>study,</a:t>
            </a:r>
            <a:r>
              <a:rPr sz="1100" spc="80" dirty="0">
                <a:latin typeface="BNPP Sans"/>
                <a:cs typeface="BNPP Sans"/>
              </a:rPr>
              <a:t> </a:t>
            </a:r>
            <a:r>
              <a:rPr sz="1100" dirty="0">
                <a:latin typeface="BNPP Sans"/>
                <a:cs typeface="BNPP Sans"/>
              </a:rPr>
              <a:t>optimal</a:t>
            </a:r>
            <a:r>
              <a:rPr sz="1100" spc="80" dirty="0">
                <a:latin typeface="BNPP Sans"/>
                <a:cs typeface="BNPP Sans"/>
              </a:rPr>
              <a:t> </a:t>
            </a:r>
            <a:r>
              <a:rPr sz="1100" dirty="0">
                <a:latin typeface="BNPP Sans"/>
                <a:cs typeface="BNPP Sans"/>
              </a:rPr>
              <a:t>returns</a:t>
            </a:r>
            <a:r>
              <a:rPr sz="1100" spc="85" dirty="0">
                <a:latin typeface="BNPP Sans"/>
                <a:cs typeface="BNPP Sans"/>
              </a:rPr>
              <a:t> </a:t>
            </a:r>
            <a:r>
              <a:rPr sz="1100" dirty="0">
                <a:latin typeface="BNPP Sans"/>
                <a:cs typeface="BNPP Sans"/>
              </a:rPr>
              <a:t>were</a:t>
            </a:r>
            <a:r>
              <a:rPr sz="1100" spc="80" dirty="0">
                <a:latin typeface="BNPP Sans"/>
                <a:cs typeface="BNPP Sans"/>
              </a:rPr>
              <a:t> </a:t>
            </a:r>
            <a:r>
              <a:rPr sz="1100" dirty="0">
                <a:latin typeface="BNPP Sans"/>
                <a:cs typeface="BNPP Sans"/>
              </a:rPr>
              <a:t>observed</a:t>
            </a:r>
            <a:r>
              <a:rPr sz="1100" spc="85" dirty="0">
                <a:latin typeface="BNPP Sans"/>
                <a:cs typeface="BNPP Sans"/>
              </a:rPr>
              <a:t> </a:t>
            </a:r>
            <a:r>
              <a:rPr sz="1100" dirty="0">
                <a:latin typeface="BNPP Sans"/>
                <a:cs typeface="BNPP Sans"/>
              </a:rPr>
              <a:t>in</a:t>
            </a:r>
            <a:r>
              <a:rPr sz="1100" spc="80" dirty="0">
                <a:latin typeface="BNPP Sans"/>
                <a:cs typeface="BNPP Sans"/>
              </a:rPr>
              <a:t> </a:t>
            </a:r>
            <a:r>
              <a:rPr sz="1100" dirty="0">
                <a:latin typeface="BNPP Sans"/>
                <a:cs typeface="BNPP Sans"/>
              </a:rPr>
              <a:t>a</a:t>
            </a:r>
            <a:r>
              <a:rPr sz="1100" spc="80" dirty="0">
                <a:latin typeface="BNPP Sans"/>
                <a:cs typeface="BNPP Sans"/>
              </a:rPr>
              <a:t> </a:t>
            </a:r>
            <a:r>
              <a:rPr sz="1100" dirty="0">
                <a:latin typeface="BNPP Sans"/>
                <a:cs typeface="BNPP Sans"/>
              </a:rPr>
              <a:t>portfolio</a:t>
            </a:r>
            <a:r>
              <a:rPr sz="1100" spc="85" dirty="0">
                <a:latin typeface="BNPP Sans"/>
                <a:cs typeface="BNPP Sans"/>
              </a:rPr>
              <a:t> </a:t>
            </a:r>
            <a:r>
              <a:rPr sz="1100" dirty="0">
                <a:latin typeface="BNPP Sans"/>
                <a:cs typeface="BNPP Sans"/>
              </a:rPr>
              <a:t>having</a:t>
            </a:r>
            <a:r>
              <a:rPr sz="1100" spc="80" dirty="0">
                <a:latin typeface="BNPP Sans"/>
                <a:cs typeface="BNPP Sans"/>
              </a:rPr>
              <a:t> </a:t>
            </a:r>
            <a:r>
              <a:rPr sz="1100" dirty="0">
                <a:latin typeface="BNPP Sans"/>
                <a:cs typeface="BNPP Sans"/>
              </a:rPr>
              <a:t>65%</a:t>
            </a:r>
            <a:r>
              <a:rPr sz="1100" spc="80" dirty="0">
                <a:latin typeface="BNPP Sans"/>
                <a:cs typeface="BNPP Sans"/>
              </a:rPr>
              <a:t> </a:t>
            </a:r>
            <a:r>
              <a:rPr sz="1100" dirty="0">
                <a:latin typeface="BNPP Sans"/>
                <a:cs typeface="BNPP Sans"/>
              </a:rPr>
              <a:t>equities,</a:t>
            </a:r>
            <a:r>
              <a:rPr sz="1100" spc="85" dirty="0">
                <a:latin typeface="BNPP Sans"/>
                <a:cs typeface="BNPP Sans"/>
              </a:rPr>
              <a:t> </a:t>
            </a:r>
            <a:r>
              <a:rPr sz="1100" dirty="0">
                <a:latin typeface="BNPP Sans"/>
                <a:cs typeface="BNPP Sans"/>
              </a:rPr>
              <a:t>15%</a:t>
            </a:r>
            <a:r>
              <a:rPr sz="1100" spc="80" dirty="0">
                <a:latin typeface="BNPP Sans"/>
                <a:cs typeface="BNPP Sans"/>
              </a:rPr>
              <a:t> </a:t>
            </a:r>
            <a:r>
              <a:rPr sz="1100" dirty="0">
                <a:latin typeface="BNPP Sans"/>
                <a:cs typeface="BNPP Sans"/>
              </a:rPr>
              <a:t>gold</a:t>
            </a:r>
            <a:r>
              <a:rPr sz="1100" spc="85" dirty="0">
                <a:latin typeface="BNPP Sans"/>
                <a:cs typeface="BNPP Sans"/>
              </a:rPr>
              <a:t> </a:t>
            </a:r>
            <a:r>
              <a:rPr sz="1100" spc="-25" dirty="0">
                <a:latin typeface="BNPP Sans"/>
                <a:cs typeface="BNPP Sans"/>
              </a:rPr>
              <a:t>and </a:t>
            </a:r>
            <a:r>
              <a:rPr sz="1100" dirty="0">
                <a:latin typeface="BNPP Sans"/>
                <a:cs typeface="BNPP Sans"/>
              </a:rPr>
              <a:t>20%</a:t>
            </a:r>
            <a:r>
              <a:rPr sz="1100" spc="70" dirty="0">
                <a:latin typeface="BNPP Sans"/>
                <a:cs typeface="BNPP Sans"/>
              </a:rPr>
              <a:t> </a:t>
            </a:r>
            <a:r>
              <a:rPr sz="1100" dirty="0">
                <a:latin typeface="BNPP Sans"/>
                <a:cs typeface="BNPP Sans"/>
              </a:rPr>
              <a:t>fixed</a:t>
            </a:r>
            <a:r>
              <a:rPr sz="1100" spc="75" dirty="0">
                <a:latin typeface="BNPP Sans"/>
                <a:cs typeface="BNPP Sans"/>
              </a:rPr>
              <a:t> </a:t>
            </a:r>
            <a:r>
              <a:rPr sz="1100" spc="-10" dirty="0">
                <a:latin typeface="BNPP Sans"/>
                <a:cs typeface="BNPP Sans"/>
              </a:rPr>
              <a:t>income.</a:t>
            </a:r>
            <a:endParaRPr sz="1100">
              <a:latin typeface="BNPP Sans"/>
              <a:cs typeface="BNPP Sans"/>
            </a:endParaRPr>
          </a:p>
          <a:p>
            <a:pPr marL="12700" marR="5080" algn="just">
              <a:lnSpc>
                <a:spcPct val="102099"/>
              </a:lnSpc>
              <a:spcBef>
                <a:spcPts val="1075"/>
              </a:spcBef>
            </a:pPr>
            <a:r>
              <a:rPr sz="700" b="0" dirty="0">
                <a:latin typeface="BNPP Sans Light"/>
                <a:cs typeface="BNPP Sans Light"/>
              </a:rPr>
              <a:t>Source:</a:t>
            </a:r>
            <a:r>
              <a:rPr sz="700" b="0" spc="29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Internal</a:t>
            </a:r>
            <a:r>
              <a:rPr sz="700" b="0" spc="29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research,</a:t>
            </a:r>
            <a:r>
              <a:rPr sz="700" b="0" spc="29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NSE</a:t>
            </a:r>
            <a:r>
              <a:rPr sz="700" b="0" spc="29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Indices</a:t>
            </a:r>
            <a:r>
              <a:rPr sz="700" b="0" spc="29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for</a:t>
            </a:r>
            <a:r>
              <a:rPr sz="700" b="0" spc="29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equity</a:t>
            </a:r>
            <a:r>
              <a:rPr sz="700" b="0" spc="29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(Nifty</a:t>
            </a:r>
            <a:r>
              <a:rPr sz="700" b="0" spc="29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500</a:t>
            </a:r>
            <a:r>
              <a:rPr sz="700" b="0" spc="29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TRI)</a:t>
            </a:r>
            <a:r>
              <a:rPr sz="700" b="0" spc="29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and</a:t>
            </a:r>
            <a:r>
              <a:rPr sz="700" b="0" spc="29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debt</a:t>
            </a:r>
            <a:r>
              <a:rPr sz="700" b="0" spc="29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index</a:t>
            </a:r>
            <a:r>
              <a:rPr sz="700" b="0" spc="29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(Nifty</a:t>
            </a:r>
            <a:r>
              <a:rPr sz="700" b="0" spc="29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Composite</a:t>
            </a:r>
            <a:r>
              <a:rPr sz="700" b="0" spc="29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Debt</a:t>
            </a:r>
            <a:r>
              <a:rPr sz="700" b="0" spc="29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Index)</a:t>
            </a:r>
            <a:r>
              <a:rPr sz="700" b="0" spc="29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levels</a:t>
            </a:r>
            <a:r>
              <a:rPr sz="700" b="0" spc="29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and</a:t>
            </a:r>
            <a:r>
              <a:rPr sz="700" b="0" spc="29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world</a:t>
            </a:r>
            <a:r>
              <a:rPr sz="700" b="0" spc="29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gold</a:t>
            </a:r>
            <a:r>
              <a:rPr sz="700" b="0" spc="29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council</a:t>
            </a:r>
            <a:r>
              <a:rPr sz="700" b="0" spc="29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for</a:t>
            </a:r>
            <a:r>
              <a:rPr sz="700" b="0" spc="29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gold</a:t>
            </a:r>
            <a:r>
              <a:rPr sz="700" b="0" spc="290" dirty="0">
                <a:latin typeface="BNPP Sans Light"/>
                <a:cs typeface="BNPP Sans Light"/>
              </a:rPr>
              <a:t> </a:t>
            </a:r>
            <a:r>
              <a:rPr sz="700" b="0" spc="-10" dirty="0">
                <a:latin typeface="BNPP Sans Light"/>
                <a:cs typeface="BNPP Sans Light"/>
              </a:rPr>
              <a:t>prices.</a:t>
            </a:r>
            <a:r>
              <a:rPr sz="700" b="0" spc="50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The above</a:t>
            </a:r>
            <a:r>
              <a:rPr sz="700" b="0" spc="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data</a:t>
            </a:r>
            <a:r>
              <a:rPr sz="700" b="0" spc="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is</a:t>
            </a:r>
            <a:r>
              <a:rPr sz="700" b="0" spc="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for</a:t>
            </a:r>
            <a:r>
              <a:rPr sz="700" b="0" spc="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comparison</a:t>
            </a:r>
            <a:r>
              <a:rPr sz="700" b="0" spc="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purpose</a:t>
            </a:r>
            <a:r>
              <a:rPr sz="700" b="0" spc="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only</a:t>
            </a:r>
            <a:r>
              <a:rPr sz="700" b="0" spc="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and should</a:t>
            </a:r>
            <a:r>
              <a:rPr sz="700" b="0" spc="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be</a:t>
            </a:r>
            <a:r>
              <a:rPr sz="700" b="0" spc="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considered</a:t>
            </a:r>
            <a:r>
              <a:rPr sz="700" b="0" spc="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as</a:t>
            </a:r>
            <a:r>
              <a:rPr sz="700" b="0" spc="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investment</a:t>
            </a:r>
            <a:r>
              <a:rPr sz="700" b="0" spc="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advice.</a:t>
            </a:r>
            <a:r>
              <a:rPr sz="700" b="0" spc="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Data</a:t>
            </a:r>
            <a:r>
              <a:rPr sz="700" b="0" spc="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based on</a:t>
            </a:r>
            <a:r>
              <a:rPr sz="700" b="0" spc="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the</a:t>
            </a:r>
            <a:r>
              <a:rPr sz="700" b="0" spc="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averages</a:t>
            </a:r>
            <a:r>
              <a:rPr sz="700" b="0" spc="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of</a:t>
            </a:r>
            <a:r>
              <a:rPr sz="700" b="0" spc="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3</a:t>
            </a:r>
            <a:r>
              <a:rPr sz="700" b="0" spc="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year</a:t>
            </a:r>
            <a:r>
              <a:rPr sz="700" b="0" spc="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rolling</a:t>
            </a:r>
            <a:r>
              <a:rPr sz="700" b="0" spc="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returns of</a:t>
            </a:r>
            <a:r>
              <a:rPr sz="700" b="0" spc="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Nifty</a:t>
            </a:r>
            <a:r>
              <a:rPr sz="700" b="0" spc="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500</a:t>
            </a:r>
            <a:r>
              <a:rPr sz="700" b="0" spc="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TRI,</a:t>
            </a:r>
            <a:r>
              <a:rPr sz="700" b="0" spc="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Gold</a:t>
            </a:r>
            <a:r>
              <a:rPr sz="700" b="0" spc="5" dirty="0">
                <a:latin typeface="BNPP Sans Light"/>
                <a:cs typeface="BNPP Sans Light"/>
              </a:rPr>
              <a:t> </a:t>
            </a:r>
            <a:r>
              <a:rPr sz="700" b="0" spc="-10" dirty="0">
                <a:latin typeface="BNPP Sans Light"/>
                <a:cs typeface="BNPP Sans Light"/>
              </a:rPr>
              <a:t>prices</a:t>
            </a:r>
            <a:r>
              <a:rPr sz="700" b="0" spc="50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INR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and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Nifty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Composite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Debt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Index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from</a:t>
            </a:r>
            <a:r>
              <a:rPr sz="700" b="0" spc="5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30th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April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2002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to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31st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October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2022.</a:t>
            </a:r>
            <a:r>
              <a:rPr sz="700" b="0" spc="5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Volatility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based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on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standard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deviation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of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3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year</a:t>
            </a:r>
            <a:r>
              <a:rPr sz="700" b="0" spc="5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daily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rolling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returns.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spc="-10" dirty="0">
                <a:latin typeface="BNPP Sans Light"/>
                <a:cs typeface="BNPP Sans Light"/>
              </a:rPr>
              <a:t>Risk-</a:t>
            </a:r>
            <a:r>
              <a:rPr sz="700" b="0" dirty="0">
                <a:latin typeface="BNPP Sans Light"/>
                <a:cs typeface="BNPP Sans Light"/>
              </a:rPr>
              <a:t>adjusted</a:t>
            </a:r>
            <a:r>
              <a:rPr sz="700" b="0" spc="45" dirty="0">
                <a:latin typeface="BNPP Sans Light"/>
                <a:cs typeface="BNPP Sans Light"/>
              </a:rPr>
              <a:t> </a:t>
            </a:r>
            <a:r>
              <a:rPr sz="700" b="0" spc="-10" dirty="0">
                <a:latin typeface="BNPP Sans Light"/>
                <a:cs typeface="BNPP Sans Light"/>
              </a:rPr>
              <a:t>returns</a:t>
            </a:r>
            <a:r>
              <a:rPr sz="700" b="0" spc="50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are</a:t>
            </a:r>
            <a:r>
              <a:rPr sz="700" b="0" spc="-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calculated</a:t>
            </a:r>
            <a:r>
              <a:rPr sz="700" b="0" spc="-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dividing</a:t>
            </a:r>
            <a:r>
              <a:rPr sz="700" b="0" spc="-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the</a:t>
            </a:r>
            <a:r>
              <a:rPr sz="700" b="0" spc="-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average</a:t>
            </a:r>
            <a:r>
              <a:rPr sz="700" b="0" spc="-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3</a:t>
            </a:r>
            <a:r>
              <a:rPr sz="700" b="0" spc="-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year rolling</a:t>
            </a:r>
            <a:r>
              <a:rPr sz="700" b="0" spc="-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returns</a:t>
            </a:r>
            <a:r>
              <a:rPr sz="700" b="0" spc="-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by</a:t>
            </a:r>
            <a:r>
              <a:rPr sz="700" b="0" spc="-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the</a:t>
            </a:r>
            <a:r>
              <a:rPr sz="700" b="0" spc="-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standard</a:t>
            </a:r>
            <a:r>
              <a:rPr sz="700" b="0" spc="-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deviation.</a:t>
            </a:r>
            <a:r>
              <a:rPr sz="700" b="0" spc="19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Baroda</a:t>
            </a:r>
            <a:r>
              <a:rPr sz="700" b="0" spc="-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BNP</a:t>
            </a:r>
            <a:r>
              <a:rPr sz="700" b="0" spc="-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Paribas</a:t>
            </a:r>
            <a:r>
              <a:rPr sz="700" b="0" spc="-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Mutual</a:t>
            </a:r>
            <a:r>
              <a:rPr sz="700" b="0" spc="-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Fund</a:t>
            </a:r>
            <a:r>
              <a:rPr sz="700" b="0" spc="-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does</a:t>
            </a:r>
            <a:r>
              <a:rPr sz="700" b="0" spc="-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not guarantee</a:t>
            </a:r>
            <a:r>
              <a:rPr sz="700" b="0" spc="-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returns</a:t>
            </a:r>
            <a:r>
              <a:rPr sz="700" b="0" spc="-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on</a:t>
            </a:r>
            <a:r>
              <a:rPr sz="700" b="0" spc="-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investments</a:t>
            </a:r>
            <a:r>
              <a:rPr sz="700" b="0" spc="-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</a:t>
            </a:r>
            <a:r>
              <a:rPr sz="700" b="0" spc="-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the</a:t>
            </a:r>
            <a:r>
              <a:rPr sz="700" b="0" spc="-5" dirty="0">
                <a:latin typeface="BNPP Sans Light"/>
                <a:cs typeface="BNPP Sans Light"/>
              </a:rPr>
              <a:t> </a:t>
            </a:r>
            <a:r>
              <a:rPr sz="700" b="0" spc="-10" dirty="0">
                <a:latin typeface="BNPP Sans Light"/>
                <a:cs typeface="BNPP Sans Light"/>
              </a:rPr>
              <a:t>scheme.</a:t>
            </a:r>
            <a:r>
              <a:rPr sz="700" b="0" spc="50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Past</a:t>
            </a:r>
            <a:r>
              <a:rPr sz="700" b="0" spc="3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performance</a:t>
            </a:r>
            <a:r>
              <a:rPr sz="700" b="0" spc="3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is</a:t>
            </a:r>
            <a:r>
              <a:rPr sz="700" b="0" spc="3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no</a:t>
            </a:r>
            <a:r>
              <a:rPr sz="700" b="0" spc="3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guarantee</a:t>
            </a:r>
            <a:r>
              <a:rPr sz="700" b="0" spc="3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for</a:t>
            </a:r>
            <a:r>
              <a:rPr sz="700" b="0" spc="3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future</a:t>
            </a:r>
            <a:r>
              <a:rPr sz="700" b="0" spc="3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returns.</a:t>
            </a:r>
            <a:r>
              <a:rPr sz="700" b="0" spc="3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For</a:t>
            </a:r>
            <a:r>
              <a:rPr sz="700" b="0" spc="3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complete</a:t>
            </a:r>
            <a:r>
              <a:rPr sz="700" b="0" spc="3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details</a:t>
            </a:r>
            <a:r>
              <a:rPr sz="700" b="0" spc="3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on</a:t>
            </a:r>
            <a:r>
              <a:rPr sz="700" b="0" spc="3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asset</a:t>
            </a:r>
            <a:r>
              <a:rPr sz="700" b="0" spc="3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allocation</a:t>
            </a:r>
            <a:r>
              <a:rPr sz="700" b="0" spc="3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and</a:t>
            </a:r>
            <a:r>
              <a:rPr sz="700" b="0" spc="3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investment</a:t>
            </a:r>
            <a:r>
              <a:rPr sz="700" b="0" spc="3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strategy,</a:t>
            </a:r>
            <a:r>
              <a:rPr sz="700" b="0" spc="3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kindly</a:t>
            </a:r>
            <a:r>
              <a:rPr sz="700" b="0" spc="3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refer</a:t>
            </a:r>
            <a:r>
              <a:rPr sz="700" b="0" spc="3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Scheme</a:t>
            </a:r>
            <a:r>
              <a:rPr sz="700" b="0" spc="3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Information</a:t>
            </a:r>
            <a:r>
              <a:rPr sz="700" b="0" spc="3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Document</a:t>
            </a:r>
            <a:r>
              <a:rPr sz="700" b="0" spc="35" dirty="0">
                <a:latin typeface="BNPP Sans Light"/>
                <a:cs typeface="BNPP Sans Light"/>
              </a:rPr>
              <a:t> </a:t>
            </a:r>
            <a:r>
              <a:rPr sz="700" b="0" spc="-10" dirty="0">
                <a:latin typeface="BNPP Sans Light"/>
                <a:cs typeface="BNPP Sans Light"/>
              </a:rPr>
              <a:t>(SID).</a:t>
            </a:r>
            <a:endParaRPr sz="700">
              <a:latin typeface="BNPP Sans Light"/>
              <a:cs typeface="BNPP Sans Light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174">
            <a:extLst>
              <a:ext uri="{FF2B5EF4-FFF2-40B4-BE49-F238E27FC236}">
                <a16:creationId xmlns:a16="http://schemas.microsoft.com/office/drawing/2014/main" id="{BA7570C2-0BCE-35C2-C1F8-C2F2E9EAF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" y="4596384"/>
            <a:ext cx="7559040" cy="7376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7560309" cy="4624705"/>
          </a:xfrm>
          <a:custGeom>
            <a:avLst/>
            <a:gdLst/>
            <a:ahLst/>
            <a:cxnLst/>
            <a:rect l="l" t="t" r="r" b="b"/>
            <a:pathLst>
              <a:path w="7560309" h="4624705">
                <a:moveTo>
                  <a:pt x="0" y="4624298"/>
                </a:moveTo>
                <a:lnTo>
                  <a:pt x="7559992" y="4624298"/>
                </a:lnTo>
                <a:lnTo>
                  <a:pt x="7559992" y="0"/>
                </a:lnTo>
                <a:lnTo>
                  <a:pt x="0" y="0"/>
                </a:lnTo>
                <a:lnTo>
                  <a:pt x="0" y="4624298"/>
                </a:lnTo>
                <a:close/>
              </a:path>
            </a:pathLst>
          </a:custGeom>
          <a:solidFill>
            <a:srgbClr val="F8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7300" y="4111442"/>
            <a:ext cx="6665595" cy="3600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b="0" dirty="0">
                <a:latin typeface="BNPP Sans Light"/>
                <a:cs typeface="BNPP Sans Light"/>
              </a:rPr>
              <a:t>Source: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Internal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research,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NSE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Indices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for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equity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(Nifty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500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TRI)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and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debt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index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(Nifty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Composite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Debt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Index)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levels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and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world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gold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council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for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gold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spc="-10" dirty="0">
                <a:latin typeface="BNPP Sans Light"/>
                <a:cs typeface="BNPP Sans Light"/>
              </a:rPr>
              <a:t>prices.</a:t>
            </a:r>
            <a:endParaRPr sz="700">
              <a:latin typeface="BNPP Sans Light"/>
              <a:cs typeface="BNPP Sans Light"/>
            </a:endParaRPr>
          </a:p>
          <a:p>
            <a:pPr marL="12700" marR="5080">
              <a:lnSpc>
                <a:spcPct val="104500"/>
              </a:lnSpc>
            </a:pPr>
            <a:r>
              <a:rPr sz="700" b="0" dirty="0">
                <a:latin typeface="BNPP Sans Light"/>
                <a:cs typeface="BNPP Sans Light"/>
              </a:rPr>
              <a:t>Data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from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April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2002,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to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October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31,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2022.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Returns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are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average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of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daily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3-year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rolling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calculated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on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daily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basis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since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30th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April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2005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till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31st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October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2022.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Total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spc="-20" dirty="0">
                <a:latin typeface="BNPP Sans Light"/>
                <a:cs typeface="BNPP Sans Light"/>
              </a:rPr>
              <a:t>Data</a:t>
            </a:r>
            <a:r>
              <a:rPr sz="700" b="0" spc="50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points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4900.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dirty="0">
                <a:latin typeface="BNPP Sans"/>
                <a:cs typeface="BNPP Sans"/>
              </a:rPr>
              <a:t>Past</a:t>
            </a:r>
            <a:r>
              <a:rPr sz="700" spc="7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performance,</a:t>
            </a:r>
            <a:r>
              <a:rPr sz="700" spc="7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including</a:t>
            </a:r>
            <a:r>
              <a:rPr sz="700" spc="7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such</a:t>
            </a:r>
            <a:r>
              <a:rPr sz="700" spc="7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scenarios,</a:t>
            </a:r>
            <a:r>
              <a:rPr sz="700" spc="7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is</a:t>
            </a:r>
            <a:r>
              <a:rPr sz="700" spc="7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not</a:t>
            </a:r>
            <a:r>
              <a:rPr sz="700" spc="8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an</a:t>
            </a:r>
            <a:r>
              <a:rPr sz="700" spc="7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indication</a:t>
            </a:r>
            <a:r>
              <a:rPr sz="700" spc="7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of</a:t>
            </a:r>
            <a:r>
              <a:rPr sz="700" spc="7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future</a:t>
            </a:r>
            <a:r>
              <a:rPr sz="700" spc="75" dirty="0">
                <a:latin typeface="BNPP Sans"/>
                <a:cs typeface="BNPP Sans"/>
              </a:rPr>
              <a:t> </a:t>
            </a:r>
            <a:r>
              <a:rPr sz="700" spc="-10" dirty="0">
                <a:latin typeface="BNPP Sans"/>
                <a:cs typeface="BNPP Sans"/>
              </a:rPr>
              <a:t>performance.</a:t>
            </a:r>
            <a:endParaRPr sz="700">
              <a:latin typeface="BNPP Sans"/>
              <a:cs typeface="BNPP San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8117" y="1000214"/>
            <a:ext cx="5667375" cy="2997835"/>
            <a:chOff x="378117" y="1000214"/>
            <a:chExt cx="5667375" cy="2997835"/>
          </a:xfrm>
        </p:grpSpPr>
        <p:sp>
          <p:nvSpPr>
            <p:cNvPr id="5" name="object 5"/>
            <p:cNvSpPr/>
            <p:nvPr/>
          </p:nvSpPr>
          <p:spPr>
            <a:xfrm>
              <a:off x="5638439" y="1787396"/>
              <a:ext cx="344805" cy="602615"/>
            </a:xfrm>
            <a:custGeom>
              <a:avLst/>
              <a:gdLst/>
              <a:ahLst/>
              <a:cxnLst/>
              <a:rect l="l" t="t" r="r" b="b"/>
              <a:pathLst>
                <a:path w="344804" h="602614">
                  <a:moveTo>
                    <a:pt x="0" y="602272"/>
                  </a:moveTo>
                  <a:lnTo>
                    <a:pt x="147485" y="602272"/>
                  </a:lnTo>
                  <a:lnTo>
                    <a:pt x="200291" y="602272"/>
                  </a:lnTo>
                  <a:lnTo>
                    <a:pt x="203822" y="5054"/>
                  </a:lnTo>
                  <a:lnTo>
                    <a:pt x="344411" y="0"/>
                  </a:lnTo>
                </a:path>
              </a:pathLst>
            </a:custGeom>
            <a:ln w="10312">
              <a:solidFill>
                <a:srgbClr val="00A7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5196" y="1739307"/>
              <a:ext cx="89890" cy="9805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626116" y="1000214"/>
              <a:ext cx="1054100" cy="675005"/>
            </a:xfrm>
            <a:custGeom>
              <a:avLst/>
              <a:gdLst/>
              <a:ahLst/>
              <a:cxnLst/>
              <a:rect l="l" t="t" r="r" b="b"/>
              <a:pathLst>
                <a:path w="1054100" h="675005">
                  <a:moveTo>
                    <a:pt x="1053604" y="0"/>
                  </a:moveTo>
                  <a:lnTo>
                    <a:pt x="0" y="0"/>
                  </a:lnTo>
                  <a:lnTo>
                    <a:pt x="0" y="674966"/>
                  </a:lnTo>
                  <a:lnTo>
                    <a:pt x="1053604" y="674966"/>
                  </a:lnTo>
                  <a:lnTo>
                    <a:pt x="1053604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72456" y="1000214"/>
              <a:ext cx="1024890" cy="668020"/>
            </a:xfrm>
            <a:custGeom>
              <a:avLst/>
              <a:gdLst/>
              <a:ahLst/>
              <a:cxnLst/>
              <a:rect l="l" t="t" r="r" b="b"/>
              <a:pathLst>
                <a:path w="1024889" h="668019">
                  <a:moveTo>
                    <a:pt x="0" y="667689"/>
                  </a:moveTo>
                  <a:lnTo>
                    <a:pt x="1024534" y="667689"/>
                  </a:lnTo>
                  <a:lnTo>
                    <a:pt x="1024534" y="0"/>
                  </a:lnTo>
                  <a:lnTo>
                    <a:pt x="0" y="0"/>
                  </a:lnTo>
                  <a:lnTo>
                    <a:pt x="0" y="667689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26116" y="1667903"/>
              <a:ext cx="1054100" cy="217804"/>
            </a:xfrm>
            <a:custGeom>
              <a:avLst/>
              <a:gdLst/>
              <a:ahLst/>
              <a:cxnLst/>
              <a:rect l="l" t="t" r="r" b="b"/>
              <a:pathLst>
                <a:path w="1054100" h="217805">
                  <a:moveTo>
                    <a:pt x="1053604" y="0"/>
                  </a:moveTo>
                  <a:lnTo>
                    <a:pt x="0" y="0"/>
                  </a:lnTo>
                  <a:lnTo>
                    <a:pt x="0" y="217741"/>
                  </a:lnTo>
                  <a:lnTo>
                    <a:pt x="1053604" y="217741"/>
                  </a:lnTo>
                  <a:lnTo>
                    <a:pt x="1053604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72456" y="1667903"/>
              <a:ext cx="1024890" cy="210820"/>
            </a:xfrm>
            <a:custGeom>
              <a:avLst/>
              <a:gdLst/>
              <a:ahLst/>
              <a:cxnLst/>
              <a:rect l="l" t="t" r="r" b="b"/>
              <a:pathLst>
                <a:path w="1024889" h="210819">
                  <a:moveTo>
                    <a:pt x="0" y="210489"/>
                  </a:moveTo>
                  <a:lnTo>
                    <a:pt x="1024534" y="210489"/>
                  </a:lnTo>
                  <a:lnTo>
                    <a:pt x="1024534" y="0"/>
                  </a:lnTo>
                  <a:lnTo>
                    <a:pt x="0" y="0"/>
                  </a:lnTo>
                  <a:lnTo>
                    <a:pt x="0" y="210489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26116" y="1878393"/>
              <a:ext cx="1054100" cy="217804"/>
            </a:xfrm>
            <a:custGeom>
              <a:avLst/>
              <a:gdLst/>
              <a:ahLst/>
              <a:cxnLst/>
              <a:rect l="l" t="t" r="r" b="b"/>
              <a:pathLst>
                <a:path w="1054100" h="217805">
                  <a:moveTo>
                    <a:pt x="1053604" y="0"/>
                  </a:moveTo>
                  <a:lnTo>
                    <a:pt x="0" y="0"/>
                  </a:lnTo>
                  <a:lnTo>
                    <a:pt x="0" y="217741"/>
                  </a:lnTo>
                  <a:lnTo>
                    <a:pt x="1053604" y="217741"/>
                  </a:lnTo>
                  <a:lnTo>
                    <a:pt x="1053604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72456" y="1878393"/>
              <a:ext cx="1024890" cy="217804"/>
            </a:xfrm>
            <a:custGeom>
              <a:avLst/>
              <a:gdLst/>
              <a:ahLst/>
              <a:cxnLst/>
              <a:rect l="l" t="t" r="r" b="b"/>
              <a:pathLst>
                <a:path w="1024889" h="217805">
                  <a:moveTo>
                    <a:pt x="1024534" y="0"/>
                  </a:moveTo>
                  <a:lnTo>
                    <a:pt x="0" y="0"/>
                  </a:lnTo>
                  <a:lnTo>
                    <a:pt x="0" y="217741"/>
                  </a:lnTo>
                  <a:lnTo>
                    <a:pt x="1024534" y="217741"/>
                  </a:lnTo>
                  <a:lnTo>
                    <a:pt x="1024534" y="0"/>
                  </a:lnTo>
                  <a:close/>
                </a:path>
              </a:pathLst>
            </a:custGeom>
            <a:solidFill>
              <a:srgbClr val="FFD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26116" y="2088870"/>
              <a:ext cx="1054100" cy="217804"/>
            </a:xfrm>
            <a:custGeom>
              <a:avLst/>
              <a:gdLst/>
              <a:ahLst/>
              <a:cxnLst/>
              <a:rect l="l" t="t" r="r" b="b"/>
              <a:pathLst>
                <a:path w="1054100" h="217805">
                  <a:moveTo>
                    <a:pt x="1053604" y="0"/>
                  </a:moveTo>
                  <a:lnTo>
                    <a:pt x="0" y="0"/>
                  </a:lnTo>
                  <a:lnTo>
                    <a:pt x="0" y="217728"/>
                  </a:lnTo>
                  <a:lnTo>
                    <a:pt x="1053604" y="217728"/>
                  </a:lnTo>
                  <a:lnTo>
                    <a:pt x="105360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72456" y="2088870"/>
              <a:ext cx="1024890" cy="210820"/>
            </a:xfrm>
            <a:custGeom>
              <a:avLst/>
              <a:gdLst/>
              <a:ahLst/>
              <a:cxnLst/>
              <a:rect l="l" t="t" r="r" b="b"/>
              <a:pathLst>
                <a:path w="1024889" h="210819">
                  <a:moveTo>
                    <a:pt x="0" y="210464"/>
                  </a:moveTo>
                  <a:lnTo>
                    <a:pt x="1024534" y="210464"/>
                  </a:lnTo>
                  <a:lnTo>
                    <a:pt x="1024534" y="0"/>
                  </a:lnTo>
                  <a:lnTo>
                    <a:pt x="0" y="0"/>
                  </a:lnTo>
                  <a:lnTo>
                    <a:pt x="0" y="210464"/>
                  </a:lnTo>
                  <a:close/>
                </a:path>
              </a:pathLst>
            </a:custGeom>
            <a:solidFill>
              <a:srgbClr val="FFD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26116" y="2299335"/>
              <a:ext cx="1054100" cy="217804"/>
            </a:xfrm>
            <a:custGeom>
              <a:avLst/>
              <a:gdLst/>
              <a:ahLst/>
              <a:cxnLst/>
              <a:rect l="l" t="t" r="r" b="b"/>
              <a:pathLst>
                <a:path w="1054100" h="217805">
                  <a:moveTo>
                    <a:pt x="1053604" y="0"/>
                  </a:moveTo>
                  <a:lnTo>
                    <a:pt x="0" y="0"/>
                  </a:lnTo>
                  <a:lnTo>
                    <a:pt x="0" y="217741"/>
                  </a:lnTo>
                  <a:lnTo>
                    <a:pt x="1053604" y="217741"/>
                  </a:lnTo>
                  <a:lnTo>
                    <a:pt x="1053604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72456" y="2299335"/>
              <a:ext cx="1024890" cy="210820"/>
            </a:xfrm>
            <a:custGeom>
              <a:avLst/>
              <a:gdLst/>
              <a:ahLst/>
              <a:cxnLst/>
              <a:rect l="l" t="t" r="r" b="b"/>
              <a:pathLst>
                <a:path w="1024889" h="210819">
                  <a:moveTo>
                    <a:pt x="0" y="210489"/>
                  </a:moveTo>
                  <a:lnTo>
                    <a:pt x="1024534" y="210489"/>
                  </a:lnTo>
                  <a:lnTo>
                    <a:pt x="1024534" y="0"/>
                  </a:lnTo>
                  <a:lnTo>
                    <a:pt x="0" y="0"/>
                  </a:lnTo>
                  <a:lnTo>
                    <a:pt x="0" y="210489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8117" y="2509824"/>
              <a:ext cx="5319395" cy="254635"/>
            </a:xfrm>
            <a:custGeom>
              <a:avLst/>
              <a:gdLst/>
              <a:ahLst/>
              <a:cxnLst/>
              <a:rect l="l" t="t" r="r" b="b"/>
              <a:pathLst>
                <a:path w="5319395" h="254635">
                  <a:moveTo>
                    <a:pt x="5318874" y="0"/>
                  </a:moveTo>
                  <a:lnTo>
                    <a:pt x="0" y="0"/>
                  </a:lnTo>
                  <a:lnTo>
                    <a:pt x="0" y="246761"/>
                  </a:lnTo>
                  <a:lnTo>
                    <a:pt x="0" y="254012"/>
                  </a:lnTo>
                  <a:lnTo>
                    <a:pt x="4294340" y="254012"/>
                  </a:lnTo>
                  <a:lnTo>
                    <a:pt x="4294340" y="246761"/>
                  </a:lnTo>
                  <a:lnTo>
                    <a:pt x="5318874" y="246761"/>
                  </a:lnTo>
                  <a:lnTo>
                    <a:pt x="5318874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26116" y="2756585"/>
              <a:ext cx="1054100" cy="414020"/>
            </a:xfrm>
            <a:custGeom>
              <a:avLst/>
              <a:gdLst/>
              <a:ahLst/>
              <a:cxnLst/>
              <a:rect l="l" t="t" r="r" b="b"/>
              <a:pathLst>
                <a:path w="1054100" h="414019">
                  <a:moveTo>
                    <a:pt x="1053604" y="0"/>
                  </a:moveTo>
                  <a:lnTo>
                    <a:pt x="0" y="0"/>
                  </a:lnTo>
                  <a:lnTo>
                    <a:pt x="0" y="413689"/>
                  </a:lnTo>
                  <a:lnTo>
                    <a:pt x="1053604" y="413689"/>
                  </a:lnTo>
                  <a:lnTo>
                    <a:pt x="1053604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72456" y="2756585"/>
              <a:ext cx="1024890" cy="407034"/>
            </a:xfrm>
            <a:custGeom>
              <a:avLst/>
              <a:gdLst/>
              <a:ahLst/>
              <a:cxnLst/>
              <a:rect l="l" t="t" r="r" b="b"/>
              <a:pathLst>
                <a:path w="1024889" h="407035">
                  <a:moveTo>
                    <a:pt x="0" y="406425"/>
                  </a:moveTo>
                  <a:lnTo>
                    <a:pt x="1024534" y="406425"/>
                  </a:lnTo>
                  <a:lnTo>
                    <a:pt x="1024534" y="0"/>
                  </a:lnTo>
                  <a:lnTo>
                    <a:pt x="0" y="0"/>
                  </a:lnTo>
                  <a:lnTo>
                    <a:pt x="0" y="406425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26116" y="3163011"/>
              <a:ext cx="1054100" cy="217804"/>
            </a:xfrm>
            <a:custGeom>
              <a:avLst/>
              <a:gdLst/>
              <a:ahLst/>
              <a:cxnLst/>
              <a:rect l="l" t="t" r="r" b="b"/>
              <a:pathLst>
                <a:path w="1054100" h="217804">
                  <a:moveTo>
                    <a:pt x="1053604" y="0"/>
                  </a:moveTo>
                  <a:lnTo>
                    <a:pt x="0" y="0"/>
                  </a:lnTo>
                  <a:lnTo>
                    <a:pt x="0" y="217741"/>
                  </a:lnTo>
                  <a:lnTo>
                    <a:pt x="1053604" y="217741"/>
                  </a:lnTo>
                  <a:lnTo>
                    <a:pt x="1053604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72456" y="3163011"/>
              <a:ext cx="1024890" cy="217804"/>
            </a:xfrm>
            <a:custGeom>
              <a:avLst/>
              <a:gdLst/>
              <a:ahLst/>
              <a:cxnLst/>
              <a:rect l="l" t="t" r="r" b="b"/>
              <a:pathLst>
                <a:path w="1024889" h="217804">
                  <a:moveTo>
                    <a:pt x="1024534" y="0"/>
                  </a:moveTo>
                  <a:lnTo>
                    <a:pt x="0" y="0"/>
                  </a:lnTo>
                  <a:lnTo>
                    <a:pt x="0" y="217741"/>
                  </a:lnTo>
                  <a:lnTo>
                    <a:pt x="1024534" y="217741"/>
                  </a:lnTo>
                  <a:lnTo>
                    <a:pt x="1024534" y="0"/>
                  </a:lnTo>
                  <a:close/>
                </a:path>
              </a:pathLst>
            </a:custGeom>
            <a:solidFill>
              <a:srgbClr val="FFD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26116" y="3373475"/>
              <a:ext cx="1054100" cy="217804"/>
            </a:xfrm>
            <a:custGeom>
              <a:avLst/>
              <a:gdLst/>
              <a:ahLst/>
              <a:cxnLst/>
              <a:rect l="l" t="t" r="r" b="b"/>
              <a:pathLst>
                <a:path w="1054100" h="217804">
                  <a:moveTo>
                    <a:pt x="1053604" y="0"/>
                  </a:moveTo>
                  <a:lnTo>
                    <a:pt x="0" y="0"/>
                  </a:lnTo>
                  <a:lnTo>
                    <a:pt x="0" y="217741"/>
                  </a:lnTo>
                  <a:lnTo>
                    <a:pt x="1053604" y="217741"/>
                  </a:lnTo>
                  <a:lnTo>
                    <a:pt x="1053604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72456" y="3373475"/>
              <a:ext cx="1024890" cy="210820"/>
            </a:xfrm>
            <a:custGeom>
              <a:avLst/>
              <a:gdLst/>
              <a:ahLst/>
              <a:cxnLst/>
              <a:rect l="l" t="t" r="r" b="b"/>
              <a:pathLst>
                <a:path w="1024889" h="210820">
                  <a:moveTo>
                    <a:pt x="0" y="210489"/>
                  </a:moveTo>
                  <a:lnTo>
                    <a:pt x="1024534" y="210489"/>
                  </a:lnTo>
                  <a:lnTo>
                    <a:pt x="1024534" y="0"/>
                  </a:lnTo>
                  <a:lnTo>
                    <a:pt x="0" y="0"/>
                  </a:lnTo>
                  <a:lnTo>
                    <a:pt x="0" y="210489"/>
                  </a:lnTo>
                  <a:close/>
                </a:path>
              </a:pathLst>
            </a:custGeom>
            <a:solidFill>
              <a:srgbClr val="FFD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26116" y="3583965"/>
              <a:ext cx="1054100" cy="414020"/>
            </a:xfrm>
            <a:custGeom>
              <a:avLst/>
              <a:gdLst/>
              <a:ahLst/>
              <a:cxnLst/>
              <a:rect l="l" t="t" r="r" b="b"/>
              <a:pathLst>
                <a:path w="1054100" h="414020">
                  <a:moveTo>
                    <a:pt x="1053604" y="0"/>
                  </a:moveTo>
                  <a:lnTo>
                    <a:pt x="0" y="0"/>
                  </a:lnTo>
                  <a:lnTo>
                    <a:pt x="0" y="413689"/>
                  </a:lnTo>
                  <a:lnTo>
                    <a:pt x="1053604" y="413689"/>
                  </a:lnTo>
                  <a:lnTo>
                    <a:pt x="1053604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72456" y="3583965"/>
              <a:ext cx="1024890" cy="414020"/>
            </a:xfrm>
            <a:custGeom>
              <a:avLst/>
              <a:gdLst/>
              <a:ahLst/>
              <a:cxnLst/>
              <a:rect l="l" t="t" r="r" b="b"/>
              <a:pathLst>
                <a:path w="1024889" h="414020">
                  <a:moveTo>
                    <a:pt x="1024534" y="0"/>
                  </a:moveTo>
                  <a:lnTo>
                    <a:pt x="0" y="0"/>
                  </a:lnTo>
                  <a:lnTo>
                    <a:pt x="0" y="413689"/>
                  </a:lnTo>
                  <a:lnTo>
                    <a:pt x="1024534" y="413689"/>
                  </a:lnTo>
                  <a:lnTo>
                    <a:pt x="102453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45356" y="1134048"/>
            <a:ext cx="737870" cy="359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2085" marR="5080" indent="-160020">
              <a:lnSpc>
                <a:spcPct val="121700"/>
              </a:lnSpc>
              <a:spcBef>
                <a:spcPts val="95"/>
              </a:spcBef>
            </a:pPr>
            <a:r>
              <a:rPr sz="900" b="1" dirty="0">
                <a:latin typeface="BNPP Sans"/>
                <a:cs typeface="BNPP Sans"/>
              </a:rPr>
              <a:t>3</a:t>
            </a:r>
            <a:r>
              <a:rPr sz="900" b="1" spc="-25" dirty="0">
                <a:latin typeface="BNPP Sans"/>
                <a:cs typeface="BNPP Sans"/>
              </a:rPr>
              <a:t> </a:t>
            </a:r>
            <a:r>
              <a:rPr sz="900" b="1" dirty="0">
                <a:latin typeface="BNPP Sans"/>
                <a:cs typeface="BNPP Sans"/>
              </a:rPr>
              <a:t>Year</a:t>
            </a:r>
            <a:r>
              <a:rPr sz="900" b="1" spc="5" dirty="0">
                <a:latin typeface="BNPP Sans"/>
                <a:cs typeface="BNPP Sans"/>
              </a:rPr>
              <a:t> </a:t>
            </a:r>
            <a:r>
              <a:rPr sz="900" b="1" spc="-10" dirty="0">
                <a:latin typeface="BNPP Sans"/>
                <a:cs typeface="BNPP Sans"/>
              </a:rPr>
              <a:t>Rolling Returns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46367" y="1134048"/>
            <a:ext cx="487680" cy="359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2085" marR="5080" indent="-160020">
              <a:lnSpc>
                <a:spcPct val="121700"/>
              </a:lnSpc>
              <a:spcBef>
                <a:spcPts val="95"/>
              </a:spcBef>
            </a:pPr>
            <a:r>
              <a:rPr sz="900" b="1" dirty="0">
                <a:latin typeface="BNPP Sans"/>
                <a:cs typeface="BNPP Sans"/>
              </a:rPr>
              <a:t>Nifty</a:t>
            </a:r>
            <a:r>
              <a:rPr sz="900" b="1" spc="5" dirty="0">
                <a:latin typeface="BNPP Sans"/>
                <a:cs typeface="BNPP Sans"/>
              </a:rPr>
              <a:t> </a:t>
            </a:r>
            <a:r>
              <a:rPr sz="900" b="1" spc="-25" dirty="0">
                <a:latin typeface="BNPP Sans"/>
                <a:cs typeface="BNPP Sans"/>
              </a:rPr>
              <a:t>500 TRI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22068" y="1134048"/>
            <a:ext cx="478155" cy="359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890" marR="5080" indent="-123825">
              <a:lnSpc>
                <a:spcPct val="121700"/>
              </a:lnSpc>
              <a:spcBef>
                <a:spcPts val="95"/>
              </a:spcBef>
            </a:pPr>
            <a:r>
              <a:rPr sz="900" b="1" dirty="0">
                <a:latin typeface="BNPP Sans"/>
                <a:cs typeface="BNPP Sans"/>
              </a:rPr>
              <a:t>Prices</a:t>
            </a:r>
            <a:r>
              <a:rPr sz="900" b="1" spc="45" dirty="0">
                <a:latin typeface="BNPP Sans"/>
                <a:cs typeface="BNPP Sans"/>
              </a:rPr>
              <a:t> </a:t>
            </a:r>
            <a:r>
              <a:rPr sz="900" b="1" spc="-25" dirty="0">
                <a:latin typeface="BNPP Sans"/>
                <a:cs typeface="BNPP Sans"/>
              </a:rPr>
              <a:t>of </a:t>
            </a:r>
            <a:r>
              <a:rPr sz="900" b="1" spc="-20" dirty="0">
                <a:latin typeface="BNPP Sans"/>
                <a:cs typeface="BNPP Sans"/>
              </a:rPr>
              <a:t>Gold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54172" y="1134048"/>
            <a:ext cx="912494" cy="359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310" marR="5080" indent="-182245">
              <a:lnSpc>
                <a:spcPct val="121700"/>
              </a:lnSpc>
              <a:spcBef>
                <a:spcPts val="95"/>
              </a:spcBef>
            </a:pPr>
            <a:r>
              <a:rPr sz="900" b="1" dirty="0">
                <a:latin typeface="BNPP Sans"/>
                <a:cs typeface="BNPP Sans"/>
              </a:rPr>
              <a:t>NIFTY</a:t>
            </a:r>
            <a:r>
              <a:rPr sz="900" b="1" spc="20" dirty="0">
                <a:latin typeface="BNPP Sans"/>
                <a:cs typeface="BNPP Sans"/>
              </a:rPr>
              <a:t> </a:t>
            </a:r>
            <a:r>
              <a:rPr sz="900" b="1" spc="-10" dirty="0">
                <a:latin typeface="BNPP Sans"/>
                <a:cs typeface="BNPP Sans"/>
              </a:rPr>
              <a:t>Composite </a:t>
            </a:r>
            <a:r>
              <a:rPr sz="900" b="1" dirty="0">
                <a:latin typeface="BNPP Sans"/>
                <a:cs typeface="BNPP Sans"/>
              </a:rPr>
              <a:t>Debt</a:t>
            </a:r>
            <a:r>
              <a:rPr sz="900" b="1" spc="-10" dirty="0">
                <a:latin typeface="BNPP Sans"/>
                <a:cs typeface="BNPP Sans"/>
              </a:rPr>
              <a:t> </a:t>
            </a:r>
            <a:r>
              <a:rPr sz="900" b="1" spc="-20" dirty="0">
                <a:latin typeface="BNPP Sans"/>
                <a:cs typeface="BNPP Sans"/>
              </a:rPr>
              <a:t>Index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56911" y="1134048"/>
            <a:ext cx="957580" cy="35941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900" b="1" dirty="0">
                <a:latin typeface="BNPP Sans"/>
                <a:cs typeface="BNPP Sans"/>
              </a:rPr>
              <a:t>Equity</a:t>
            </a:r>
            <a:r>
              <a:rPr sz="900" b="1" spc="10" dirty="0">
                <a:latin typeface="BNPP Sans"/>
                <a:cs typeface="BNPP Sans"/>
              </a:rPr>
              <a:t> </a:t>
            </a:r>
            <a:r>
              <a:rPr sz="900" b="1" dirty="0">
                <a:latin typeface="BNPP Sans"/>
                <a:cs typeface="BNPP Sans"/>
              </a:rPr>
              <a:t>65%+</a:t>
            </a:r>
            <a:r>
              <a:rPr sz="900" b="1" spc="-15" dirty="0">
                <a:latin typeface="BNPP Sans"/>
                <a:cs typeface="BNPP Sans"/>
              </a:rPr>
              <a:t> </a:t>
            </a:r>
            <a:r>
              <a:rPr sz="900" b="1" spc="-20" dirty="0">
                <a:latin typeface="BNPP Sans"/>
                <a:cs typeface="BNPP Sans"/>
              </a:rPr>
              <a:t>Fixed</a:t>
            </a:r>
            <a:endParaRPr sz="900">
              <a:latin typeface="BNPP Sans"/>
              <a:cs typeface="BNPP Sans"/>
            </a:endParaRPr>
          </a:p>
          <a:p>
            <a:pPr marL="24765" algn="ctr">
              <a:lnSpc>
                <a:spcPct val="100000"/>
              </a:lnSpc>
              <a:spcBef>
                <a:spcPts val="235"/>
              </a:spcBef>
            </a:pPr>
            <a:r>
              <a:rPr sz="900" b="1" dirty="0">
                <a:latin typeface="BNPP Sans"/>
                <a:cs typeface="BNPP Sans"/>
              </a:rPr>
              <a:t>Income</a:t>
            </a:r>
            <a:r>
              <a:rPr sz="900" b="1" spc="70" dirty="0">
                <a:latin typeface="BNPP Sans"/>
                <a:cs typeface="BNPP Sans"/>
              </a:rPr>
              <a:t> </a:t>
            </a:r>
            <a:r>
              <a:rPr sz="900" b="1" spc="-25" dirty="0">
                <a:latin typeface="BNPP Sans"/>
                <a:cs typeface="BNPP Sans"/>
              </a:rPr>
              <a:t>35%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10455" y="1047071"/>
            <a:ext cx="918210" cy="526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21700"/>
              </a:lnSpc>
              <a:spcBef>
                <a:spcPts val="95"/>
              </a:spcBef>
            </a:pPr>
            <a:r>
              <a:rPr sz="900" b="1" dirty="0">
                <a:latin typeface="BNPP Sans"/>
                <a:cs typeface="BNPP Sans"/>
              </a:rPr>
              <a:t>65%</a:t>
            </a:r>
            <a:r>
              <a:rPr sz="900" b="1" spc="20" dirty="0">
                <a:latin typeface="BNPP Sans"/>
                <a:cs typeface="BNPP Sans"/>
              </a:rPr>
              <a:t> </a:t>
            </a:r>
            <a:r>
              <a:rPr sz="900" b="1" dirty="0">
                <a:latin typeface="BNPP Sans"/>
                <a:cs typeface="BNPP Sans"/>
              </a:rPr>
              <a:t>Equity +</a:t>
            </a:r>
            <a:r>
              <a:rPr sz="900" b="1" spc="-25" dirty="0">
                <a:latin typeface="BNPP Sans"/>
                <a:cs typeface="BNPP Sans"/>
              </a:rPr>
              <a:t> 15% </a:t>
            </a:r>
            <a:r>
              <a:rPr sz="900" b="1" dirty="0">
                <a:latin typeface="BNPP Sans"/>
                <a:cs typeface="BNPP Sans"/>
              </a:rPr>
              <a:t>Gold</a:t>
            </a:r>
            <a:r>
              <a:rPr sz="900" b="1" spc="-25" dirty="0">
                <a:latin typeface="BNPP Sans"/>
                <a:cs typeface="BNPP Sans"/>
              </a:rPr>
              <a:t> </a:t>
            </a:r>
            <a:r>
              <a:rPr sz="900" b="1" dirty="0">
                <a:latin typeface="BNPP Sans"/>
                <a:cs typeface="BNPP Sans"/>
              </a:rPr>
              <a:t>+</a:t>
            </a:r>
            <a:r>
              <a:rPr sz="900" b="1" spc="-35" dirty="0">
                <a:latin typeface="BNPP Sans"/>
                <a:cs typeface="BNPP Sans"/>
              </a:rPr>
              <a:t> </a:t>
            </a:r>
            <a:r>
              <a:rPr sz="900" b="1" dirty="0">
                <a:latin typeface="BNPP Sans"/>
                <a:cs typeface="BNPP Sans"/>
              </a:rPr>
              <a:t>20%</a:t>
            </a:r>
            <a:r>
              <a:rPr sz="900" b="1" spc="10" dirty="0">
                <a:latin typeface="BNPP Sans"/>
                <a:cs typeface="BNPP Sans"/>
              </a:rPr>
              <a:t> </a:t>
            </a:r>
            <a:r>
              <a:rPr sz="900" b="1" spc="-10" dirty="0">
                <a:latin typeface="BNPP Sans"/>
                <a:cs typeface="BNPP Sans"/>
              </a:rPr>
              <a:t>Fixed Income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4148" y="1684474"/>
            <a:ext cx="230504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b="1" spc="-25" dirty="0">
                <a:latin typeface="BNPP Sans"/>
                <a:cs typeface="BNPP Sans"/>
              </a:rPr>
              <a:t>Min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46816" y="1684474"/>
            <a:ext cx="309880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dirty="0">
                <a:latin typeface="BNPP Sans"/>
                <a:cs typeface="BNPP Sans"/>
              </a:rPr>
              <a:t>-</a:t>
            </a:r>
            <a:r>
              <a:rPr sz="900" spc="-20" dirty="0">
                <a:latin typeface="BNPP Sans"/>
                <a:cs typeface="BNPP Sans"/>
              </a:rPr>
              <a:t>9.5%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095661" y="1684474"/>
            <a:ext cx="36766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dirty="0">
                <a:latin typeface="BNPP Sans"/>
                <a:cs typeface="BNPP Sans"/>
              </a:rPr>
              <a:t>-</a:t>
            </a:r>
            <a:r>
              <a:rPr sz="900" spc="-20" dirty="0">
                <a:latin typeface="BNPP Sans"/>
                <a:cs typeface="BNPP Sans"/>
              </a:rPr>
              <a:t>10.0%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95743" y="1684474"/>
            <a:ext cx="259079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spc="-20" dirty="0">
                <a:latin typeface="BNPP Sans"/>
                <a:cs typeface="BNPP Sans"/>
              </a:rPr>
              <a:t>0.8%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993715" y="1684474"/>
            <a:ext cx="309880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dirty="0">
                <a:latin typeface="BNPP Sans"/>
                <a:cs typeface="BNPP Sans"/>
              </a:rPr>
              <a:t>-</a:t>
            </a:r>
            <a:r>
              <a:rPr sz="900" spc="-20" dirty="0">
                <a:latin typeface="BNPP Sans"/>
                <a:cs typeface="BNPP Sans"/>
              </a:rPr>
              <a:t>2.6%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31099" y="1684474"/>
            <a:ext cx="307340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b="1" spc="-35" dirty="0">
                <a:latin typeface="BNPP Sans"/>
                <a:cs typeface="BNPP Sans"/>
              </a:rPr>
              <a:t>-</a:t>
            </a:r>
            <a:r>
              <a:rPr sz="900" b="1" spc="-20" dirty="0">
                <a:latin typeface="BNPP Sans"/>
                <a:cs typeface="BNPP Sans"/>
              </a:rPr>
              <a:t>0.7%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06823" y="1894890"/>
            <a:ext cx="243204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b="1" spc="-25" dirty="0">
                <a:latin typeface="BNPP Sans"/>
                <a:cs typeface="BNPP Sans"/>
              </a:rPr>
              <a:t>Max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443095" y="1894890"/>
            <a:ext cx="31686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spc="-20" dirty="0">
                <a:latin typeface="BNPP Sans"/>
                <a:cs typeface="BNPP Sans"/>
              </a:rPr>
              <a:t>68.9%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121122" y="1894890"/>
            <a:ext cx="31686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spc="-20" dirty="0">
                <a:latin typeface="BNPP Sans"/>
                <a:cs typeface="BNPP Sans"/>
              </a:rPr>
              <a:t>36.7%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66678" y="1894890"/>
            <a:ext cx="31686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spc="-20" dirty="0">
                <a:latin typeface="BNPP Sans"/>
                <a:cs typeface="BNPP Sans"/>
              </a:rPr>
              <a:t>12.2%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89995" y="1894890"/>
            <a:ext cx="31686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spc="-20" dirty="0">
                <a:latin typeface="BNPP Sans"/>
                <a:cs typeface="BNPP Sans"/>
              </a:rPr>
              <a:t>43.2%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023891" y="1894890"/>
            <a:ext cx="32194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b="1" spc="-20" dirty="0">
                <a:latin typeface="BNPP Sans"/>
                <a:cs typeface="BNPP Sans"/>
              </a:rPr>
              <a:t>47.2%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12421" y="2105306"/>
            <a:ext cx="432434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b="1" spc="-10" dirty="0">
                <a:latin typeface="BNPP Sans"/>
                <a:cs typeface="BNPP Sans"/>
              </a:rPr>
              <a:t>Average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443212" y="2105306"/>
            <a:ext cx="31686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spc="-20" dirty="0">
                <a:latin typeface="BNPP Sans"/>
                <a:cs typeface="BNPP Sans"/>
              </a:rPr>
              <a:t>17.6%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121238" y="2105306"/>
            <a:ext cx="31686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spc="-20" dirty="0">
                <a:latin typeface="BNPP Sans"/>
                <a:cs typeface="BNPP Sans"/>
              </a:rPr>
              <a:t>13.2%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995859" y="2105306"/>
            <a:ext cx="259079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spc="-20" dirty="0">
                <a:latin typeface="BNPP Sans"/>
                <a:cs typeface="BNPP Sans"/>
              </a:rPr>
              <a:t>7.3%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990111" y="2105306"/>
            <a:ext cx="31686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spc="-20" dirty="0">
                <a:latin typeface="BNPP Sans"/>
                <a:cs typeface="BNPP Sans"/>
              </a:rPr>
              <a:t>14.3%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024008" y="2105306"/>
            <a:ext cx="32194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b="1" spc="-20" dirty="0">
                <a:latin typeface="BNPP Sans"/>
                <a:cs typeface="BNPP Sans"/>
              </a:rPr>
              <a:t>15.4%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27185" y="2315839"/>
            <a:ext cx="41211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b="1" spc="-10" dirty="0">
                <a:latin typeface="BNPP Sans"/>
                <a:cs typeface="BNPP Sans"/>
              </a:rPr>
              <a:t>Median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443328" y="2315839"/>
            <a:ext cx="31686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spc="-20" dirty="0">
                <a:latin typeface="BNPP Sans"/>
                <a:cs typeface="BNPP Sans"/>
              </a:rPr>
              <a:t>13.5%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121354" y="2315839"/>
            <a:ext cx="31686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spc="-20" dirty="0">
                <a:latin typeface="BNPP Sans"/>
                <a:cs typeface="BNPP Sans"/>
              </a:rPr>
              <a:t>14.6%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995975" y="2315839"/>
            <a:ext cx="259079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spc="-20" dirty="0">
                <a:latin typeface="BNPP Sans"/>
                <a:cs typeface="BNPP Sans"/>
              </a:rPr>
              <a:t>7.6%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990227" y="2315839"/>
            <a:ext cx="31686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spc="-20" dirty="0">
                <a:latin typeface="BNPP Sans"/>
                <a:cs typeface="BNPP Sans"/>
              </a:rPr>
              <a:t>12.3%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024124" y="2315839"/>
            <a:ext cx="32194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b="1" spc="-20" dirty="0">
                <a:latin typeface="BNPP Sans"/>
                <a:cs typeface="BNPP Sans"/>
              </a:rPr>
              <a:t>12.8%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81977" y="2759896"/>
            <a:ext cx="702945" cy="359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1600">
              <a:lnSpc>
                <a:spcPct val="121700"/>
              </a:lnSpc>
              <a:spcBef>
                <a:spcPts val="95"/>
              </a:spcBef>
            </a:pPr>
            <a:r>
              <a:rPr sz="900" b="1" spc="-10" dirty="0">
                <a:latin typeface="BNPP Sans"/>
                <a:cs typeface="BNPP Sans"/>
              </a:rPr>
              <a:t>Negative Observations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472625" y="2867310"/>
            <a:ext cx="259079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spc="-20" dirty="0">
                <a:latin typeface="BNPP Sans"/>
                <a:cs typeface="BNPP Sans"/>
              </a:rPr>
              <a:t>6.7%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150651" y="2867310"/>
            <a:ext cx="259079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spc="-20" dirty="0">
                <a:latin typeface="BNPP Sans"/>
                <a:cs typeface="BNPP Sans"/>
              </a:rPr>
              <a:t>9.1%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996208" y="2867310"/>
            <a:ext cx="259079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spc="-20" dirty="0">
                <a:latin typeface="BNPP Sans"/>
                <a:cs typeface="BNPP Sans"/>
              </a:rPr>
              <a:t>0.0%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019525" y="2867310"/>
            <a:ext cx="259079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spc="-20" dirty="0">
                <a:latin typeface="BNPP Sans"/>
                <a:cs typeface="BNPP Sans"/>
              </a:rPr>
              <a:t>0.7%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024240" y="2867310"/>
            <a:ext cx="32194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b="1" spc="-20" dirty="0">
                <a:latin typeface="BNPP Sans"/>
                <a:cs typeface="BNPP Sans"/>
              </a:rPr>
              <a:t>0.02%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92756" y="3179451"/>
            <a:ext cx="278130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b="1" spc="-35" dirty="0">
                <a:latin typeface="BNPP Sans"/>
                <a:cs typeface="BNPP Sans"/>
              </a:rPr>
              <a:t>0-</a:t>
            </a:r>
            <a:r>
              <a:rPr sz="900" b="1" spc="-25" dirty="0">
                <a:latin typeface="BNPP Sans"/>
                <a:cs typeface="BNPP Sans"/>
              </a:rPr>
              <a:t>5%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443561" y="3179451"/>
            <a:ext cx="31686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spc="-20" dirty="0">
                <a:latin typeface="BNPP Sans"/>
                <a:cs typeface="BNPP Sans"/>
              </a:rPr>
              <a:t>11.7%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121586" y="3179451"/>
            <a:ext cx="31686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spc="-20" dirty="0">
                <a:latin typeface="BNPP Sans"/>
                <a:cs typeface="BNPP Sans"/>
              </a:rPr>
              <a:t>13.9%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967143" y="3179451"/>
            <a:ext cx="31686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spc="-20" dirty="0">
                <a:latin typeface="BNPP Sans"/>
                <a:cs typeface="BNPP Sans"/>
              </a:rPr>
              <a:t>16.6%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990460" y="3179451"/>
            <a:ext cx="31686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spc="-20" dirty="0">
                <a:latin typeface="BNPP Sans"/>
                <a:cs typeface="BNPP Sans"/>
              </a:rPr>
              <a:t>11.0%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053421" y="3179451"/>
            <a:ext cx="26352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b="1" spc="-20" dirty="0">
                <a:latin typeface="BNPP Sans"/>
                <a:cs typeface="BNPP Sans"/>
              </a:rPr>
              <a:t>7.4%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63807" y="3389983"/>
            <a:ext cx="336550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b="1" spc="-35" dirty="0">
                <a:latin typeface="BNPP Sans"/>
                <a:cs typeface="BNPP Sans"/>
              </a:rPr>
              <a:t>5-</a:t>
            </a:r>
            <a:r>
              <a:rPr sz="900" b="1" spc="-25" dirty="0">
                <a:latin typeface="BNPP Sans"/>
                <a:cs typeface="BNPP Sans"/>
              </a:rPr>
              <a:t>10%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443677" y="3389983"/>
            <a:ext cx="31686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spc="-20" dirty="0">
                <a:latin typeface="BNPP Sans"/>
                <a:cs typeface="BNPP Sans"/>
              </a:rPr>
              <a:t>14.4%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121703" y="3389983"/>
            <a:ext cx="31686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spc="-20" dirty="0">
                <a:latin typeface="BNPP Sans"/>
                <a:cs typeface="BNPP Sans"/>
              </a:rPr>
              <a:t>13.9%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967259" y="3389983"/>
            <a:ext cx="31686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spc="-20" dirty="0">
                <a:latin typeface="BNPP Sans"/>
                <a:cs typeface="BNPP Sans"/>
              </a:rPr>
              <a:t>75.3%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990576" y="3389983"/>
            <a:ext cx="31686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spc="-20" dirty="0">
                <a:latin typeface="BNPP Sans"/>
                <a:cs typeface="BNPP Sans"/>
              </a:rPr>
              <a:t>21.1%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024473" y="3389983"/>
            <a:ext cx="32194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b="1" spc="-20" dirty="0">
                <a:latin typeface="BNPP Sans"/>
                <a:cs typeface="BNPP Sans"/>
              </a:rPr>
              <a:t>20.8%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31404" y="3694808"/>
            <a:ext cx="80200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b="1" dirty="0">
                <a:latin typeface="BNPP Sans"/>
                <a:cs typeface="BNPP Sans"/>
              </a:rPr>
              <a:t>More</a:t>
            </a:r>
            <a:r>
              <a:rPr sz="900" b="1" spc="25" dirty="0">
                <a:latin typeface="BNPP Sans"/>
                <a:cs typeface="BNPP Sans"/>
              </a:rPr>
              <a:t> </a:t>
            </a:r>
            <a:r>
              <a:rPr sz="900" b="1" dirty="0">
                <a:latin typeface="BNPP Sans"/>
                <a:cs typeface="BNPP Sans"/>
              </a:rPr>
              <a:t>than</a:t>
            </a:r>
            <a:r>
              <a:rPr sz="900" b="1" spc="10" dirty="0">
                <a:latin typeface="BNPP Sans"/>
                <a:cs typeface="BNPP Sans"/>
              </a:rPr>
              <a:t> </a:t>
            </a:r>
            <a:r>
              <a:rPr sz="900" b="1" spc="-25" dirty="0">
                <a:latin typeface="BNPP Sans"/>
                <a:cs typeface="BNPP Sans"/>
              </a:rPr>
              <a:t>10%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443793" y="3694808"/>
            <a:ext cx="31686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spc="-20" dirty="0">
                <a:latin typeface="BNPP Sans"/>
                <a:cs typeface="BNPP Sans"/>
              </a:rPr>
              <a:t>67.2%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121819" y="3694808"/>
            <a:ext cx="31686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spc="-20" dirty="0">
                <a:latin typeface="BNPP Sans"/>
                <a:cs typeface="BNPP Sans"/>
              </a:rPr>
              <a:t>63.1%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996440" y="3694808"/>
            <a:ext cx="259079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spc="-20" dirty="0">
                <a:latin typeface="BNPP Sans"/>
                <a:cs typeface="BNPP Sans"/>
              </a:rPr>
              <a:t>8.1%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990692" y="3694808"/>
            <a:ext cx="31686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spc="-20" dirty="0">
                <a:latin typeface="BNPP Sans"/>
                <a:cs typeface="BNPP Sans"/>
              </a:rPr>
              <a:t>67.2%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024589" y="3694808"/>
            <a:ext cx="32194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b="1" spc="-20" dirty="0">
                <a:latin typeface="BNPP Sans"/>
                <a:cs typeface="BNPP Sans"/>
              </a:rPr>
              <a:t>71.7%</a:t>
            </a:r>
            <a:endParaRPr sz="900">
              <a:latin typeface="BNPP Sans"/>
              <a:cs typeface="BNPP San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436301" y="2540771"/>
            <a:ext cx="120332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b="1" dirty="0">
                <a:latin typeface="BNPP Sans"/>
                <a:cs typeface="BNPP Sans"/>
              </a:rPr>
              <a:t>Distribution</a:t>
            </a:r>
            <a:r>
              <a:rPr sz="900" b="1" spc="60" dirty="0">
                <a:latin typeface="BNPP Sans"/>
                <a:cs typeface="BNPP Sans"/>
              </a:rPr>
              <a:t> </a:t>
            </a:r>
            <a:r>
              <a:rPr sz="900" b="1" dirty="0">
                <a:latin typeface="BNPP Sans"/>
                <a:cs typeface="BNPP Sans"/>
              </a:rPr>
              <a:t>of</a:t>
            </a:r>
            <a:r>
              <a:rPr sz="900" b="1" spc="55" dirty="0">
                <a:latin typeface="BNPP Sans"/>
                <a:cs typeface="BNPP Sans"/>
              </a:rPr>
              <a:t> </a:t>
            </a:r>
            <a:r>
              <a:rPr sz="900" b="1" spc="-10" dirty="0">
                <a:latin typeface="BNPP Sans"/>
                <a:cs typeface="BNPP Sans"/>
              </a:rPr>
              <a:t>returns</a:t>
            </a:r>
            <a:endParaRPr sz="900">
              <a:latin typeface="BNPP Sans"/>
              <a:cs typeface="BNPP Sans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0" y="239448"/>
            <a:ext cx="6925945" cy="459105"/>
            <a:chOff x="0" y="239448"/>
            <a:chExt cx="6925945" cy="459105"/>
          </a:xfrm>
        </p:grpSpPr>
        <p:sp>
          <p:nvSpPr>
            <p:cNvPr id="82" name="object 82"/>
            <p:cNvSpPr/>
            <p:nvPr/>
          </p:nvSpPr>
          <p:spPr>
            <a:xfrm>
              <a:off x="136613" y="239448"/>
              <a:ext cx="6789420" cy="459105"/>
            </a:xfrm>
            <a:custGeom>
              <a:avLst/>
              <a:gdLst/>
              <a:ahLst/>
              <a:cxnLst/>
              <a:rect l="l" t="t" r="r" b="b"/>
              <a:pathLst>
                <a:path w="6789420" h="459105">
                  <a:moveTo>
                    <a:pt x="6789191" y="0"/>
                  </a:moveTo>
                  <a:lnTo>
                    <a:pt x="0" y="0"/>
                  </a:lnTo>
                  <a:lnTo>
                    <a:pt x="0" y="458838"/>
                  </a:lnTo>
                  <a:lnTo>
                    <a:pt x="6592214" y="458838"/>
                  </a:lnTo>
                  <a:lnTo>
                    <a:pt x="6789191" y="0"/>
                  </a:lnTo>
                  <a:close/>
                </a:path>
              </a:pathLst>
            </a:custGeom>
            <a:solidFill>
              <a:srgbClr val="FF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3774" y="239448"/>
              <a:ext cx="6789420" cy="459105"/>
            </a:xfrm>
            <a:custGeom>
              <a:avLst/>
              <a:gdLst/>
              <a:ahLst/>
              <a:cxnLst/>
              <a:rect l="l" t="t" r="r" b="b"/>
              <a:pathLst>
                <a:path w="6789420" h="459105">
                  <a:moveTo>
                    <a:pt x="6789191" y="0"/>
                  </a:moveTo>
                  <a:lnTo>
                    <a:pt x="0" y="0"/>
                  </a:lnTo>
                  <a:lnTo>
                    <a:pt x="0" y="458838"/>
                  </a:lnTo>
                  <a:lnTo>
                    <a:pt x="6592227" y="458838"/>
                  </a:lnTo>
                  <a:lnTo>
                    <a:pt x="6789191" y="0"/>
                  </a:lnTo>
                  <a:close/>
                </a:path>
              </a:pathLst>
            </a:custGeom>
            <a:solidFill>
              <a:srgbClr val="00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0" y="239448"/>
              <a:ext cx="6776720" cy="459105"/>
            </a:xfrm>
            <a:custGeom>
              <a:avLst/>
              <a:gdLst/>
              <a:ahLst/>
              <a:cxnLst/>
              <a:rect l="l" t="t" r="r" b="b"/>
              <a:pathLst>
                <a:path w="6776720" h="459105">
                  <a:moveTo>
                    <a:pt x="6776492" y="0"/>
                  </a:moveTo>
                  <a:lnTo>
                    <a:pt x="0" y="0"/>
                  </a:lnTo>
                  <a:lnTo>
                    <a:pt x="0" y="458838"/>
                  </a:lnTo>
                  <a:lnTo>
                    <a:pt x="6579528" y="458838"/>
                  </a:lnTo>
                  <a:lnTo>
                    <a:pt x="6776492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378117" y="964755"/>
            <a:ext cx="6855459" cy="3054350"/>
            <a:chOff x="378117" y="964755"/>
            <a:chExt cx="6855459" cy="3054350"/>
          </a:xfrm>
        </p:grpSpPr>
        <p:sp>
          <p:nvSpPr>
            <p:cNvPr id="86" name="object 86"/>
            <p:cNvSpPr/>
            <p:nvPr/>
          </p:nvSpPr>
          <p:spPr>
            <a:xfrm>
              <a:off x="385389" y="1667913"/>
              <a:ext cx="5304790" cy="0"/>
            </a:xfrm>
            <a:custGeom>
              <a:avLst/>
              <a:gdLst/>
              <a:ahLst/>
              <a:cxnLst/>
              <a:rect l="l" t="t" r="r" b="b"/>
              <a:pathLst>
                <a:path w="5304790">
                  <a:moveTo>
                    <a:pt x="0" y="0"/>
                  </a:moveTo>
                  <a:lnTo>
                    <a:pt x="5304332" y="0"/>
                  </a:lnTo>
                </a:path>
              </a:pathLst>
            </a:custGeom>
            <a:ln w="3175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85394" y="1667916"/>
              <a:ext cx="5304790" cy="7620"/>
            </a:xfrm>
            <a:custGeom>
              <a:avLst/>
              <a:gdLst/>
              <a:ahLst/>
              <a:cxnLst/>
              <a:rect l="l" t="t" r="r" b="b"/>
              <a:pathLst>
                <a:path w="5304790" h="7619">
                  <a:moveTo>
                    <a:pt x="5304332" y="0"/>
                  </a:moveTo>
                  <a:lnTo>
                    <a:pt x="0" y="0"/>
                  </a:lnTo>
                  <a:lnTo>
                    <a:pt x="0" y="7264"/>
                  </a:lnTo>
                  <a:lnTo>
                    <a:pt x="5304332" y="7264"/>
                  </a:lnTo>
                  <a:lnTo>
                    <a:pt x="5304332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85389" y="1878394"/>
              <a:ext cx="5304790" cy="0"/>
            </a:xfrm>
            <a:custGeom>
              <a:avLst/>
              <a:gdLst/>
              <a:ahLst/>
              <a:cxnLst/>
              <a:rect l="l" t="t" r="r" b="b"/>
              <a:pathLst>
                <a:path w="5304790">
                  <a:moveTo>
                    <a:pt x="0" y="0"/>
                  </a:moveTo>
                  <a:lnTo>
                    <a:pt x="5304332" y="0"/>
                  </a:lnTo>
                </a:path>
              </a:pathLst>
            </a:custGeom>
            <a:ln w="3175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85394" y="1878393"/>
              <a:ext cx="5304790" cy="7620"/>
            </a:xfrm>
            <a:custGeom>
              <a:avLst/>
              <a:gdLst/>
              <a:ahLst/>
              <a:cxnLst/>
              <a:rect l="l" t="t" r="r" b="b"/>
              <a:pathLst>
                <a:path w="5304790" h="7619">
                  <a:moveTo>
                    <a:pt x="5304332" y="0"/>
                  </a:moveTo>
                  <a:lnTo>
                    <a:pt x="0" y="0"/>
                  </a:lnTo>
                  <a:lnTo>
                    <a:pt x="0" y="7251"/>
                  </a:lnTo>
                  <a:lnTo>
                    <a:pt x="5304332" y="7251"/>
                  </a:lnTo>
                  <a:lnTo>
                    <a:pt x="5304332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85389" y="2088874"/>
              <a:ext cx="5304790" cy="0"/>
            </a:xfrm>
            <a:custGeom>
              <a:avLst/>
              <a:gdLst/>
              <a:ahLst/>
              <a:cxnLst/>
              <a:rect l="l" t="t" r="r" b="b"/>
              <a:pathLst>
                <a:path w="5304790">
                  <a:moveTo>
                    <a:pt x="0" y="0"/>
                  </a:moveTo>
                  <a:lnTo>
                    <a:pt x="5304332" y="0"/>
                  </a:lnTo>
                </a:path>
              </a:pathLst>
            </a:custGeom>
            <a:ln w="3175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85394" y="2088883"/>
              <a:ext cx="5304790" cy="7620"/>
            </a:xfrm>
            <a:custGeom>
              <a:avLst/>
              <a:gdLst/>
              <a:ahLst/>
              <a:cxnLst/>
              <a:rect l="l" t="t" r="r" b="b"/>
              <a:pathLst>
                <a:path w="5304790" h="7619">
                  <a:moveTo>
                    <a:pt x="5304332" y="0"/>
                  </a:moveTo>
                  <a:lnTo>
                    <a:pt x="0" y="0"/>
                  </a:lnTo>
                  <a:lnTo>
                    <a:pt x="0" y="7251"/>
                  </a:lnTo>
                  <a:lnTo>
                    <a:pt x="5304332" y="7251"/>
                  </a:lnTo>
                  <a:lnTo>
                    <a:pt x="5304332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85389" y="2299342"/>
              <a:ext cx="5304790" cy="0"/>
            </a:xfrm>
            <a:custGeom>
              <a:avLst/>
              <a:gdLst/>
              <a:ahLst/>
              <a:cxnLst/>
              <a:rect l="l" t="t" r="r" b="b"/>
              <a:pathLst>
                <a:path w="5304790">
                  <a:moveTo>
                    <a:pt x="0" y="0"/>
                  </a:moveTo>
                  <a:lnTo>
                    <a:pt x="5304332" y="0"/>
                  </a:lnTo>
                </a:path>
              </a:pathLst>
            </a:custGeom>
            <a:ln w="3175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85394" y="2299347"/>
              <a:ext cx="5304790" cy="7620"/>
            </a:xfrm>
            <a:custGeom>
              <a:avLst/>
              <a:gdLst/>
              <a:ahLst/>
              <a:cxnLst/>
              <a:rect l="l" t="t" r="r" b="b"/>
              <a:pathLst>
                <a:path w="5304790" h="7619">
                  <a:moveTo>
                    <a:pt x="5304332" y="0"/>
                  </a:moveTo>
                  <a:lnTo>
                    <a:pt x="0" y="0"/>
                  </a:lnTo>
                  <a:lnTo>
                    <a:pt x="0" y="7251"/>
                  </a:lnTo>
                  <a:lnTo>
                    <a:pt x="5304332" y="7251"/>
                  </a:lnTo>
                  <a:lnTo>
                    <a:pt x="5304332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85389" y="2509822"/>
              <a:ext cx="5304790" cy="0"/>
            </a:xfrm>
            <a:custGeom>
              <a:avLst/>
              <a:gdLst/>
              <a:ahLst/>
              <a:cxnLst/>
              <a:rect l="l" t="t" r="r" b="b"/>
              <a:pathLst>
                <a:path w="5304790">
                  <a:moveTo>
                    <a:pt x="0" y="0"/>
                  </a:moveTo>
                  <a:lnTo>
                    <a:pt x="5304332" y="0"/>
                  </a:lnTo>
                </a:path>
              </a:pathLst>
            </a:custGeom>
            <a:ln w="3175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85394" y="2509824"/>
              <a:ext cx="5304790" cy="7620"/>
            </a:xfrm>
            <a:custGeom>
              <a:avLst/>
              <a:gdLst/>
              <a:ahLst/>
              <a:cxnLst/>
              <a:rect l="l" t="t" r="r" b="b"/>
              <a:pathLst>
                <a:path w="5304790" h="7619">
                  <a:moveTo>
                    <a:pt x="5304332" y="0"/>
                  </a:moveTo>
                  <a:lnTo>
                    <a:pt x="0" y="0"/>
                  </a:lnTo>
                  <a:lnTo>
                    <a:pt x="0" y="7251"/>
                  </a:lnTo>
                  <a:lnTo>
                    <a:pt x="5304332" y="7251"/>
                  </a:lnTo>
                  <a:lnTo>
                    <a:pt x="5304332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279126" y="1007464"/>
              <a:ext cx="0" cy="1510030"/>
            </a:xfrm>
            <a:custGeom>
              <a:avLst/>
              <a:gdLst/>
              <a:ahLst/>
              <a:cxnLst/>
              <a:rect l="l" t="t" r="r" b="b"/>
              <a:pathLst>
                <a:path h="1510030">
                  <a:moveTo>
                    <a:pt x="0" y="0"/>
                  </a:moveTo>
                  <a:lnTo>
                    <a:pt x="0" y="1509610"/>
                  </a:lnTo>
                </a:path>
              </a:pathLst>
            </a:custGeom>
            <a:ln w="3175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279131" y="1007465"/>
              <a:ext cx="7620" cy="1510030"/>
            </a:xfrm>
            <a:custGeom>
              <a:avLst/>
              <a:gdLst/>
              <a:ahLst/>
              <a:cxnLst/>
              <a:rect l="l" t="t" r="r" b="b"/>
              <a:pathLst>
                <a:path w="7619" h="1510030">
                  <a:moveTo>
                    <a:pt x="7264" y="0"/>
                  </a:moveTo>
                  <a:lnTo>
                    <a:pt x="0" y="0"/>
                  </a:lnTo>
                  <a:lnTo>
                    <a:pt x="0" y="1509610"/>
                  </a:lnTo>
                  <a:lnTo>
                    <a:pt x="7264" y="1509610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918553" y="1007464"/>
              <a:ext cx="0" cy="1510030"/>
            </a:xfrm>
            <a:custGeom>
              <a:avLst/>
              <a:gdLst/>
              <a:ahLst/>
              <a:cxnLst/>
              <a:rect l="l" t="t" r="r" b="b"/>
              <a:pathLst>
                <a:path h="1510030">
                  <a:moveTo>
                    <a:pt x="0" y="0"/>
                  </a:moveTo>
                  <a:lnTo>
                    <a:pt x="0" y="1509610"/>
                  </a:lnTo>
                </a:path>
              </a:pathLst>
            </a:custGeom>
            <a:ln w="3175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918550" y="1007465"/>
              <a:ext cx="7620" cy="1510030"/>
            </a:xfrm>
            <a:custGeom>
              <a:avLst/>
              <a:gdLst/>
              <a:ahLst/>
              <a:cxnLst/>
              <a:rect l="l" t="t" r="r" b="b"/>
              <a:pathLst>
                <a:path w="7619" h="1510030">
                  <a:moveTo>
                    <a:pt x="7264" y="0"/>
                  </a:moveTo>
                  <a:lnTo>
                    <a:pt x="0" y="0"/>
                  </a:lnTo>
                  <a:lnTo>
                    <a:pt x="0" y="1509610"/>
                  </a:lnTo>
                  <a:lnTo>
                    <a:pt x="7264" y="1509610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623379" y="1007464"/>
              <a:ext cx="0" cy="1510030"/>
            </a:xfrm>
            <a:custGeom>
              <a:avLst/>
              <a:gdLst/>
              <a:ahLst/>
              <a:cxnLst/>
              <a:rect l="l" t="t" r="r" b="b"/>
              <a:pathLst>
                <a:path h="1510030">
                  <a:moveTo>
                    <a:pt x="0" y="0"/>
                  </a:moveTo>
                  <a:lnTo>
                    <a:pt x="0" y="1509610"/>
                  </a:lnTo>
                </a:path>
              </a:pathLst>
            </a:custGeom>
            <a:ln w="3175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623375" y="1007465"/>
              <a:ext cx="7620" cy="1510030"/>
            </a:xfrm>
            <a:custGeom>
              <a:avLst/>
              <a:gdLst/>
              <a:ahLst/>
              <a:cxnLst/>
              <a:rect l="l" t="t" r="r" b="b"/>
              <a:pathLst>
                <a:path w="7619" h="1510030">
                  <a:moveTo>
                    <a:pt x="7264" y="0"/>
                  </a:moveTo>
                  <a:lnTo>
                    <a:pt x="0" y="0"/>
                  </a:lnTo>
                  <a:lnTo>
                    <a:pt x="0" y="1509610"/>
                  </a:lnTo>
                  <a:lnTo>
                    <a:pt x="7264" y="1509610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626121" y="1007464"/>
              <a:ext cx="0" cy="1510030"/>
            </a:xfrm>
            <a:custGeom>
              <a:avLst/>
              <a:gdLst/>
              <a:ahLst/>
              <a:cxnLst/>
              <a:rect l="l" t="t" r="r" b="b"/>
              <a:pathLst>
                <a:path h="1510030">
                  <a:moveTo>
                    <a:pt x="0" y="0"/>
                  </a:moveTo>
                  <a:lnTo>
                    <a:pt x="0" y="1509610"/>
                  </a:lnTo>
                </a:path>
              </a:pathLst>
            </a:custGeom>
            <a:ln w="3175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626116" y="1007465"/>
              <a:ext cx="7620" cy="1510030"/>
            </a:xfrm>
            <a:custGeom>
              <a:avLst/>
              <a:gdLst/>
              <a:ahLst/>
              <a:cxnLst/>
              <a:rect l="l" t="t" r="r" b="b"/>
              <a:pathLst>
                <a:path w="7620" h="1510030">
                  <a:moveTo>
                    <a:pt x="7264" y="0"/>
                  </a:moveTo>
                  <a:lnTo>
                    <a:pt x="0" y="0"/>
                  </a:lnTo>
                  <a:lnTo>
                    <a:pt x="0" y="1509610"/>
                  </a:lnTo>
                  <a:lnTo>
                    <a:pt x="7264" y="1509610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672456" y="1007464"/>
              <a:ext cx="0" cy="1510030"/>
            </a:xfrm>
            <a:custGeom>
              <a:avLst/>
              <a:gdLst/>
              <a:ahLst/>
              <a:cxnLst/>
              <a:rect l="l" t="t" r="r" b="b"/>
              <a:pathLst>
                <a:path h="1510030">
                  <a:moveTo>
                    <a:pt x="0" y="0"/>
                  </a:moveTo>
                  <a:lnTo>
                    <a:pt x="0" y="1509610"/>
                  </a:lnTo>
                </a:path>
              </a:pathLst>
            </a:custGeom>
            <a:ln w="3175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672456" y="1007465"/>
              <a:ext cx="7620" cy="1510030"/>
            </a:xfrm>
            <a:custGeom>
              <a:avLst/>
              <a:gdLst/>
              <a:ahLst/>
              <a:cxnLst/>
              <a:rect l="l" t="t" r="r" b="b"/>
              <a:pathLst>
                <a:path w="7620" h="1510030">
                  <a:moveTo>
                    <a:pt x="7264" y="0"/>
                  </a:moveTo>
                  <a:lnTo>
                    <a:pt x="0" y="0"/>
                  </a:lnTo>
                  <a:lnTo>
                    <a:pt x="0" y="1509610"/>
                  </a:lnTo>
                  <a:lnTo>
                    <a:pt x="7264" y="1509610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85389" y="2756579"/>
              <a:ext cx="5304790" cy="0"/>
            </a:xfrm>
            <a:custGeom>
              <a:avLst/>
              <a:gdLst/>
              <a:ahLst/>
              <a:cxnLst/>
              <a:rect l="l" t="t" r="r" b="b"/>
              <a:pathLst>
                <a:path w="5304790">
                  <a:moveTo>
                    <a:pt x="0" y="0"/>
                  </a:moveTo>
                  <a:lnTo>
                    <a:pt x="5304332" y="0"/>
                  </a:lnTo>
                </a:path>
              </a:pathLst>
            </a:custGeom>
            <a:ln w="3175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85394" y="2756586"/>
              <a:ext cx="5304790" cy="7620"/>
            </a:xfrm>
            <a:custGeom>
              <a:avLst/>
              <a:gdLst/>
              <a:ahLst/>
              <a:cxnLst/>
              <a:rect l="l" t="t" r="r" b="b"/>
              <a:pathLst>
                <a:path w="5304790" h="7619">
                  <a:moveTo>
                    <a:pt x="5304332" y="0"/>
                  </a:moveTo>
                  <a:lnTo>
                    <a:pt x="0" y="0"/>
                  </a:lnTo>
                  <a:lnTo>
                    <a:pt x="0" y="7251"/>
                  </a:lnTo>
                  <a:lnTo>
                    <a:pt x="5304332" y="7251"/>
                  </a:lnTo>
                  <a:lnTo>
                    <a:pt x="5304332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85389" y="3163016"/>
              <a:ext cx="5304790" cy="0"/>
            </a:xfrm>
            <a:custGeom>
              <a:avLst/>
              <a:gdLst/>
              <a:ahLst/>
              <a:cxnLst/>
              <a:rect l="l" t="t" r="r" b="b"/>
              <a:pathLst>
                <a:path w="5304790">
                  <a:moveTo>
                    <a:pt x="0" y="0"/>
                  </a:moveTo>
                  <a:lnTo>
                    <a:pt x="5304332" y="0"/>
                  </a:lnTo>
                </a:path>
              </a:pathLst>
            </a:custGeom>
            <a:ln w="3175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85394" y="3163023"/>
              <a:ext cx="5304790" cy="7620"/>
            </a:xfrm>
            <a:custGeom>
              <a:avLst/>
              <a:gdLst/>
              <a:ahLst/>
              <a:cxnLst/>
              <a:rect l="l" t="t" r="r" b="b"/>
              <a:pathLst>
                <a:path w="5304790" h="7619">
                  <a:moveTo>
                    <a:pt x="5304332" y="0"/>
                  </a:moveTo>
                  <a:lnTo>
                    <a:pt x="0" y="0"/>
                  </a:lnTo>
                  <a:lnTo>
                    <a:pt x="0" y="7251"/>
                  </a:lnTo>
                  <a:lnTo>
                    <a:pt x="5304332" y="7251"/>
                  </a:lnTo>
                  <a:lnTo>
                    <a:pt x="5304332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85389" y="3373484"/>
              <a:ext cx="5304790" cy="0"/>
            </a:xfrm>
            <a:custGeom>
              <a:avLst/>
              <a:gdLst/>
              <a:ahLst/>
              <a:cxnLst/>
              <a:rect l="l" t="t" r="r" b="b"/>
              <a:pathLst>
                <a:path w="5304790">
                  <a:moveTo>
                    <a:pt x="0" y="0"/>
                  </a:moveTo>
                  <a:lnTo>
                    <a:pt x="5304332" y="0"/>
                  </a:lnTo>
                </a:path>
              </a:pathLst>
            </a:custGeom>
            <a:ln w="3175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85394" y="3373488"/>
              <a:ext cx="5304790" cy="7620"/>
            </a:xfrm>
            <a:custGeom>
              <a:avLst/>
              <a:gdLst/>
              <a:ahLst/>
              <a:cxnLst/>
              <a:rect l="l" t="t" r="r" b="b"/>
              <a:pathLst>
                <a:path w="5304790" h="7620">
                  <a:moveTo>
                    <a:pt x="5304332" y="0"/>
                  </a:moveTo>
                  <a:lnTo>
                    <a:pt x="0" y="0"/>
                  </a:lnTo>
                  <a:lnTo>
                    <a:pt x="0" y="7264"/>
                  </a:lnTo>
                  <a:lnTo>
                    <a:pt x="5304332" y="7264"/>
                  </a:lnTo>
                  <a:lnTo>
                    <a:pt x="5304332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85389" y="3583965"/>
              <a:ext cx="5304790" cy="0"/>
            </a:xfrm>
            <a:custGeom>
              <a:avLst/>
              <a:gdLst/>
              <a:ahLst/>
              <a:cxnLst/>
              <a:rect l="l" t="t" r="r" b="b"/>
              <a:pathLst>
                <a:path w="5304790">
                  <a:moveTo>
                    <a:pt x="0" y="0"/>
                  </a:moveTo>
                  <a:lnTo>
                    <a:pt x="5304332" y="0"/>
                  </a:lnTo>
                </a:path>
              </a:pathLst>
            </a:custGeom>
            <a:ln w="3175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85394" y="3583965"/>
              <a:ext cx="5304790" cy="7620"/>
            </a:xfrm>
            <a:custGeom>
              <a:avLst/>
              <a:gdLst/>
              <a:ahLst/>
              <a:cxnLst/>
              <a:rect l="l" t="t" r="r" b="b"/>
              <a:pathLst>
                <a:path w="5304790" h="7620">
                  <a:moveTo>
                    <a:pt x="5304332" y="0"/>
                  </a:moveTo>
                  <a:lnTo>
                    <a:pt x="0" y="0"/>
                  </a:lnTo>
                  <a:lnTo>
                    <a:pt x="0" y="7251"/>
                  </a:lnTo>
                  <a:lnTo>
                    <a:pt x="5304332" y="7251"/>
                  </a:lnTo>
                  <a:lnTo>
                    <a:pt x="5304332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279126" y="2763835"/>
              <a:ext cx="0" cy="1226820"/>
            </a:xfrm>
            <a:custGeom>
              <a:avLst/>
              <a:gdLst/>
              <a:ahLst/>
              <a:cxnLst/>
              <a:rect l="l" t="t" r="r" b="b"/>
              <a:pathLst>
                <a:path h="1226820">
                  <a:moveTo>
                    <a:pt x="0" y="0"/>
                  </a:moveTo>
                  <a:lnTo>
                    <a:pt x="0" y="1226566"/>
                  </a:lnTo>
                </a:path>
              </a:pathLst>
            </a:custGeom>
            <a:ln w="3175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279131" y="2763837"/>
              <a:ext cx="7620" cy="1226820"/>
            </a:xfrm>
            <a:custGeom>
              <a:avLst/>
              <a:gdLst/>
              <a:ahLst/>
              <a:cxnLst/>
              <a:rect l="l" t="t" r="r" b="b"/>
              <a:pathLst>
                <a:path w="7619" h="1226820">
                  <a:moveTo>
                    <a:pt x="7264" y="0"/>
                  </a:moveTo>
                  <a:lnTo>
                    <a:pt x="0" y="0"/>
                  </a:lnTo>
                  <a:lnTo>
                    <a:pt x="0" y="1226566"/>
                  </a:lnTo>
                  <a:lnTo>
                    <a:pt x="7264" y="1226566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918553" y="2763835"/>
              <a:ext cx="0" cy="1226820"/>
            </a:xfrm>
            <a:custGeom>
              <a:avLst/>
              <a:gdLst/>
              <a:ahLst/>
              <a:cxnLst/>
              <a:rect l="l" t="t" r="r" b="b"/>
              <a:pathLst>
                <a:path h="1226820">
                  <a:moveTo>
                    <a:pt x="0" y="0"/>
                  </a:moveTo>
                  <a:lnTo>
                    <a:pt x="0" y="1226566"/>
                  </a:lnTo>
                </a:path>
              </a:pathLst>
            </a:custGeom>
            <a:ln w="3175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918550" y="2763837"/>
              <a:ext cx="7620" cy="1226820"/>
            </a:xfrm>
            <a:custGeom>
              <a:avLst/>
              <a:gdLst/>
              <a:ahLst/>
              <a:cxnLst/>
              <a:rect l="l" t="t" r="r" b="b"/>
              <a:pathLst>
                <a:path w="7619" h="1226820">
                  <a:moveTo>
                    <a:pt x="7264" y="0"/>
                  </a:moveTo>
                  <a:lnTo>
                    <a:pt x="0" y="0"/>
                  </a:lnTo>
                  <a:lnTo>
                    <a:pt x="0" y="1226566"/>
                  </a:lnTo>
                  <a:lnTo>
                    <a:pt x="7264" y="1226566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623379" y="2763835"/>
              <a:ext cx="0" cy="1226820"/>
            </a:xfrm>
            <a:custGeom>
              <a:avLst/>
              <a:gdLst/>
              <a:ahLst/>
              <a:cxnLst/>
              <a:rect l="l" t="t" r="r" b="b"/>
              <a:pathLst>
                <a:path h="1226820">
                  <a:moveTo>
                    <a:pt x="0" y="0"/>
                  </a:moveTo>
                  <a:lnTo>
                    <a:pt x="0" y="1226566"/>
                  </a:lnTo>
                </a:path>
              </a:pathLst>
            </a:custGeom>
            <a:ln w="3175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623375" y="2763837"/>
              <a:ext cx="7620" cy="1226820"/>
            </a:xfrm>
            <a:custGeom>
              <a:avLst/>
              <a:gdLst/>
              <a:ahLst/>
              <a:cxnLst/>
              <a:rect l="l" t="t" r="r" b="b"/>
              <a:pathLst>
                <a:path w="7619" h="1226820">
                  <a:moveTo>
                    <a:pt x="7264" y="0"/>
                  </a:moveTo>
                  <a:lnTo>
                    <a:pt x="0" y="0"/>
                  </a:lnTo>
                  <a:lnTo>
                    <a:pt x="0" y="1226566"/>
                  </a:lnTo>
                  <a:lnTo>
                    <a:pt x="7264" y="1226566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626121" y="2763835"/>
              <a:ext cx="0" cy="1226820"/>
            </a:xfrm>
            <a:custGeom>
              <a:avLst/>
              <a:gdLst/>
              <a:ahLst/>
              <a:cxnLst/>
              <a:rect l="l" t="t" r="r" b="b"/>
              <a:pathLst>
                <a:path h="1226820">
                  <a:moveTo>
                    <a:pt x="0" y="0"/>
                  </a:moveTo>
                  <a:lnTo>
                    <a:pt x="0" y="1226566"/>
                  </a:lnTo>
                </a:path>
              </a:pathLst>
            </a:custGeom>
            <a:ln w="3175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626116" y="2763837"/>
              <a:ext cx="7620" cy="1226820"/>
            </a:xfrm>
            <a:custGeom>
              <a:avLst/>
              <a:gdLst/>
              <a:ahLst/>
              <a:cxnLst/>
              <a:rect l="l" t="t" r="r" b="b"/>
              <a:pathLst>
                <a:path w="7620" h="1226820">
                  <a:moveTo>
                    <a:pt x="7264" y="0"/>
                  </a:moveTo>
                  <a:lnTo>
                    <a:pt x="0" y="0"/>
                  </a:lnTo>
                  <a:lnTo>
                    <a:pt x="0" y="1226566"/>
                  </a:lnTo>
                  <a:lnTo>
                    <a:pt x="7264" y="1226566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672456" y="2763835"/>
              <a:ext cx="0" cy="1226820"/>
            </a:xfrm>
            <a:custGeom>
              <a:avLst/>
              <a:gdLst/>
              <a:ahLst/>
              <a:cxnLst/>
              <a:rect l="l" t="t" r="r" b="b"/>
              <a:pathLst>
                <a:path h="1226820">
                  <a:moveTo>
                    <a:pt x="0" y="0"/>
                  </a:moveTo>
                  <a:lnTo>
                    <a:pt x="0" y="1226566"/>
                  </a:lnTo>
                </a:path>
              </a:pathLst>
            </a:custGeom>
            <a:ln w="3175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672456" y="2763837"/>
              <a:ext cx="7620" cy="1226820"/>
            </a:xfrm>
            <a:custGeom>
              <a:avLst/>
              <a:gdLst/>
              <a:ahLst/>
              <a:cxnLst/>
              <a:rect l="l" t="t" r="r" b="b"/>
              <a:pathLst>
                <a:path w="7620" h="1226820">
                  <a:moveTo>
                    <a:pt x="7264" y="0"/>
                  </a:moveTo>
                  <a:lnTo>
                    <a:pt x="0" y="0"/>
                  </a:lnTo>
                  <a:lnTo>
                    <a:pt x="0" y="1226566"/>
                  </a:lnTo>
                  <a:lnTo>
                    <a:pt x="7264" y="1226566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78120" y="3997657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0" y="0"/>
                  </a:moveTo>
                  <a:lnTo>
                    <a:pt x="0" y="7251"/>
                  </a:lnTo>
                </a:path>
              </a:pathLst>
            </a:custGeom>
            <a:ln w="3175">
              <a:solidFill>
                <a:srgbClr val="D4D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78117" y="3997655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7264" y="0"/>
                  </a:moveTo>
                  <a:lnTo>
                    <a:pt x="0" y="0"/>
                  </a:lnTo>
                  <a:lnTo>
                    <a:pt x="0" y="7251"/>
                  </a:lnTo>
                  <a:lnTo>
                    <a:pt x="7264" y="7251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279126" y="3997657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0" y="0"/>
                  </a:moveTo>
                  <a:lnTo>
                    <a:pt x="0" y="7251"/>
                  </a:lnTo>
                </a:path>
              </a:pathLst>
            </a:custGeom>
            <a:ln w="3175">
              <a:solidFill>
                <a:srgbClr val="D4D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279131" y="3997655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20">
                  <a:moveTo>
                    <a:pt x="7264" y="0"/>
                  </a:moveTo>
                  <a:lnTo>
                    <a:pt x="0" y="0"/>
                  </a:lnTo>
                  <a:lnTo>
                    <a:pt x="0" y="7251"/>
                  </a:lnTo>
                  <a:lnTo>
                    <a:pt x="7264" y="7251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918553" y="3997657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0" y="0"/>
                  </a:moveTo>
                  <a:lnTo>
                    <a:pt x="0" y="7251"/>
                  </a:lnTo>
                </a:path>
              </a:pathLst>
            </a:custGeom>
            <a:ln w="3175">
              <a:solidFill>
                <a:srgbClr val="D4D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918550" y="3997655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20">
                  <a:moveTo>
                    <a:pt x="7264" y="0"/>
                  </a:moveTo>
                  <a:lnTo>
                    <a:pt x="0" y="0"/>
                  </a:lnTo>
                  <a:lnTo>
                    <a:pt x="0" y="7251"/>
                  </a:lnTo>
                  <a:lnTo>
                    <a:pt x="7264" y="7251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623379" y="3997657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0" y="0"/>
                  </a:moveTo>
                  <a:lnTo>
                    <a:pt x="0" y="7251"/>
                  </a:lnTo>
                </a:path>
              </a:pathLst>
            </a:custGeom>
            <a:ln w="3175">
              <a:solidFill>
                <a:srgbClr val="D4D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623375" y="3997655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20">
                  <a:moveTo>
                    <a:pt x="7264" y="0"/>
                  </a:moveTo>
                  <a:lnTo>
                    <a:pt x="0" y="0"/>
                  </a:lnTo>
                  <a:lnTo>
                    <a:pt x="0" y="7251"/>
                  </a:lnTo>
                  <a:lnTo>
                    <a:pt x="7264" y="7251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626121" y="3997657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0" y="0"/>
                  </a:moveTo>
                  <a:lnTo>
                    <a:pt x="0" y="7251"/>
                  </a:lnTo>
                </a:path>
              </a:pathLst>
            </a:custGeom>
            <a:ln w="3175">
              <a:solidFill>
                <a:srgbClr val="D4D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626116" y="3997655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7264" y="0"/>
                  </a:moveTo>
                  <a:lnTo>
                    <a:pt x="0" y="0"/>
                  </a:lnTo>
                  <a:lnTo>
                    <a:pt x="0" y="7251"/>
                  </a:lnTo>
                  <a:lnTo>
                    <a:pt x="7264" y="7251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672456" y="3997657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0" y="0"/>
                  </a:moveTo>
                  <a:lnTo>
                    <a:pt x="0" y="7251"/>
                  </a:lnTo>
                </a:path>
              </a:pathLst>
            </a:custGeom>
            <a:ln w="3175">
              <a:solidFill>
                <a:srgbClr val="D4D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672456" y="3997655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7264" y="0"/>
                  </a:moveTo>
                  <a:lnTo>
                    <a:pt x="0" y="0"/>
                  </a:lnTo>
                  <a:lnTo>
                    <a:pt x="0" y="7251"/>
                  </a:lnTo>
                  <a:lnTo>
                    <a:pt x="7264" y="7251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689721" y="3997657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0" y="0"/>
                  </a:moveTo>
                  <a:lnTo>
                    <a:pt x="0" y="7251"/>
                  </a:lnTo>
                </a:path>
              </a:pathLst>
            </a:custGeom>
            <a:ln w="3175">
              <a:solidFill>
                <a:srgbClr val="D4D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689727" y="3997655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7264" y="0"/>
                  </a:moveTo>
                  <a:lnTo>
                    <a:pt x="0" y="0"/>
                  </a:lnTo>
                  <a:lnTo>
                    <a:pt x="0" y="7251"/>
                  </a:lnTo>
                  <a:lnTo>
                    <a:pt x="7264" y="7251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696990" y="1000208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264" y="0"/>
                  </a:lnTo>
                </a:path>
              </a:pathLst>
            </a:custGeom>
            <a:ln w="3175">
              <a:solidFill>
                <a:srgbClr val="D4D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696991" y="1000214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19">
                  <a:moveTo>
                    <a:pt x="7264" y="0"/>
                  </a:moveTo>
                  <a:lnTo>
                    <a:pt x="0" y="0"/>
                  </a:lnTo>
                  <a:lnTo>
                    <a:pt x="0" y="7251"/>
                  </a:lnTo>
                  <a:lnTo>
                    <a:pt x="7264" y="7251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696990" y="1667913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264" y="0"/>
                  </a:lnTo>
                </a:path>
              </a:pathLst>
            </a:custGeom>
            <a:ln w="3175">
              <a:solidFill>
                <a:srgbClr val="D4D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696991" y="1667916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19">
                  <a:moveTo>
                    <a:pt x="7264" y="0"/>
                  </a:moveTo>
                  <a:lnTo>
                    <a:pt x="0" y="0"/>
                  </a:lnTo>
                  <a:lnTo>
                    <a:pt x="0" y="7264"/>
                  </a:lnTo>
                  <a:lnTo>
                    <a:pt x="7264" y="7264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696990" y="1878394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264" y="0"/>
                  </a:lnTo>
                </a:path>
              </a:pathLst>
            </a:custGeom>
            <a:ln w="3175">
              <a:solidFill>
                <a:srgbClr val="D4D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696991" y="1878393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19">
                  <a:moveTo>
                    <a:pt x="7264" y="0"/>
                  </a:moveTo>
                  <a:lnTo>
                    <a:pt x="0" y="0"/>
                  </a:lnTo>
                  <a:lnTo>
                    <a:pt x="0" y="7251"/>
                  </a:lnTo>
                  <a:lnTo>
                    <a:pt x="7264" y="7251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696990" y="2088874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264" y="0"/>
                  </a:lnTo>
                </a:path>
              </a:pathLst>
            </a:custGeom>
            <a:ln w="3175">
              <a:solidFill>
                <a:srgbClr val="D4D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696991" y="2088883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19">
                  <a:moveTo>
                    <a:pt x="7264" y="0"/>
                  </a:moveTo>
                  <a:lnTo>
                    <a:pt x="0" y="0"/>
                  </a:lnTo>
                  <a:lnTo>
                    <a:pt x="0" y="7251"/>
                  </a:lnTo>
                  <a:lnTo>
                    <a:pt x="7264" y="7251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696990" y="2299342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264" y="0"/>
                  </a:lnTo>
                </a:path>
              </a:pathLst>
            </a:custGeom>
            <a:ln w="3175">
              <a:solidFill>
                <a:srgbClr val="D4D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696991" y="2299347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19">
                  <a:moveTo>
                    <a:pt x="7264" y="0"/>
                  </a:moveTo>
                  <a:lnTo>
                    <a:pt x="0" y="0"/>
                  </a:lnTo>
                  <a:lnTo>
                    <a:pt x="0" y="7251"/>
                  </a:lnTo>
                  <a:lnTo>
                    <a:pt x="7264" y="7251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696990" y="2509822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264" y="0"/>
                  </a:lnTo>
                </a:path>
              </a:pathLst>
            </a:custGeom>
            <a:ln w="3175">
              <a:solidFill>
                <a:srgbClr val="D4D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696991" y="2509824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19">
                  <a:moveTo>
                    <a:pt x="7264" y="0"/>
                  </a:moveTo>
                  <a:lnTo>
                    <a:pt x="0" y="0"/>
                  </a:lnTo>
                  <a:lnTo>
                    <a:pt x="0" y="7251"/>
                  </a:lnTo>
                  <a:lnTo>
                    <a:pt x="7264" y="7251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696990" y="2756579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264" y="0"/>
                  </a:lnTo>
                </a:path>
              </a:pathLst>
            </a:custGeom>
            <a:ln w="3175">
              <a:solidFill>
                <a:srgbClr val="D4D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696991" y="2756586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19">
                  <a:moveTo>
                    <a:pt x="7264" y="0"/>
                  </a:moveTo>
                  <a:lnTo>
                    <a:pt x="0" y="0"/>
                  </a:lnTo>
                  <a:lnTo>
                    <a:pt x="0" y="7251"/>
                  </a:lnTo>
                  <a:lnTo>
                    <a:pt x="7264" y="7251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696990" y="3163016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264" y="0"/>
                  </a:lnTo>
                </a:path>
              </a:pathLst>
            </a:custGeom>
            <a:ln w="3175">
              <a:solidFill>
                <a:srgbClr val="D4D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696991" y="3163023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19">
                  <a:moveTo>
                    <a:pt x="7264" y="0"/>
                  </a:moveTo>
                  <a:lnTo>
                    <a:pt x="0" y="0"/>
                  </a:lnTo>
                  <a:lnTo>
                    <a:pt x="0" y="7251"/>
                  </a:lnTo>
                  <a:lnTo>
                    <a:pt x="7264" y="7251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696990" y="3373484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264" y="0"/>
                  </a:lnTo>
                </a:path>
              </a:pathLst>
            </a:custGeom>
            <a:ln w="3175">
              <a:solidFill>
                <a:srgbClr val="D4D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696991" y="3373488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7264" y="0"/>
                  </a:moveTo>
                  <a:lnTo>
                    <a:pt x="0" y="0"/>
                  </a:lnTo>
                  <a:lnTo>
                    <a:pt x="0" y="7264"/>
                  </a:lnTo>
                  <a:lnTo>
                    <a:pt x="7264" y="7264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696990" y="3583965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264" y="0"/>
                  </a:lnTo>
                </a:path>
              </a:pathLst>
            </a:custGeom>
            <a:ln w="3175">
              <a:solidFill>
                <a:srgbClr val="D4D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696991" y="3583965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7264" y="0"/>
                  </a:moveTo>
                  <a:lnTo>
                    <a:pt x="0" y="0"/>
                  </a:lnTo>
                  <a:lnTo>
                    <a:pt x="0" y="7251"/>
                  </a:lnTo>
                  <a:lnTo>
                    <a:pt x="7264" y="7251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696990" y="3990402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264" y="0"/>
                  </a:lnTo>
                </a:path>
              </a:pathLst>
            </a:custGeom>
            <a:ln w="3175">
              <a:solidFill>
                <a:srgbClr val="D4D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696991" y="3990403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7264" y="0"/>
                  </a:moveTo>
                  <a:lnTo>
                    <a:pt x="0" y="0"/>
                  </a:lnTo>
                  <a:lnTo>
                    <a:pt x="0" y="7251"/>
                  </a:lnTo>
                  <a:lnTo>
                    <a:pt x="7264" y="7251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85406" y="1007681"/>
              <a:ext cx="5318760" cy="2997835"/>
            </a:xfrm>
            <a:custGeom>
              <a:avLst/>
              <a:gdLst/>
              <a:ahLst/>
              <a:cxnLst/>
              <a:rect l="l" t="t" r="r" b="b"/>
              <a:pathLst>
                <a:path w="5318760" h="2997835">
                  <a:moveTo>
                    <a:pt x="5318582" y="2997657"/>
                  </a:moveTo>
                  <a:lnTo>
                    <a:pt x="0" y="2997657"/>
                  </a:lnTo>
                  <a:lnTo>
                    <a:pt x="0" y="0"/>
                  </a:lnTo>
                  <a:lnTo>
                    <a:pt x="5318582" y="0"/>
                  </a:lnTo>
                  <a:lnTo>
                    <a:pt x="5318582" y="2997657"/>
                  </a:lnTo>
                  <a:close/>
                </a:path>
              </a:pathLst>
            </a:custGeom>
            <a:ln w="10299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656112" y="976757"/>
              <a:ext cx="1048385" cy="3030220"/>
            </a:xfrm>
            <a:custGeom>
              <a:avLst/>
              <a:gdLst/>
              <a:ahLst/>
              <a:cxnLst/>
              <a:rect l="l" t="t" r="r" b="b"/>
              <a:pathLst>
                <a:path w="1048385" h="3030220">
                  <a:moveTo>
                    <a:pt x="0" y="0"/>
                  </a:moveTo>
                  <a:lnTo>
                    <a:pt x="1048143" y="0"/>
                  </a:lnTo>
                  <a:lnTo>
                    <a:pt x="1048143" y="3029788"/>
                  </a:lnTo>
                  <a:lnTo>
                    <a:pt x="0" y="3029788"/>
                  </a:lnTo>
                  <a:lnTo>
                    <a:pt x="0" y="0"/>
                  </a:lnTo>
                  <a:close/>
                </a:path>
              </a:pathLst>
            </a:custGeom>
            <a:ln w="24003">
              <a:solidFill>
                <a:srgbClr val="00A7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758192" y="2940507"/>
              <a:ext cx="113030" cy="940435"/>
            </a:xfrm>
            <a:custGeom>
              <a:avLst/>
              <a:gdLst/>
              <a:ahLst/>
              <a:cxnLst/>
              <a:rect l="l" t="t" r="r" b="b"/>
              <a:pathLst>
                <a:path w="113029" h="940435">
                  <a:moveTo>
                    <a:pt x="112788" y="469861"/>
                  </a:moveTo>
                  <a:lnTo>
                    <a:pt x="112445" y="465836"/>
                  </a:lnTo>
                  <a:lnTo>
                    <a:pt x="110375" y="462775"/>
                  </a:lnTo>
                  <a:lnTo>
                    <a:pt x="106946" y="461264"/>
                  </a:lnTo>
                  <a:lnTo>
                    <a:pt x="101790" y="460197"/>
                  </a:lnTo>
                  <a:lnTo>
                    <a:pt x="95732" y="461073"/>
                  </a:lnTo>
                  <a:lnTo>
                    <a:pt x="89065" y="463816"/>
                  </a:lnTo>
                  <a:lnTo>
                    <a:pt x="83832" y="467194"/>
                  </a:lnTo>
                  <a:lnTo>
                    <a:pt x="83540" y="466839"/>
                  </a:lnTo>
                  <a:lnTo>
                    <a:pt x="58534" y="416039"/>
                  </a:lnTo>
                  <a:lnTo>
                    <a:pt x="45326" y="333298"/>
                  </a:lnTo>
                  <a:lnTo>
                    <a:pt x="44056" y="281190"/>
                  </a:lnTo>
                  <a:lnTo>
                    <a:pt x="48158" y="225488"/>
                  </a:lnTo>
                  <a:lnTo>
                    <a:pt x="58978" y="168859"/>
                  </a:lnTo>
                  <a:lnTo>
                    <a:pt x="62128" y="155968"/>
                  </a:lnTo>
                  <a:lnTo>
                    <a:pt x="64795" y="143535"/>
                  </a:lnTo>
                  <a:lnTo>
                    <a:pt x="66979" y="131584"/>
                  </a:lnTo>
                  <a:lnTo>
                    <a:pt x="68668" y="120154"/>
                  </a:lnTo>
                  <a:lnTo>
                    <a:pt x="70789" y="91313"/>
                  </a:lnTo>
                  <a:lnTo>
                    <a:pt x="69265" y="66103"/>
                  </a:lnTo>
                  <a:lnTo>
                    <a:pt x="55397" y="26911"/>
                  </a:lnTo>
                  <a:lnTo>
                    <a:pt x="21475" y="1981"/>
                  </a:lnTo>
                  <a:lnTo>
                    <a:pt x="10807" y="0"/>
                  </a:lnTo>
                  <a:lnTo>
                    <a:pt x="7950" y="647"/>
                  </a:lnTo>
                  <a:lnTo>
                    <a:pt x="2057" y="4368"/>
                  </a:lnTo>
                  <a:lnTo>
                    <a:pt x="0" y="8051"/>
                  </a:lnTo>
                  <a:lnTo>
                    <a:pt x="0" y="16052"/>
                  </a:lnTo>
                  <a:lnTo>
                    <a:pt x="2057" y="19735"/>
                  </a:lnTo>
                  <a:lnTo>
                    <a:pt x="7683" y="23291"/>
                  </a:lnTo>
                  <a:lnTo>
                    <a:pt x="10325" y="23952"/>
                  </a:lnTo>
                  <a:lnTo>
                    <a:pt x="20980" y="23368"/>
                  </a:lnTo>
                  <a:lnTo>
                    <a:pt x="32270" y="23622"/>
                  </a:lnTo>
                  <a:lnTo>
                    <a:pt x="65087" y="67233"/>
                  </a:lnTo>
                  <a:lnTo>
                    <a:pt x="66484" y="91630"/>
                  </a:lnTo>
                  <a:lnTo>
                    <a:pt x="64414" y="119608"/>
                  </a:lnTo>
                  <a:lnTo>
                    <a:pt x="62738" y="130898"/>
                  </a:lnTo>
                  <a:lnTo>
                    <a:pt x="60579" y="142722"/>
                  </a:lnTo>
                  <a:lnTo>
                    <a:pt x="57937" y="155028"/>
                  </a:lnTo>
                  <a:lnTo>
                    <a:pt x="54813" y="167779"/>
                  </a:lnTo>
                  <a:lnTo>
                    <a:pt x="47828" y="199478"/>
                  </a:lnTo>
                  <a:lnTo>
                    <a:pt x="43141" y="231267"/>
                  </a:lnTo>
                  <a:lnTo>
                    <a:pt x="40500" y="262686"/>
                  </a:lnTo>
                  <a:lnTo>
                    <a:pt x="39674" y="293281"/>
                  </a:lnTo>
                  <a:lnTo>
                    <a:pt x="41770" y="342112"/>
                  </a:lnTo>
                  <a:lnTo>
                    <a:pt x="47282" y="384924"/>
                  </a:lnTo>
                  <a:lnTo>
                    <a:pt x="63957" y="443293"/>
                  </a:lnTo>
                  <a:lnTo>
                    <a:pt x="80670" y="469950"/>
                  </a:lnTo>
                  <a:lnTo>
                    <a:pt x="80137" y="470585"/>
                  </a:lnTo>
                  <a:lnTo>
                    <a:pt x="55067" y="520661"/>
                  </a:lnTo>
                  <a:lnTo>
                    <a:pt x="41770" y="597954"/>
                  </a:lnTo>
                  <a:lnTo>
                    <a:pt x="39674" y="646811"/>
                  </a:lnTo>
                  <a:lnTo>
                    <a:pt x="40500" y="677392"/>
                  </a:lnTo>
                  <a:lnTo>
                    <a:pt x="43141" y="708812"/>
                  </a:lnTo>
                  <a:lnTo>
                    <a:pt x="47840" y="740600"/>
                  </a:lnTo>
                  <a:lnTo>
                    <a:pt x="54800" y="772287"/>
                  </a:lnTo>
                  <a:lnTo>
                    <a:pt x="57937" y="785037"/>
                  </a:lnTo>
                  <a:lnTo>
                    <a:pt x="60579" y="797356"/>
                  </a:lnTo>
                  <a:lnTo>
                    <a:pt x="62738" y="809167"/>
                  </a:lnTo>
                  <a:lnTo>
                    <a:pt x="64401" y="820458"/>
                  </a:lnTo>
                  <a:lnTo>
                    <a:pt x="66484" y="848436"/>
                  </a:lnTo>
                  <a:lnTo>
                    <a:pt x="65087" y="872832"/>
                  </a:lnTo>
                  <a:lnTo>
                    <a:pt x="51930" y="910564"/>
                  </a:lnTo>
                  <a:lnTo>
                    <a:pt x="20980" y="916698"/>
                  </a:lnTo>
                  <a:lnTo>
                    <a:pt x="10312" y="916127"/>
                  </a:lnTo>
                  <a:lnTo>
                    <a:pt x="7683" y="916774"/>
                  </a:lnTo>
                  <a:lnTo>
                    <a:pt x="2057" y="920343"/>
                  </a:lnTo>
                  <a:lnTo>
                    <a:pt x="0" y="924026"/>
                  </a:lnTo>
                  <a:lnTo>
                    <a:pt x="0" y="932027"/>
                  </a:lnTo>
                  <a:lnTo>
                    <a:pt x="2057" y="935710"/>
                  </a:lnTo>
                  <a:lnTo>
                    <a:pt x="7950" y="939431"/>
                  </a:lnTo>
                  <a:lnTo>
                    <a:pt x="10795" y="940066"/>
                  </a:lnTo>
                  <a:lnTo>
                    <a:pt x="13601" y="939711"/>
                  </a:lnTo>
                  <a:lnTo>
                    <a:pt x="55384" y="913155"/>
                  </a:lnTo>
                  <a:lnTo>
                    <a:pt x="69265" y="873963"/>
                  </a:lnTo>
                  <a:lnTo>
                    <a:pt x="70777" y="848753"/>
                  </a:lnTo>
                  <a:lnTo>
                    <a:pt x="68668" y="819912"/>
                  </a:lnTo>
                  <a:lnTo>
                    <a:pt x="66992" y="808494"/>
                  </a:lnTo>
                  <a:lnTo>
                    <a:pt x="64808" y="796531"/>
                  </a:lnTo>
                  <a:lnTo>
                    <a:pt x="62128" y="784098"/>
                  </a:lnTo>
                  <a:lnTo>
                    <a:pt x="58966" y="771207"/>
                  </a:lnTo>
                  <a:lnTo>
                    <a:pt x="48158" y="714578"/>
                  </a:lnTo>
                  <a:lnTo>
                    <a:pt x="44056" y="658876"/>
                  </a:lnTo>
                  <a:lnTo>
                    <a:pt x="45326" y="606767"/>
                  </a:lnTo>
                  <a:lnTo>
                    <a:pt x="50596" y="560933"/>
                  </a:lnTo>
                  <a:lnTo>
                    <a:pt x="67792" y="498729"/>
                  </a:lnTo>
                  <a:lnTo>
                    <a:pt x="83921" y="472960"/>
                  </a:lnTo>
                  <a:lnTo>
                    <a:pt x="89065" y="476262"/>
                  </a:lnTo>
                  <a:lnTo>
                    <a:pt x="95732" y="478993"/>
                  </a:lnTo>
                  <a:lnTo>
                    <a:pt x="101790" y="479869"/>
                  </a:lnTo>
                  <a:lnTo>
                    <a:pt x="106959" y="478815"/>
                  </a:lnTo>
                  <a:lnTo>
                    <a:pt x="110375" y="477304"/>
                  </a:lnTo>
                  <a:lnTo>
                    <a:pt x="112445" y="474256"/>
                  </a:lnTo>
                  <a:lnTo>
                    <a:pt x="112788" y="469861"/>
                  </a:lnTo>
                  <a:close/>
                </a:path>
              </a:pathLst>
            </a:custGeom>
            <a:solidFill>
              <a:srgbClr val="00A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057227" y="1266836"/>
              <a:ext cx="1176655" cy="990600"/>
            </a:xfrm>
            <a:custGeom>
              <a:avLst/>
              <a:gdLst/>
              <a:ahLst/>
              <a:cxnLst/>
              <a:rect l="l" t="t" r="r" b="b"/>
              <a:pathLst>
                <a:path w="1176654" h="990600">
                  <a:moveTo>
                    <a:pt x="1093317" y="0"/>
                  </a:moveTo>
                  <a:lnTo>
                    <a:pt x="82918" y="0"/>
                  </a:lnTo>
                  <a:lnTo>
                    <a:pt x="50642" y="6517"/>
                  </a:lnTo>
                  <a:lnTo>
                    <a:pt x="24285" y="24290"/>
                  </a:lnTo>
                  <a:lnTo>
                    <a:pt x="6515" y="50647"/>
                  </a:lnTo>
                  <a:lnTo>
                    <a:pt x="0" y="82918"/>
                  </a:lnTo>
                  <a:lnTo>
                    <a:pt x="0" y="907605"/>
                  </a:lnTo>
                  <a:lnTo>
                    <a:pt x="6515" y="939876"/>
                  </a:lnTo>
                  <a:lnTo>
                    <a:pt x="24285" y="966233"/>
                  </a:lnTo>
                  <a:lnTo>
                    <a:pt x="50642" y="984006"/>
                  </a:lnTo>
                  <a:lnTo>
                    <a:pt x="82918" y="990523"/>
                  </a:lnTo>
                  <a:lnTo>
                    <a:pt x="1093317" y="990523"/>
                  </a:lnTo>
                  <a:lnTo>
                    <a:pt x="1125593" y="984006"/>
                  </a:lnTo>
                  <a:lnTo>
                    <a:pt x="1151950" y="966233"/>
                  </a:lnTo>
                  <a:lnTo>
                    <a:pt x="1169720" y="939876"/>
                  </a:lnTo>
                  <a:lnTo>
                    <a:pt x="1176235" y="907605"/>
                  </a:lnTo>
                  <a:lnTo>
                    <a:pt x="1176235" y="82918"/>
                  </a:lnTo>
                  <a:lnTo>
                    <a:pt x="1169720" y="50647"/>
                  </a:lnTo>
                  <a:lnTo>
                    <a:pt x="1151950" y="24290"/>
                  </a:lnTo>
                  <a:lnTo>
                    <a:pt x="1125593" y="6517"/>
                  </a:lnTo>
                  <a:lnTo>
                    <a:pt x="1093317" y="0"/>
                  </a:lnTo>
                  <a:close/>
                </a:path>
              </a:pathLst>
            </a:custGeom>
            <a:solidFill>
              <a:srgbClr val="00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057227" y="2490428"/>
              <a:ext cx="1176655" cy="685165"/>
            </a:xfrm>
            <a:custGeom>
              <a:avLst/>
              <a:gdLst/>
              <a:ahLst/>
              <a:cxnLst/>
              <a:rect l="l" t="t" r="r" b="b"/>
              <a:pathLst>
                <a:path w="1176654" h="685164">
                  <a:moveTo>
                    <a:pt x="1093317" y="0"/>
                  </a:moveTo>
                  <a:lnTo>
                    <a:pt x="82918" y="0"/>
                  </a:lnTo>
                  <a:lnTo>
                    <a:pt x="50642" y="6515"/>
                  </a:lnTo>
                  <a:lnTo>
                    <a:pt x="24285" y="24285"/>
                  </a:lnTo>
                  <a:lnTo>
                    <a:pt x="6515" y="50642"/>
                  </a:lnTo>
                  <a:lnTo>
                    <a:pt x="0" y="82918"/>
                  </a:lnTo>
                  <a:lnTo>
                    <a:pt x="0" y="601700"/>
                  </a:lnTo>
                  <a:lnTo>
                    <a:pt x="6515" y="633971"/>
                  </a:lnTo>
                  <a:lnTo>
                    <a:pt x="24285" y="660328"/>
                  </a:lnTo>
                  <a:lnTo>
                    <a:pt x="50642" y="678101"/>
                  </a:lnTo>
                  <a:lnTo>
                    <a:pt x="82918" y="684618"/>
                  </a:lnTo>
                  <a:lnTo>
                    <a:pt x="1093317" y="684618"/>
                  </a:lnTo>
                  <a:lnTo>
                    <a:pt x="1125593" y="678101"/>
                  </a:lnTo>
                  <a:lnTo>
                    <a:pt x="1151950" y="660328"/>
                  </a:lnTo>
                  <a:lnTo>
                    <a:pt x="1169720" y="633971"/>
                  </a:lnTo>
                  <a:lnTo>
                    <a:pt x="1176235" y="601700"/>
                  </a:lnTo>
                  <a:lnTo>
                    <a:pt x="1176235" y="82918"/>
                  </a:lnTo>
                  <a:lnTo>
                    <a:pt x="1169720" y="50642"/>
                  </a:lnTo>
                  <a:lnTo>
                    <a:pt x="1151950" y="24285"/>
                  </a:lnTo>
                  <a:lnTo>
                    <a:pt x="1125593" y="6515"/>
                  </a:lnTo>
                  <a:lnTo>
                    <a:pt x="1093317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057227" y="3204179"/>
              <a:ext cx="1176655" cy="797560"/>
            </a:xfrm>
            <a:custGeom>
              <a:avLst/>
              <a:gdLst/>
              <a:ahLst/>
              <a:cxnLst/>
              <a:rect l="l" t="t" r="r" b="b"/>
              <a:pathLst>
                <a:path w="1176654" h="797560">
                  <a:moveTo>
                    <a:pt x="1093317" y="0"/>
                  </a:moveTo>
                  <a:lnTo>
                    <a:pt x="82918" y="0"/>
                  </a:lnTo>
                  <a:lnTo>
                    <a:pt x="50642" y="6515"/>
                  </a:lnTo>
                  <a:lnTo>
                    <a:pt x="24285" y="24285"/>
                  </a:lnTo>
                  <a:lnTo>
                    <a:pt x="6515" y="50642"/>
                  </a:lnTo>
                  <a:lnTo>
                    <a:pt x="0" y="82918"/>
                  </a:lnTo>
                  <a:lnTo>
                    <a:pt x="0" y="714590"/>
                  </a:lnTo>
                  <a:lnTo>
                    <a:pt x="6515" y="746867"/>
                  </a:lnTo>
                  <a:lnTo>
                    <a:pt x="24285" y="773223"/>
                  </a:lnTo>
                  <a:lnTo>
                    <a:pt x="50642" y="790993"/>
                  </a:lnTo>
                  <a:lnTo>
                    <a:pt x="82918" y="797509"/>
                  </a:lnTo>
                  <a:lnTo>
                    <a:pt x="1093317" y="797509"/>
                  </a:lnTo>
                  <a:lnTo>
                    <a:pt x="1125593" y="790993"/>
                  </a:lnTo>
                  <a:lnTo>
                    <a:pt x="1151950" y="773223"/>
                  </a:lnTo>
                  <a:lnTo>
                    <a:pt x="1169720" y="746867"/>
                  </a:lnTo>
                  <a:lnTo>
                    <a:pt x="1176235" y="714590"/>
                  </a:lnTo>
                  <a:lnTo>
                    <a:pt x="1176235" y="82918"/>
                  </a:lnTo>
                  <a:lnTo>
                    <a:pt x="1169720" y="50642"/>
                  </a:lnTo>
                  <a:lnTo>
                    <a:pt x="1151950" y="24285"/>
                  </a:lnTo>
                  <a:lnTo>
                    <a:pt x="1125593" y="6515"/>
                  </a:lnTo>
                  <a:lnTo>
                    <a:pt x="1093317" y="0"/>
                  </a:lnTo>
                  <a:close/>
                </a:path>
              </a:pathLst>
            </a:custGeom>
            <a:solidFill>
              <a:srgbClr val="9D9F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6" name="object 1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/>
              <a:t>Adding</a:t>
            </a:r>
            <a:r>
              <a:rPr spc="-5" dirty="0"/>
              <a:t> </a:t>
            </a:r>
            <a:r>
              <a:rPr dirty="0"/>
              <a:t>Gold:</a:t>
            </a:r>
            <a:r>
              <a:rPr spc="-5" dirty="0"/>
              <a:t> </a:t>
            </a:r>
            <a:r>
              <a:rPr dirty="0"/>
              <a:t>Improved</a:t>
            </a:r>
            <a:r>
              <a:rPr spc="-5" dirty="0"/>
              <a:t> </a:t>
            </a:r>
            <a:r>
              <a:rPr dirty="0"/>
              <a:t>performance,</a:t>
            </a:r>
            <a:r>
              <a:rPr spc="-5" dirty="0"/>
              <a:t> </a:t>
            </a:r>
            <a:r>
              <a:rPr dirty="0"/>
              <a:t>low </a:t>
            </a:r>
            <a:r>
              <a:rPr spc="-10" dirty="0"/>
              <a:t>volatility</a:t>
            </a:r>
          </a:p>
        </p:txBody>
      </p:sp>
      <p:sp>
        <p:nvSpPr>
          <p:cNvPr id="167" name="object 167"/>
          <p:cNvSpPr txBox="1"/>
          <p:nvPr/>
        </p:nvSpPr>
        <p:spPr>
          <a:xfrm>
            <a:off x="6106430" y="1295170"/>
            <a:ext cx="1074420" cy="916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95"/>
              </a:spcBef>
            </a:pP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Median</a:t>
            </a:r>
            <a:r>
              <a:rPr sz="950" spc="6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returns</a:t>
            </a:r>
            <a:r>
              <a:rPr sz="950" spc="6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BNPP Sans"/>
                <a:cs typeface="BNPP Sans"/>
              </a:rPr>
              <a:t>of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the</a:t>
            </a:r>
            <a:r>
              <a:rPr sz="950" spc="4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strategy</a:t>
            </a:r>
            <a:r>
              <a:rPr sz="950" spc="4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are</a:t>
            </a:r>
            <a:r>
              <a:rPr sz="950" spc="4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BNPP Sans"/>
                <a:cs typeface="BNPP Sans"/>
              </a:rPr>
              <a:t>in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line</a:t>
            </a:r>
            <a:r>
              <a:rPr sz="950" spc="3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with</a:t>
            </a:r>
            <a:r>
              <a:rPr sz="950" spc="3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the</a:t>
            </a:r>
            <a:r>
              <a:rPr sz="950" spc="3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BNPP Sans"/>
                <a:cs typeface="BNPP Sans"/>
              </a:rPr>
              <a:t>equity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returns</a:t>
            </a:r>
            <a:r>
              <a:rPr sz="950" spc="5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BNPP Sans"/>
                <a:cs typeface="BNPP Sans"/>
              </a:rPr>
              <a:t>with </a:t>
            </a:r>
            <a:r>
              <a:rPr sz="950" b="1" spc="-10" dirty="0">
                <a:solidFill>
                  <a:srgbClr val="FFFFFF"/>
                </a:solidFill>
                <a:latin typeface="BNPP Sans"/>
                <a:cs typeface="BNPP Sans"/>
              </a:rPr>
              <a:t>negligible</a:t>
            </a:r>
            <a:endParaRPr sz="950">
              <a:latin typeface="BNPP Sans"/>
              <a:cs typeface="BNPP Sans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950" b="1" dirty="0">
                <a:solidFill>
                  <a:srgbClr val="FFFFFF"/>
                </a:solidFill>
                <a:latin typeface="BNPP Sans"/>
                <a:cs typeface="BNPP Sans"/>
              </a:rPr>
              <a:t>negative</a:t>
            </a:r>
            <a:r>
              <a:rPr sz="950" b="1" spc="7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b="1" spc="-10" dirty="0">
                <a:solidFill>
                  <a:srgbClr val="FFFFFF"/>
                </a:solidFill>
                <a:latin typeface="BNPP Sans"/>
                <a:cs typeface="BNPP Sans"/>
              </a:rPr>
              <a:t>returns</a:t>
            </a:r>
            <a:endParaRPr sz="950">
              <a:latin typeface="BNPP Sans"/>
              <a:cs typeface="BNPP Sans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6106430" y="2513260"/>
            <a:ext cx="1033144" cy="1466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6364">
              <a:lnSpc>
                <a:spcPct val="102600"/>
              </a:lnSpc>
              <a:spcBef>
                <a:spcPts val="95"/>
              </a:spcBef>
            </a:pP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Historically,</a:t>
            </a:r>
            <a:r>
              <a:rPr sz="950" spc="1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BNPP Sans"/>
                <a:cs typeface="BNPP Sans"/>
              </a:rPr>
              <a:t>the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probability</a:t>
            </a:r>
            <a:r>
              <a:rPr sz="950" spc="8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BNPP Sans"/>
                <a:cs typeface="BNPP Sans"/>
              </a:rPr>
              <a:t>of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negative</a:t>
            </a:r>
            <a:r>
              <a:rPr sz="950" spc="7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BNPP Sans"/>
                <a:cs typeface="BNPP Sans"/>
              </a:rPr>
              <a:t>returns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was</a:t>
            </a:r>
            <a:r>
              <a:rPr sz="950" spc="3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BNPP Sans"/>
                <a:cs typeface="BNPP Sans"/>
              </a:rPr>
              <a:t>low</a:t>
            </a:r>
            <a:endParaRPr sz="950">
              <a:latin typeface="BNPP Sans"/>
              <a:cs typeface="BNPP Sans"/>
            </a:endParaRPr>
          </a:p>
          <a:p>
            <a:pPr marL="12700" marR="5080">
              <a:lnSpc>
                <a:spcPct val="102600"/>
              </a:lnSpc>
              <a:spcBef>
                <a:spcPts val="810"/>
              </a:spcBef>
            </a:pP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The</a:t>
            </a:r>
            <a:r>
              <a:rPr sz="950" spc="2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no.</a:t>
            </a:r>
            <a:r>
              <a:rPr sz="950" spc="3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of</a:t>
            </a:r>
            <a:r>
              <a:rPr sz="950" spc="3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BNPP Sans"/>
                <a:cs typeface="BNPP Sans"/>
              </a:rPr>
              <a:t>returns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more</a:t>
            </a:r>
            <a:r>
              <a:rPr sz="950" spc="4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than</a:t>
            </a:r>
            <a:r>
              <a:rPr sz="950" spc="4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10%</a:t>
            </a:r>
            <a:r>
              <a:rPr sz="950" spc="4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BNPP Sans"/>
                <a:cs typeface="BNPP Sans"/>
              </a:rPr>
              <a:t>is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the</a:t>
            </a:r>
            <a:r>
              <a:rPr sz="950" spc="3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BNPP Sans"/>
                <a:cs typeface="BNPP Sans"/>
              </a:rPr>
              <a:t>highest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compared</a:t>
            </a:r>
            <a:r>
              <a:rPr sz="950" spc="5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to</a:t>
            </a:r>
            <a:r>
              <a:rPr sz="950" spc="4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BNPP Sans"/>
                <a:cs typeface="BNPP Sans"/>
              </a:rPr>
              <a:t>other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asset</a:t>
            </a:r>
            <a:r>
              <a:rPr sz="950" spc="4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BNPP Sans"/>
                <a:cs typeface="BNPP Sans"/>
              </a:rPr>
              <a:t>classes</a:t>
            </a:r>
            <a:endParaRPr sz="950">
              <a:latin typeface="BNPP Sans"/>
              <a:cs typeface="BNPP Sans"/>
            </a:endParaRPr>
          </a:p>
        </p:txBody>
      </p:sp>
      <p:sp>
        <p:nvSpPr>
          <p:cNvPr id="174" name="object 1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68F35E1-A0EF-73EF-354C-7B76F529B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" y="4596384"/>
            <a:ext cx="7559040" cy="7376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7560309" cy="4627880"/>
          </a:xfrm>
          <a:custGeom>
            <a:avLst/>
            <a:gdLst/>
            <a:ahLst/>
            <a:cxnLst/>
            <a:rect l="l" t="t" r="r" b="b"/>
            <a:pathLst>
              <a:path w="7560309" h="4627880">
                <a:moveTo>
                  <a:pt x="0" y="4627295"/>
                </a:moveTo>
                <a:lnTo>
                  <a:pt x="7559992" y="4627295"/>
                </a:lnTo>
                <a:lnTo>
                  <a:pt x="7559992" y="0"/>
                </a:lnTo>
                <a:lnTo>
                  <a:pt x="0" y="0"/>
                </a:lnTo>
                <a:lnTo>
                  <a:pt x="0" y="4627295"/>
                </a:lnTo>
                <a:close/>
              </a:path>
            </a:pathLst>
          </a:custGeom>
          <a:solidFill>
            <a:srgbClr val="F8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586189"/>
            <a:ext cx="6707505" cy="1743075"/>
            <a:chOff x="0" y="1586189"/>
            <a:chExt cx="6707505" cy="1743075"/>
          </a:xfrm>
        </p:grpSpPr>
        <p:sp>
          <p:nvSpPr>
            <p:cNvPr id="4" name="object 4"/>
            <p:cNvSpPr/>
            <p:nvPr/>
          </p:nvSpPr>
          <p:spPr>
            <a:xfrm>
              <a:off x="0" y="1586189"/>
              <a:ext cx="6707505" cy="1743075"/>
            </a:xfrm>
            <a:custGeom>
              <a:avLst/>
              <a:gdLst/>
              <a:ahLst/>
              <a:cxnLst/>
              <a:rect l="l" t="t" r="r" b="b"/>
              <a:pathLst>
                <a:path w="6707505" h="1743075">
                  <a:moveTo>
                    <a:pt x="6707301" y="0"/>
                  </a:moveTo>
                  <a:lnTo>
                    <a:pt x="0" y="0"/>
                  </a:lnTo>
                  <a:lnTo>
                    <a:pt x="0" y="1742922"/>
                  </a:lnTo>
                  <a:lnTo>
                    <a:pt x="6341770" y="1742922"/>
                  </a:lnTo>
                  <a:lnTo>
                    <a:pt x="670730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536" y="1980628"/>
              <a:ext cx="5130798" cy="99059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0500" y="1943595"/>
            <a:ext cx="5006340" cy="926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95"/>
              </a:spcBef>
            </a:pPr>
            <a:r>
              <a:rPr sz="2750" dirty="0">
                <a:solidFill>
                  <a:srgbClr val="FFFFFF"/>
                </a:solidFill>
              </a:rPr>
              <a:t>PORTFOLIO CONSTRUCTION </a:t>
            </a:r>
            <a:r>
              <a:rPr sz="2750" spc="-25" dirty="0">
                <a:solidFill>
                  <a:srgbClr val="FFFFFF"/>
                </a:solidFill>
              </a:rPr>
              <a:t>AND </a:t>
            </a:r>
            <a:r>
              <a:rPr sz="2750" dirty="0">
                <a:solidFill>
                  <a:srgbClr val="FFFFFF"/>
                </a:solidFill>
              </a:rPr>
              <a:t>INVESTMENT </a:t>
            </a:r>
            <a:r>
              <a:rPr sz="2750" spc="-10" dirty="0">
                <a:solidFill>
                  <a:srgbClr val="FFFFFF"/>
                </a:solidFill>
              </a:rPr>
              <a:t>APPROACH</a:t>
            </a:r>
            <a:endParaRPr sz="2750"/>
          </a:p>
        </p:txBody>
      </p:sp>
      <p:grpSp>
        <p:nvGrpSpPr>
          <p:cNvPr id="7" name="object 7"/>
          <p:cNvGrpSpPr/>
          <p:nvPr/>
        </p:nvGrpSpPr>
        <p:grpSpPr>
          <a:xfrm>
            <a:off x="0" y="1590929"/>
            <a:ext cx="234950" cy="1741170"/>
            <a:chOff x="0" y="1590929"/>
            <a:chExt cx="234950" cy="1741170"/>
          </a:xfrm>
        </p:grpSpPr>
        <p:sp>
          <p:nvSpPr>
            <p:cNvPr id="8" name="object 8"/>
            <p:cNvSpPr/>
            <p:nvPr/>
          </p:nvSpPr>
          <p:spPr>
            <a:xfrm>
              <a:off x="0" y="1590929"/>
              <a:ext cx="111125" cy="1741170"/>
            </a:xfrm>
            <a:custGeom>
              <a:avLst/>
              <a:gdLst/>
              <a:ahLst/>
              <a:cxnLst/>
              <a:rect l="l" t="t" r="r" b="b"/>
              <a:pathLst>
                <a:path w="111125" h="1741170">
                  <a:moveTo>
                    <a:pt x="111125" y="0"/>
                  </a:moveTo>
                  <a:lnTo>
                    <a:pt x="0" y="0"/>
                  </a:lnTo>
                  <a:lnTo>
                    <a:pt x="0" y="1740700"/>
                  </a:lnTo>
                  <a:lnTo>
                    <a:pt x="111125" y="1740700"/>
                  </a:lnTo>
                  <a:lnTo>
                    <a:pt x="111125" y="0"/>
                  </a:lnTo>
                  <a:close/>
                </a:path>
              </a:pathLst>
            </a:custGeom>
            <a:solidFill>
              <a:srgbClr val="F159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112" y="1590941"/>
              <a:ext cx="123825" cy="1741170"/>
            </a:xfrm>
            <a:custGeom>
              <a:avLst/>
              <a:gdLst/>
              <a:ahLst/>
              <a:cxnLst/>
              <a:rect l="l" t="t" r="r" b="b"/>
              <a:pathLst>
                <a:path w="123825" h="1741170">
                  <a:moveTo>
                    <a:pt x="123812" y="0"/>
                  </a:moveTo>
                  <a:lnTo>
                    <a:pt x="0" y="0"/>
                  </a:lnTo>
                  <a:lnTo>
                    <a:pt x="0" y="1740687"/>
                  </a:lnTo>
                  <a:lnTo>
                    <a:pt x="123812" y="1740687"/>
                  </a:lnTo>
                  <a:lnTo>
                    <a:pt x="123812" y="0"/>
                  </a:lnTo>
                  <a:close/>
                </a:path>
              </a:pathLst>
            </a:custGeom>
            <a:solidFill>
              <a:srgbClr val="00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B13A793D-F0A3-D3AA-901D-09AE9E18E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" y="4596384"/>
            <a:ext cx="7559040" cy="7376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3632" y="0"/>
            <a:ext cx="7556500" cy="4591685"/>
          </a:xfrm>
          <a:custGeom>
            <a:avLst/>
            <a:gdLst/>
            <a:ahLst/>
            <a:cxnLst/>
            <a:rect l="l" t="t" r="r" b="b"/>
            <a:pathLst>
              <a:path w="7556500" h="4591685">
                <a:moveTo>
                  <a:pt x="0" y="4591431"/>
                </a:moveTo>
                <a:lnTo>
                  <a:pt x="7556360" y="4591431"/>
                </a:lnTo>
                <a:lnTo>
                  <a:pt x="7556360" y="0"/>
                </a:lnTo>
                <a:lnTo>
                  <a:pt x="0" y="0"/>
                </a:lnTo>
                <a:lnTo>
                  <a:pt x="0" y="4591431"/>
                </a:lnTo>
                <a:close/>
              </a:path>
            </a:pathLst>
          </a:custGeom>
          <a:solidFill>
            <a:srgbClr val="F8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137174" y="1352307"/>
            <a:ext cx="3086735" cy="2827655"/>
            <a:chOff x="4137174" y="1352307"/>
            <a:chExt cx="3086735" cy="2827655"/>
          </a:xfrm>
        </p:grpSpPr>
        <p:sp>
          <p:nvSpPr>
            <p:cNvPr id="4" name="object 4"/>
            <p:cNvSpPr/>
            <p:nvPr/>
          </p:nvSpPr>
          <p:spPr>
            <a:xfrm>
              <a:off x="4165211" y="1380350"/>
              <a:ext cx="3030855" cy="2771775"/>
            </a:xfrm>
            <a:custGeom>
              <a:avLst/>
              <a:gdLst/>
              <a:ahLst/>
              <a:cxnLst/>
              <a:rect l="l" t="t" r="r" b="b"/>
              <a:pathLst>
                <a:path w="3030854" h="2771775">
                  <a:moveTo>
                    <a:pt x="2649232" y="0"/>
                  </a:moveTo>
                  <a:lnTo>
                    <a:pt x="0" y="0"/>
                  </a:lnTo>
                  <a:lnTo>
                    <a:pt x="0" y="2771216"/>
                  </a:lnTo>
                  <a:lnTo>
                    <a:pt x="3030232" y="2771216"/>
                  </a:lnTo>
                  <a:lnTo>
                    <a:pt x="3030232" y="381000"/>
                  </a:lnTo>
                  <a:lnTo>
                    <a:pt x="3027264" y="333209"/>
                  </a:lnTo>
                  <a:lnTo>
                    <a:pt x="3018596" y="287190"/>
                  </a:lnTo>
                  <a:lnTo>
                    <a:pt x="3004586" y="243298"/>
                  </a:lnTo>
                  <a:lnTo>
                    <a:pt x="2985591" y="201893"/>
                  </a:lnTo>
                  <a:lnTo>
                    <a:pt x="2961968" y="163329"/>
                  </a:lnTo>
                  <a:lnTo>
                    <a:pt x="2934074" y="127965"/>
                  </a:lnTo>
                  <a:lnTo>
                    <a:pt x="2902267" y="96158"/>
                  </a:lnTo>
                  <a:lnTo>
                    <a:pt x="2866903" y="68264"/>
                  </a:lnTo>
                  <a:lnTo>
                    <a:pt x="2828339" y="44641"/>
                  </a:lnTo>
                  <a:lnTo>
                    <a:pt x="2786933" y="25646"/>
                  </a:lnTo>
                  <a:lnTo>
                    <a:pt x="2743042" y="11636"/>
                  </a:lnTo>
                  <a:lnTo>
                    <a:pt x="2697023" y="2968"/>
                  </a:lnTo>
                  <a:lnTo>
                    <a:pt x="2649232" y="0"/>
                  </a:lnTo>
                  <a:close/>
                </a:path>
              </a:pathLst>
            </a:custGeom>
            <a:solidFill>
              <a:srgbClr val="EAE9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4251" y="2467661"/>
              <a:ext cx="1739899" cy="16839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9089" y="2530716"/>
              <a:ext cx="1590294" cy="15506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61851" y="1464361"/>
              <a:ext cx="1536699" cy="151129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07672" y="1512579"/>
              <a:ext cx="1390487" cy="13703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69651" y="1413561"/>
              <a:ext cx="1244599" cy="12191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19011" y="1466122"/>
              <a:ext cx="1106016" cy="107096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165216" y="3647770"/>
              <a:ext cx="514350" cy="504190"/>
            </a:xfrm>
            <a:custGeom>
              <a:avLst/>
              <a:gdLst/>
              <a:ahLst/>
              <a:cxnLst/>
              <a:rect l="l" t="t" r="r" b="b"/>
              <a:pathLst>
                <a:path w="514350" h="504189">
                  <a:moveTo>
                    <a:pt x="0" y="0"/>
                  </a:moveTo>
                  <a:lnTo>
                    <a:pt x="0" y="503796"/>
                  </a:lnTo>
                  <a:lnTo>
                    <a:pt x="513740" y="503796"/>
                  </a:lnTo>
                </a:path>
              </a:pathLst>
            </a:custGeom>
            <a:ln w="56083">
              <a:solidFill>
                <a:srgbClr val="009D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02054" y="1380349"/>
              <a:ext cx="593725" cy="574040"/>
            </a:xfrm>
            <a:custGeom>
              <a:avLst/>
              <a:gdLst/>
              <a:ahLst/>
              <a:cxnLst/>
              <a:rect l="l" t="t" r="r" b="b"/>
              <a:pathLst>
                <a:path w="593725" h="574039">
                  <a:moveTo>
                    <a:pt x="0" y="0"/>
                  </a:moveTo>
                  <a:lnTo>
                    <a:pt x="334530" y="0"/>
                  </a:lnTo>
                  <a:lnTo>
                    <a:pt x="384840" y="8283"/>
                  </a:lnTo>
                  <a:lnTo>
                    <a:pt x="430643" y="23333"/>
                  </a:lnTo>
                  <a:lnTo>
                    <a:pt x="471561" y="44398"/>
                  </a:lnTo>
                  <a:lnTo>
                    <a:pt x="507218" y="70723"/>
                  </a:lnTo>
                  <a:lnTo>
                    <a:pt x="537236" y="101555"/>
                  </a:lnTo>
                  <a:lnTo>
                    <a:pt x="561240" y="136140"/>
                  </a:lnTo>
                  <a:lnTo>
                    <a:pt x="578852" y="173724"/>
                  </a:lnTo>
                  <a:lnTo>
                    <a:pt x="589696" y="213554"/>
                  </a:lnTo>
                  <a:lnTo>
                    <a:pt x="593394" y="254876"/>
                  </a:lnTo>
                  <a:lnTo>
                    <a:pt x="593394" y="573468"/>
                  </a:lnTo>
                </a:path>
              </a:pathLst>
            </a:custGeom>
            <a:ln w="56083">
              <a:solidFill>
                <a:srgbClr val="F06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0" y="240676"/>
            <a:ext cx="6922770" cy="459105"/>
            <a:chOff x="0" y="240676"/>
            <a:chExt cx="6922770" cy="459105"/>
          </a:xfrm>
        </p:grpSpPr>
        <p:sp>
          <p:nvSpPr>
            <p:cNvPr id="14" name="object 14"/>
            <p:cNvSpPr/>
            <p:nvPr/>
          </p:nvSpPr>
          <p:spPr>
            <a:xfrm>
              <a:off x="136542" y="240676"/>
              <a:ext cx="6786245" cy="459105"/>
            </a:xfrm>
            <a:custGeom>
              <a:avLst/>
              <a:gdLst/>
              <a:ahLst/>
              <a:cxnLst/>
              <a:rect l="l" t="t" r="r" b="b"/>
              <a:pathLst>
                <a:path w="6786245" h="459105">
                  <a:moveTo>
                    <a:pt x="6785914" y="0"/>
                  </a:moveTo>
                  <a:lnTo>
                    <a:pt x="0" y="0"/>
                  </a:lnTo>
                  <a:lnTo>
                    <a:pt x="0" y="458622"/>
                  </a:lnTo>
                  <a:lnTo>
                    <a:pt x="6589039" y="458622"/>
                  </a:lnTo>
                  <a:lnTo>
                    <a:pt x="6785914" y="0"/>
                  </a:lnTo>
                  <a:close/>
                </a:path>
              </a:pathLst>
            </a:custGeom>
            <a:solidFill>
              <a:srgbClr val="F1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740" y="240676"/>
              <a:ext cx="6786245" cy="459105"/>
            </a:xfrm>
            <a:custGeom>
              <a:avLst/>
              <a:gdLst/>
              <a:ahLst/>
              <a:cxnLst/>
              <a:rect l="l" t="t" r="r" b="b"/>
              <a:pathLst>
                <a:path w="6786245" h="459105">
                  <a:moveTo>
                    <a:pt x="6785914" y="0"/>
                  </a:moveTo>
                  <a:lnTo>
                    <a:pt x="0" y="0"/>
                  </a:lnTo>
                  <a:lnTo>
                    <a:pt x="0" y="458622"/>
                  </a:lnTo>
                  <a:lnTo>
                    <a:pt x="6589052" y="458622"/>
                  </a:lnTo>
                  <a:lnTo>
                    <a:pt x="6785914" y="0"/>
                  </a:lnTo>
                  <a:close/>
                </a:path>
              </a:pathLst>
            </a:custGeom>
            <a:solidFill>
              <a:srgbClr val="01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240676"/>
              <a:ext cx="6773545" cy="459105"/>
            </a:xfrm>
            <a:custGeom>
              <a:avLst/>
              <a:gdLst/>
              <a:ahLst/>
              <a:cxnLst/>
              <a:rect l="l" t="t" r="r" b="b"/>
              <a:pathLst>
                <a:path w="6773545" h="459105">
                  <a:moveTo>
                    <a:pt x="6773220" y="0"/>
                  </a:moveTo>
                  <a:lnTo>
                    <a:pt x="0" y="0"/>
                  </a:lnTo>
                  <a:lnTo>
                    <a:pt x="0" y="458622"/>
                  </a:lnTo>
                  <a:lnTo>
                    <a:pt x="6576357" y="458622"/>
                  </a:lnTo>
                  <a:lnTo>
                    <a:pt x="677322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5"/>
              </a:spcBef>
            </a:pPr>
            <a:r>
              <a:rPr dirty="0"/>
              <a:t>Investing</a:t>
            </a:r>
            <a:r>
              <a:rPr spc="-70" dirty="0"/>
              <a:t> </a:t>
            </a:r>
            <a:r>
              <a:rPr dirty="0"/>
              <a:t>is</a:t>
            </a:r>
            <a:r>
              <a:rPr spc="-55" dirty="0"/>
              <a:t> </a:t>
            </a:r>
            <a:r>
              <a:rPr dirty="0"/>
              <a:t>like</a:t>
            </a:r>
            <a:r>
              <a:rPr spc="-55" dirty="0"/>
              <a:t> </a:t>
            </a:r>
            <a:r>
              <a:rPr dirty="0"/>
              <a:t>having</a:t>
            </a:r>
            <a:r>
              <a:rPr spc="-60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dirty="0"/>
              <a:t>wholesome</a:t>
            </a:r>
            <a:r>
              <a:rPr spc="-55" dirty="0"/>
              <a:t> </a:t>
            </a:r>
            <a:r>
              <a:rPr spc="-20" dirty="0"/>
              <a:t>meal</a:t>
            </a:r>
          </a:p>
        </p:txBody>
      </p:sp>
      <p:sp>
        <p:nvSpPr>
          <p:cNvPr id="23" name="object 23"/>
          <p:cNvSpPr/>
          <p:nvPr/>
        </p:nvSpPr>
        <p:spPr>
          <a:xfrm>
            <a:off x="3" y="1380344"/>
            <a:ext cx="3721735" cy="627380"/>
          </a:xfrm>
          <a:custGeom>
            <a:avLst/>
            <a:gdLst/>
            <a:ahLst/>
            <a:cxnLst/>
            <a:rect l="l" t="t" r="r" b="b"/>
            <a:pathLst>
              <a:path w="3721735" h="627380">
                <a:moveTo>
                  <a:pt x="3721150" y="0"/>
                </a:moveTo>
                <a:lnTo>
                  <a:pt x="1206" y="0"/>
                </a:lnTo>
                <a:lnTo>
                  <a:pt x="0" y="627278"/>
                </a:lnTo>
                <a:lnTo>
                  <a:pt x="3442093" y="627278"/>
                </a:lnTo>
                <a:lnTo>
                  <a:pt x="3721150" y="0"/>
                </a:lnTo>
                <a:close/>
              </a:path>
            </a:pathLst>
          </a:custGeom>
          <a:solidFill>
            <a:srgbClr val="9C9E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" y="2139863"/>
            <a:ext cx="3721735" cy="627380"/>
          </a:xfrm>
          <a:custGeom>
            <a:avLst/>
            <a:gdLst/>
            <a:ahLst/>
            <a:cxnLst/>
            <a:rect l="l" t="t" r="r" b="b"/>
            <a:pathLst>
              <a:path w="3721735" h="627380">
                <a:moveTo>
                  <a:pt x="3721150" y="0"/>
                </a:moveTo>
                <a:lnTo>
                  <a:pt x="1206" y="0"/>
                </a:lnTo>
                <a:lnTo>
                  <a:pt x="0" y="627265"/>
                </a:lnTo>
                <a:lnTo>
                  <a:pt x="3442093" y="627265"/>
                </a:lnTo>
                <a:lnTo>
                  <a:pt x="3721150" y="0"/>
                </a:lnTo>
                <a:close/>
              </a:path>
            </a:pathLst>
          </a:custGeom>
          <a:solidFill>
            <a:srgbClr val="B2B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50" y="2887860"/>
            <a:ext cx="3716654" cy="404495"/>
          </a:xfrm>
          <a:custGeom>
            <a:avLst/>
            <a:gdLst/>
            <a:ahLst/>
            <a:cxnLst/>
            <a:rect l="l" t="t" r="r" b="b"/>
            <a:pathLst>
              <a:path w="3716654" h="404495">
                <a:moveTo>
                  <a:pt x="3716299" y="0"/>
                </a:moveTo>
                <a:lnTo>
                  <a:pt x="0" y="0"/>
                </a:lnTo>
                <a:lnTo>
                  <a:pt x="0" y="404025"/>
                </a:lnTo>
                <a:lnTo>
                  <a:pt x="3534308" y="404025"/>
                </a:lnTo>
                <a:lnTo>
                  <a:pt x="3716299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55" y="3431415"/>
            <a:ext cx="3716654" cy="637540"/>
          </a:xfrm>
          <a:custGeom>
            <a:avLst/>
            <a:gdLst/>
            <a:ahLst/>
            <a:cxnLst/>
            <a:rect l="l" t="t" r="r" b="b"/>
            <a:pathLst>
              <a:path w="3716654" h="637539">
                <a:moveTo>
                  <a:pt x="3716299" y="0"/>
                </a:moveTo>
                <a:lnTo>
                  <a:pt x="0" y="0"/>
                </a:lnTo>
                <a:lnTo>
                  <a:pt x="1816" y="636968"/>
                </a:lnTo>
                <a:lnTo>
                  <a:pt x="3437242" y="636968"/>
                </a:lnTo>
                <a:lnTo>
                  <a:pt x="3716299" y="0"/>
                </a:lnTo>
                <a:close/>
              </a:path>
            </a:pathLst>
          </a:custGeom>
          <a:solidFill>
            <a:srgbClr val="D2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63624" y="1395409"/>
            <a:ext cx="3061335" cy="2624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52425">
              <a:lnSpc>
                <a:spcPct val="101499"/>
              </a:lnSpc>
              <a:spcBef>
                <a:spcPts val="95"/>
              </a:spcBef>
            </a:pPr>
            <a:r>
              <a:rPr sz="1200" dirty="0">
                <a:latin typeface="BNPP Sans"/>
                <a:cs typeface="BNPP Sans"/>
              </a:rPr>
              <a:t>Individually</a:t>
            </a:r>
            <a:r>
              <a:rPr sz="1200" spc="35" dirty="0">
                <a:latin typeface="BNPP Sans"/>
                <a:cs typeface="BNPP Sans"/>
              </a:rPr>
              <a:t> </a:t>
            </a:r>
            <a:r>
              <a:rPr sz="1200" dirty="0">
                <a:latin typeface="BNPP Sans"/>
                <a:cs typeface="BNPP Sans"/>
              </a:rPr>
              <a:t>each</a:t>
            </a:r>
            <a:r>
              <a:rPr sz="1200" spc="35" dirty="0">
                <a:latin typeface="BNPP Sans"/>
                <a:cs typeface="BNPP Sans"/>
              </a:rPr>
              <a:t> </a:t>
            </a:r>
            <a:r>
              <a:rPr sz="1200" dirty="0">
                <a:latin typeface="BNPP Sans"/>
                <a:cs typeface="BNPP Sans"/>
              </a:rPr>
              <a:t>component</a:t>
            </a:r>
            <a:r>
              <a:rPr sz="1200" spc="35" dirty="0">
                <a:latin typeface="BNPP Sans"/>
                <a:cs typeface="BNPP Sans"/>
              </a:rPr>
              <a:t> </a:t>
            </a:r>
            <a:r>
              <a:rPr sz="1200" dirty="0">
                <a:latin typeface="BNPP Sans"/>
                <a:cs typeface="BNPP Sans"/>
              </a:rPr>
              <a:t>of</a:t>
            </a:r>
            <a:r>
              <a:rPr sz="1200" spc="35" dirty="0">
                <a:latin typeface="BNPP Sans"/>
                <a:cs typeface="BNPP Sans"/>
              </a:rPr>
              <a:t> </a:t>
            </a:r>
            <a:r>
              <a:rPr sz="1200" dirty="0">
                <a:latin typeface="BNPP Sans"/>
                <a:cs typeface="BNPP Sans"/>
              </a:rPr>
              <a:t>food</a:t>
            </a:r>
            <a:r>
              <a:rPr sz="1200" spc="35" dirty="0">
                <a:latin typeface="BNPP Sans"/>
                <a:cs typeface="BNPP Sans"/>
              </a:rPr>
              <a:t> </a:t>
            </a:r>
            <a:r>
              <a:rPr sz="1200" spc="-20" dirty="0">
                <a:latin typeface="BNPP Sans"/>
                <a:cs typeface="BNPP Sans"/>
              </a:rPr>
              <a:t>i.e. </a:t>
            </a:r>
            <a:r>
              <a:rPr sz="1200" dirty="0">
                <a:latin typeface="BNPP Sans"/>
                <a:cs typeface="BNPP Sans"/>
              </a:rPr>
              <a:t>proteins,</a:t>
            </a:r>
            <a:r>
              <a:rPr sz="1200" spc="395" dirty="0">
                <a:latin typeface="BNPP Sans"/>
                <a:cs typeface="BNPP Sans"/>
              </a:rPr>
              <a:t> </a:t>
            </a:r>
            <a:r>
              <a:rPr sz="1200" dirty="0">
                <a:latin typeface="BNPP Sans"/>
                <a:cs typeface="BNPP Sans"/>
              </a:rPr>
              <a:t>carbohydrates,</a:t>
            </a:r>
            <a:r>
              <a:rPr sz="1200" spc="35" dirty="0">
                <a:latin typeface="BNPP Sans"/>
                <a:cs typeface="BNPP Sans"/>
              </a:rPr>
              <a:t> </a:t>
            </a:r>
            <a:r>
              <a:rPr sz="1200" dirty="0">
                <a:latin typeface="BNPP Sans"/>
                <a:cs typeface="BNPP Sans"/>
              </a:rPr>
              <a:t>vitamins</a:t>
            </a:r>
            <a:r>
              <a:rPr sz="1200" spc="30" dirty="0">
                <a:latin typeface="BNPP Sans"/>
                <a:cs typeface="BNPP Sans"/>
              </a:rPr>
              <a:t> </a:t>
            </a:r>
            <a:r>
              <a:rPr sz="1200" spc="-25" dirty="0">
                <a:latin typeface="BNPP Sans"/>
                <a:cs typeface="BNPP Sans"/>
              </a:rPr>
              <a:t>and </a:t>
            </a:r>
            <a:r>
              <a:rPr sz="1200" dirty="0">
                <a:latin typeface="BNPP Sans"/>
                <a:cs typeface="BNPP Sans"/>
              </a:rPr>
              <a:t>minerals,</a:t>
            </a:r>
            <a:r>
              <a:rPr sz="1200" spc="35" dirty="0">
                <a:latin typeface="BNPP Sans"/>
                <a:cs typeface="BNPP Sans"/>
              </a:rPr>
              <a:t> </a:t>
            </a:r>
            <a:r>
              <a:rPr sz="1200" dirty="0">
                <a:latin typeface="BNPP Sans"/>
                <a:cs typeface="BNPP Sans"/>
              </a:rPr>
              <a:t>have</a:t>
            </a:r>
            <a:r>
              <a:rPr sz="1200" spc="35" dirty="0">
                <a:latin typeface="BNPP Sans"/>
                <a:cs typeface="BNPP Sans"/>
              </a:rPr>
              <a:t> </a:t>
            </a:r>
            <a:r>
              <a:rPr sz="1200" dirty="0">
                <a:latin typeface="BNPP Sans"/>
                <a:cs typeface="BNPP Sans"/>
              </a:rPr>
              <a:t>unique</a:t>
            </a:r>
            <a:r>
              <a:rPr sz="1200" spc="35" dirty="0">
                <a:latin typeface="BNPP Sans"/>
                <a:cs typeface="BNPP Sans"/>
              </a:rPr>
              <a:t> </a:t>
            </a:r>
            <a:r>
              <a:rPr sz="1200" spc="-10" dirty="0">
                <a:latin typeface="BNPP Sans"/>
                <a:cs typeface="BNPP Sans"/>
              </a:rPr>
              <a:t>characteristics.</a:t>
            </a:r>
            <a:endParaRPr sz="1200">
              <a:latin typeface="BNPP Sans"/>
              <a:cs typeface="BNPP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BNPP Sans"/>
              <a:cs typeface="BNPP Sans"/>
            </a:endParaRPr>
          </a:p>
          <a:p>
            <a:pPr marL="12700" marR="8255">
              <a:lnSpc>
                <a:spcPct val="101499"/>
              </a:lnSpc>
            </a:pPr>
            <a:r>
              <a:rPr sz="1200" dirty="0">
                <a:latin typeface="BNPP Sans"/>
                <a:cs typeface="BNPP Sans"/>
              </a:rPr>
              <a:t>When</a:t>
            </a:r>
            <a:r>
              <a:rPr sz="1200" spc="20" dirty="0">
                <a:latin typeface="BNPP Sans"/>
                <a:cs typeface="BNPP Sans"/>
              </a:rPr>
              <a:t> </a:t>
            </a:r>
            <a:r>
              <a:rPr sz="1200" dirty="0">
                <a:latin typeface="BNPP Sans"/>
                <a:cs typeface="BNPP Sans"/>
              </a:rPr>
              <a:t>all</a:t>
            </a:r>
            <a:r>
              <a:rPr sz="1200" spc="25" dirty="0">
                <a:latin typeface="BNPP Sans"/>
                <a:cs typeface="BNPP Sans"/>
              </a:rPr>
              <a:t> </a:t>
            </a:r>
            <a:r>
              <a:rPr sz="1200" dirty="0">
                <a:latin typeface="BNPP Sans"/>
                <a:cs typeface="BNPP Sans"/>
              </a:rPr>
              <a:t>the</a:t>
            </a:r>
            <a:r>
              <a:rPr sz="1200" spc="25" dirty="0">
                <a:latin typeface="BNPP Sans"/>
                <a:cs typeface="BNPP Sans"/>
              </a:rPr>
              <a:t> </a:t>
            </a:r>
            <a:r>
              <a:rPr sz="1200" dirty="0">
                <a:latin typeface="BNPP Sans"/>
                <a:cs typeface="BNPP Sans"/>
              </a:rPr>
              <a:t>components</a:t>
            </a:r>
            <a:r>
              <a:rPr sz="1200" spc="25" dirty="0">
                <a:latin typeface="BNPP Sans"/>
                <a:cs typeface="BNPP Sans"/>
              </a:rPr>
              <a:t> </a:t>
            </a:r>
            <a:r>
              <a:rPr sz="1200" dirty="0">
                <a:latin typeface="BNPP Sans"/>
                <a:cs typeface="BNPP Sans"/>
              </a:rPr>
              <a:t>of</a:t>
            </a:r>
            <a:r>
              <a:rPr sz="1200" spc="25" dirty="0">
                <a:latin typeface="BNPP Sans"/>
                <a:cs typeface="BNPP Sans"/>
              </a:rPr>
              <a:t> </a:t>
            </a:r>
            <a:r>
              <a:rPr sz="1200" dirty="0">
                <a:latin typeface="BNPP Sans"/>
                <a:cs typeface="BNPP Sans"/>
              </a:rPr>
              <a:t>the</a:t>
            </a:r>
            <a:r>
              <a:rPr sz="1200" spc="25" dirty="0">
                <a:latin typeface="BNPP Sans"/>
                <a:cs typeface="BNPP Sans"/>
              </a:rPr>
              <a:t> </a:t>
            </a:r>
            <a:r>
              <a:rPr sz="1200" dirty="0">
                <a:latin typeface="BNPP Sans"/>
                <a:cs typeface="BNPP Sans"/>
              </a:rPr>
              <a:t>food</a:t>
            </a:r>
            <a:r>
              <a:rPr sz="1200" spc="25" dirty="0">
                <a:latin typeface="BNPP Sans"/>
                <a:cs typeface="BNPP Sans"/>
              </a:rPr>
              <a:t> </a:t>
            </a:r>
            <a:r>
              <a:rPr sz="1200" spc="-20" dirty="0">
                <a:latin typeface="BNPP Sans"/>
                <a:cs typeface="BNPP Sans"/>
              </a:rPr>
              <a:t>come </a:t>
            </a:r>
            <a:r>
              <a:rPr sz="1200" dirty="0">
                <a:latin typeface="BNPP Sans"/>
                <a:cs typeface="BNPP Sans"/>
              </a:rPr>
              <a:t>together</a:t>
            </a:r>
            <a:r>
              <a:rPr sz="1200" spc="25" dirty="0">
                <a:latin typeface="BNPP Sans"/>
                <a:cs typeface="BNPP Sans"/>
              </a:rPr>
              <a:t> </a:t>
            </a:r>
            <a:r>
              <a:rPr sz="1200" dirty="0">
                <a:latin typeface="BNPP Sans"/>
                <a:cs typeface="BNPP Sans"/>
              </a:rPr>
              <a:t>in</a:t>
            </a:r>
            <a:r>
              <a:rPr sz="1200" spc="25" dirty="0">
                <a:latin typeface="BNPP Sans"/>
                <a:cs typeface="BNPP Sans"/>
              </a:rPr>
              <a:t> </a:t>
            </a:r>
            <a:r>
              <a:rPr sz="1200" dirty="0">
                <a:latin typeface="BNPP Sans"/>
                <a:cs typeface="BNPP Sans"/>
              </a:rPr>
              <a:t>the</a:t>
            </a:r>
            <a:r>
              <a:rPr sz="1200" spc="25" dirty="0">
                <a:latin typeface="BNPP Sans"/>
                <a:cs typeface="BNPP Sans"/>
              </a:rPr>
              <a:t> </a:t>
            </a:r>
            <a:r>
              <a:rPr sz="1200" dirty="0">
                <a:latin typeface="BNPP Sans"/>
                <a:cs typeface="BNPP Sans"/>
              </a:rPr>
              <a:t>right</a:t>
            </a:r>
            <a:r>
              <a:rPr sz="1200" spc="25" dirty="0">
                <a:latin typeface="BNPP Sans"/>
                <a:cs typeface="BNPP Sans"/>
              </a:rPr>
              <a:t> </a:t>
            </a:r>
            <a:r>
              <a:rPr sz="1200" dirty="0">
                <a:latin typeface="BNPP Sans"/>
                <a:cs typeface="BNPP Sans"/>
              </a:rPr>
              <a:t>proportion,</a:t>
            </a:r>
            <a:r>
              <a:rPr sz="1200" spc="25" dirty="0">
                <a:latin typeface="BNPP Sans"/>
                <a:cs typeface="BNPP Sans"/>
              </a:rPr>
              <a:t> </a:t>
            </a:r>
            <a:r>
              <a:rPr sz="1200" dirty="0">
                <a:latin typeface="BNPP Sans"/>
                <a:cs typeface="BNPP Sans"/>
              </a:rPr>
              <a:t>they</a:t>
            </a:r>
            <a:r>
              <a:rPr sz="1200" spc="25" dirty="0">
                <a:latin typeface="BNPP Sans"/>
                <a:cs typeface="BNPP Sans"/>
              </a:rPr>
              <a:t> </a:t>
            </a:r>
            <a:r>
              <a:rPr sz="1200" dirty="0">
                <a:latin typeface="BNPP Sans"/>
                <a:cs typeface="BNPP Sans"/>
              </a:rPr>
              <a:t>make</a:t>
            </a:r>
            <a:r>
              <a:rPr sz="1200" spc="25" dirty="0">
                <a:latin typeface="BNPP Sans"/>
                <a:cs typeface="BNPP Sans"/>
              </a:rPr>
              <a:t> </a:t>
            </a:r>
            <a:r>
              <a:rPr sz="1200" spc="-50" dirty="0">
                <a:latin typeface="BNPP Sans"/>
                <a:cs typeface="BNPP Sans"/>
              </a:rPr>
              <a:t>a </a:t>
            </a:r>
            <a:r>
              <a:rPr sz="1200" dirty="0">
                <a:latin typeface="BNPP Sans"/>
                <a:cs typeface="BNPP Sans"/>
              </a:rPr>
              <a:t>person</a:t>
            </a:r>
            <a:r>
              <a:rPr sz="1200" spc="35" dirty="0">
                <a:latin typeface="BNPP Sans"/>
                <a:cs typeface="BNPP Sans"/>
              </a:rPr>
              <a:t> </a:t>
            </a:r>
            <a:r>
              <a:rPr sz="1200" spc="-10" dirty="0">
                <a:latin typeface="BNPP Sans"/>
                <a:cs typeface="BNPP Sans"/>
              </a:rPr>
              <a:t>healthy.</a:t>
            </a:r>
            <a:endParaRPr sz="1200">
              <a:latin typeface="BNPP Sans"/>
              <a:cs typeface="BNPP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BNPP Sans"/>
              <a:cs typeface="BNPP Sans"/>
            </a:endParaRPr>
          </a:p>
          <a:p>
            <a:pPr marL="12700" marR="466725">
              <a:lnSpc>
                <a:spcPct val="101499"/>
              </a:lnSpc>
              <a:spcBef>
                <a:spcPts val="5"/>
              </a:spcBef>
            </a:pPr>
            <a:r>
              <a:rPr sz="1200" dirty="0">
                <a:latin typeface="BNPP Sans"/>
                <a:cs typeface="BNPP Sans"/>
              </a:rPr>
              <a:t>Similarly,</a:t>
            </a:r>
            <a:r>
              <a:rPr sz="1200" spc="5" dirty="0">
                <a:latin typeface="BNPP Sans"/>
                <a:cs typeface="BNPP Sans"/>
              </a:rPr>
              <a:t> </a:t>
            </a:r>
            <a:r>
              <a:rPr sz="1200" dirty="0">
                <a:latin typeface="BNPP Sans"/>
                <a:cs typeface="BNPP Sans"/>
              </a:rPr>
              <a:t>each</a:t>
            </a:r>
            <a:r>
              <a:rPr sz="1200" spc="10" dirty="0">
                <a:latin typeface="BNPP Sans"/>
                <a:cs typeface="BNPP Sans"/>
              </a:rPr>
              <a:t> </a:t>
            </a:r>
            <a:r>
              <a:rPr sz="1200" dirty="0">
                <a:latin typeface="BNPP Sans"/>
                <a:cs typeface="BNPP Sans"/>
              </a:rPr>
              <a:t>Asset</a:t>
            </a:r>
            <a:r>
              <a:rPr sz="1200" spc="5" dirty="0">
                <a:latin typeface="BNPP Sans"/>
                <a:cs typeface="BNPP Sans"/>
              </a:rPr>
              <a:t> </a:t>
            </a:r>
            <a:r>
              <a:rPr sz="1200" dirty="0">
                <a:latin typeface="BNPP Sans"/>
                <a:cs typeface="BNPP Sans"/>
              </a:rPr>
              <a:t>class</a:t>
            </a:r>
            <a:r>
              <a:rPr sz="1200" spc="10" dirty="0">
                <a:latin typeface="BNPP Sans"/>
                <a:cs typeface="BNPP Sans"/>
              </a:rPr>
              <a:t> </a:t>
            </a:r>
            <a:r>
              <a:rPr sz="1200" dirty="0">
                <a:latin typeface="BNPP Sans"/>
                <a:cs typeface="BNPP Sans"/>
              </a:rPr>
              <a:t>has</a:t>
            </a:r>
            <a:r>
              <a:rPr sz="1200" spc="340" dirty="0">
                <a:latin typeface="BNPP Sans"/>
                <a:cs typeface="BNPP Sans"/>
              </a:rPr>
              <a:t> </a:t>
            </a:r>
            <a:r>
              <a:rPr sz="1200" spc="-10" dirty="0">
                <a:latin typeface="BNPP Sans"/>
                <a:cs typeface="BNPP Sans"/>
              </a:rPr>
              <a:t>unique characteristics.</a:t>
            </a:r>
            <a:endParaRPr sz="1200">
              <a:latin typeface="BNPP Sans"/>
              <a:cs typeface="BNPP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BNPP Sans"/>
              <a:cs typeface="BNPP Sans"/>
            </a:endParaRPr>
          </a:p>
          <a:p>
            <a:pPr marL="12700" marR="5080">
              <a:lnSpc>
                <a:spcPct val="101499"/>
              </a:lnSpc>
            </a:pPr>
            <a:r>
              <a:rPr sz="1200" dirty="0">
                <a:latin typeface="BNPP Sans"/>
                <a:cs typeface="BNPP Sans"/>
              </a:rPr>
              <a:t>But</a:t>
            </a:r>
            <a:r>
              <a:rPr sz="1200" spc="20" dirty="0">
                <a:latin typeface="BNPP Sans"/>
                <a:cs typeface="BNPP Sans"/>
              </a:rPr>
              <a:t> </a:t>
            </a:r>
            <a:r>
              <a:rPr sz="1200" dirty="0">
                <a:latin typeface="BNPP Sans"/>
                <a:cs typeface="BNPP Sans"/>
              </a:rPr>
              <a:t>when</a:t>
            </a:r>
            <a:r>
              <a:rPr sz="1200" spc="20" dirty="0">
                <a:latin typeface="BNPP Sans"/>
                <a:cs typeface="BNPP Sans"/>
              </a:rPr>
              <a:t> </a:t>
            </a:r>
            <a:r>
              <a:rPr sz="1200" dirty="0">
                <a:latin typeface="BNPP Sans"/>
                <a:cs typeface="BNPP Sans"/>
              </a:rPr>
              <a:t>combined</a:t>
            </a:r>
            <a:r>
              <a:rPr sz="1200" spc="25" dirty="0">
                <a:latin typeface="BNPP Sans"/>
                <a:cs typeface="BNPP Sans"/>
              </a:rPr>
              <a:t> </a:t>
            </a:r>
            <a:r>
              <a:rPr sz="1200" spc="-10" dirty="0">
                <a:latin typeface="BNPP Sans"/>
                <a:cs typeface="BNPP Sans"/>
              </a:rPr>
              <a:t>together,</a:t>
            </a:r>
            <a:r>
              <a:rPr sz="1200" spc="20" dirty="0">
                <a:latin typeface="BNPP Sans"/>
                <a:cs typeface="BNPP Sans"/>
              </a:rPr>
              <a:t> </a:t>
            </a:r>
            <a:r>
              <a:rPr sz="1200" dirty="0">
                <a:latin typeface="BNPP Sans"/>
                <a:cs typeface="BNPP Sans"/>
              </a:rPr>
              <a:t>it</a:t>
            </a:r>
            <a:r>
              <a:rPr sz="1200" spc="20" dirty="0">
                <a:latin typeface="BNPP Sans"/>
                <a:cs typeface="BNPP Sans"/>
              </a:rPr>
              <a:t> </a:t>
            </a:r>
            <a:r>
              <a:rPr sz="1200" dirty="0">
                <a:latin typeface="BNPP Sans"/>
                <a:cs typeface="BNPP Sans"/>
              </a:rPr>
              <a:t>creates</a:t>
            </a:r>
            <a:r>
              <a:rPr sz="1200" spc="25" dirty="0">
                <a:latin typeface="BNPP Sans"/>
                <a:cs typeface="BNPP Sans"/>
              </a:rPr>
              <a:t> </a:t>
            </a:r>
            <a:r>
              <a:rPr sz="1200" spc="-50" dirty="0">
                <a:latin typeface="BNPP Sans"/>
                <a:cs typeface="BNPP Sans"/>
              </a:rPr>
              <a:t>a </a:t>
            </a:r>
            <a:r>
              <a:rPr sz="1200" dirty="0">
                <a:latin typeface="BNPP Sans"/>
                <a:cs typeface="BNPP Sans"/>
              </a:rPr>
              <a:t>portfolio</a:t>
            </a:r>
            <a:r>
              <a:rPr sz="1200" spc="20" dirty="0">
                <a:latin typeface="BNPP Sans"/>
                <a:cs typeface="BNPP Sans"/>
              </a:rPr>
              <a:t> </a:t>
            </a:r>
            <a:r>
              <a:rPr sz="1200" dirty="0">
                <a:latin typeface="BNPP Sans"/>
                <a:cs typeface="BNPP Sans"/>
              </a:rPr>
              <a:t>that</a:t>
            </a:r>
            <a:r>
              <a:rPr sz="1200" spc="25" dirty="0">
                <a:latin typeface="BNPP Sans"/>
                <a:cs typeface="BNPP Sans"/>
              </a:rPr>
              <a:t> </a:t>
            </a:r>
            <a:r>
              <a:rPr sz="1200" dirty="0">
                <a:latin typeface="BNPP Sans"/>
                <a:cs typeface="BNPP Sans"/>
              </a:rPr>
              <a:t>aims</a:t>
            </a:r>
            <a:r>
              <a:rPr sz="1200" spc="25" dirty="0">
                <a:latin typeface="BNPP Sans"/>
                <a:cs typeface="BNPP Sans"/>
              </a:rPr>
              <a:t> </a:t>
            </a:r>
            <a:r>
              <a:rPr sz="1200" dirty="0">
                <a:latin typeface="BNPP Sans"/>
                <a:cs typeface="BNPP Sans"/>
              </a:rPr>
              <a:t>to</a:t>
            </a:r>
            <a:r>
              <a:rPr sz="1200" spc="20" dirty="0">
                <a:latin typeface="BNPP Sans"/>
                <a:cs typeface="BNPP Sans"/>
              </a:rPr>
              <a:t> </a:t>
            </a:r>
            <a:r>
              <a:rPr sz="1200" dirty="0">
                <a:latin typeface="BNPP Sans"/>
                <a:cs typeface="BNPP Sans"/>
              </a:rPr>
              <a:t>capture</a:t>
            </a:r>
            <a:r>
              <a:rPr sz="1200" spc="25" dirty="0">
                <a:latin typeface="BNPP Sans"/>
                <a:cs typeface="BNPP Sans"/>
              </a:rPr>
              <a:t> </a:t>
            </a:r>
            <a:r>
              <a:rPr sz="1200" dirty="0">
                <a:latin typeface="BNPP Sans"/>
                <a:cs typeface="BNPP Sans"/>
              </a:rPr>
              <a:t>the</a:t>
            </a:r>
            <a:r>
              <a:rPr sz="1200" spc="25" dirty="0">
                <a:latin typeface="BNPP Sans"/>
                <a:cs typeface="BNPP Sans"/>
              </a:rPr>
              <a:t> </a:t>
            </a:r>
            <a:r>
              <a:rPr sz="1200" dirty="0">
                <a:latin typeface="BNPP Sans"/>
                <a:cs typeface="BNPP Sans"/>
              </a:rPr>
              <a:t>upside</a:t>
            </a:r>
            <a:r>
              <a:rPr sz="1200" spc="20" dirty="0">
                <a:latin typeface="BNPP Sans"/>
                <a:cs typeface="BNPP Sans"/>
              </a:rPr>
              <a:t> </a:t>
            </a:r>
            <a:r>
              <a:rPr sz="1200" spc="-25" dirty="0">
                <a:latin typeface="BNPP Sans"/>
                <a:cs typeface="BNPP Sans"/>
              </a:rPr>
              <a:t>and </a:t>
            </a:r>
            <a:r>
              <a:rPr sz="1200" dirty="0">
                <a:latin typeface="BNPP Sans"/>
                <a:cs typeface="BNPP Sans"/>
              </a:rPr>
              <a:t>protect</a:t>
            </a:r>
            <a:r>
              <a:rPr sz="1200" spc="20" dirty="0">
                <a:latin typeface="BNPP Sans"/>
                <a:cs typeface="BNPP Sans"/>
              </a:rPr>
              <a:t> </a:t>
            </a:r>
            <a:r>
              <a:rPr sz="1200" dirty="0">
                <a:latin typeface="BNPP Sans"/>
                <a:cs typeface="BNPP Sans"/>
              </a:rPr>
              <a:t>the</a:t>
            </a:r>
            <a:r>
              <a:rPr sz="1200" spc="20" dirty="0">
                <a:latin typeface="BNPP Sans"/>
                <a:cs typeface="BNPP Sans"/>
              </a:rPr>
              <a:t> </a:t>
            </a:r>
            <a:r>
              <a:rPr sz="1200" spc="-10" dirty="0">
                <a:latin typeface="BNPP Sans"/>
                <a:cs typeface="BNPP Sans"/>
              </a:rPr>
              <a:t>downside!</a:t>
            </a:r>
            <a:endParaRPr sz="1200">
              <a:latin typeface="BNPP Sans"/>
              <a:cs typeface="BNPP Sans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F92727C3-4CA2-3620-2C35-CA1100B9C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" y="4596384"/>
            <a:ext cx="7559040" cy="7376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7560309" cy="4636770"/>
          </a:xfrm>
          <a:custGeom>
            <a:avLst/>
            <a:gdLst/>
            <a:ahLst/>
            <a:cxnLst/>
            <a:rect l="l" t="t" r="r" b="b"/>
            <a:pathLst>
              <a:path w="7560309" h="4636770">
                <a:moveTo>
                  <a:pt x="0" y="4636249"/>
                </a:moveTo>
                <a:lnTo>
                  <a:pt x="7559992" y="4636249"/>
                </a:lnTo>
                <a:lnTo>
                  <a:pt x="7559992" y="0"/>
                </a:lnTo>
                <a:lnTo>
                  <a:pt x="0" y="0"/>
                </a:lnTo>
                <a:lnTo>
                  <a:pt x="0" y="4636249"/>
                </a:lnTo>
                <a:close/>
              </a:path>
            </a:pathLst>
          </a:custGeom>
          <a:solidFill>
            <a:srgbClr val="F8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30180" y="1346304"/>
            <a:ext cx="1663700" cy="1951355"/>
            <a:chOff x="330180" y="1346304"/>
            <a:chExt cx="1663700" cy="1951355"/>
          </a:xfrm>
        </p:grpSpPr>
        <p:sp>
          <p:nvSpPr>
            <p:cNvPr id="4" name="object 4"/>
            <p:cNvSpPr/>
            <p:nvPr/>
          </p:nvSpPr>
          <p:spPr>
            <a:xfrm>
              <a:off x="1131023" y="2831884"/>
              <a:ext cx="23495" cy="388620"/>
            </a:xfrm>
            <a:custGeom>
              <a:avLst/>
              <a:gdLst/>
              <a:ahLst/>
              <a:cxnLst/>
              <a:rect l="l" t="t" r="r" b="b"/>
              <a:pathLst>
                <a:path w="23494" h="388619">
                  <a:moveTo>
                    <a:pt x="23012" y="0"/>
                  </a:moveTo>
                  <a:lnTo>
                    <a:pt x="0" y="0"/>
                  </a:lnTo>
                  <a:lnTo>
                    <a:pt x="0" y="388480"/>
                  </a:lnTo>
                  <a:lnTo>
                    <a:pt x="23012" y="388480"/>
                  </a:lnTo>
                  <a:lnTo>
                    <a:pt x="23012" y="0"/>
                  </a:lnTo>
                  <a:close/>
                </a:path>
              </a:pathLst>
            </a:custGeom>
            <a:solidFill>
              <a:srgbClr val="00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2744" y="3117692"/>
              <a:ext cx="179565" cy="1795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180" y="1346304"/>
              <a:ext cx="1663693" cy="166369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8242" y="1394536"/>
              <a:ext cx="1529080" cy="1529080"/>
            </a:xfrm>
            <a:custGeom>
              <a:avLst/>
              <a:gdLst/>
              <a:ahLst/>
              <a:cxnLst/>
              <a:rect l="l" t="t" r="r" b="b"/>
              <a:pathLst>
                <a:path w="1529080" h="1529080">
                  <a:moveTo>
                    <a:pt x="764286" y="0"/>
                  </a:moveTo>
                  <a:lnTo>
                    <a:pt x="715952" y="1503"/>
                  </a:lnTo>
                  <a:lnTo>
                    <a:pt x="668416" y="5954"/>
                  </a:lnTo>
                  <a:lnTo>
                    <a:pt x="621769" y="13264"/>
                  </a:lnTo>
                  <a:lnTo>
                    <a:pt x="576100" y="23342"/>
                  </a:lnTo>
                  <a:lnTo>
                    <a:pt x="531499" y="36099"/>
                  </a:lnTo>
                  <a:lnTo>
                    <a:pt x="488054" y="51445"/>
                  </a:lnTo>
                  <a:lnTo>
                    <a:pt x="445856" y="69292"/>
                  </a:lnTo>
                  <a:lnTo>
                    <a:pt x="404994" y="89549"/>
                  </a:lnTo>
                  <a:lnTo>
                    <a:pt x="365557" y="112127"/>
                  </a:lnTo>
                  <a:lnTo>
                    <a:pt x="327635" y="136936"/>
                  </a:lnTo>
                  <a:lnTo>
                    <a:pt x="291318" y="163887"/>
                  </a:lnTo>
                  <a:lnTo>
                    <a:pt x="256695" y="192890"/>
                  </a:lnTo>
                  <a:lnTo>
                    <a:pt x="223856" y="223856"/>
                  </a:lnTo>
                  <a:lnTo>
                    <a:pt x="192890" y="256695"/>
                  </a:lnTo>
                  <a:lnTo>
                    <a:pt x="163887" y="291318"/>
                  </a:lnTo>
                  <a:lnTo>
                    <a:pt x="136936" y="327635"/>
                  </a:lnTo>
                  <a:lnTo>
                    <a:pt x="112127" y="365557"/>
                  </a:lnTo>
                  <a:lnTo>
                    <a:pt x="89549" y="404994"/>
                  </a:lnTo>
                  <a:lnTo>
                    <a:pt x="69292" y="445856"/>
                  </a:lnTo>
                  <a:lnTo>
                    <a:pt x="51445" y="488054"/>
                  </a:lnTo>
                  <a:lnTo>
                    <a:pt x="36099" y="531499"/>
                  </a:lnTo>
                  <a:lnTo>
                    <a:pt x="23342" y="576100"/>
                  </a:lnTo>
                  <a:lnTo>
                    <a:pt x="13264" y="621769"/>
                  </a:lnTo>
                  <a:lnTo>
                    <a:pt x="5954" y="668416"/>
                  </a:lnTo>
                  <a:lnTo>
                    <a:pt x="1503" y="715952"/>
                  </a:lnTo>
                  <a:lnTo>
                    <a:pt x="0" y="764285"/>
                  </a:lnTo>
                  <a:lnTo>
                    <a:pt x="1503" y="812621"/>
                  </a:lnTo>
                  <a:lnTo>
                    <a:pt x="5954" y="860157"/>
                  </a:lnTo>
                  <a:lnTo>
                    <a:pt x="13264" y="906805"/>
                  </a:lnTo>
                  <a:lnTo>
                    <a:pt x="23342" y="952476"/>
                  </a:lnTo>
                  <a:lnTo>
                    <a:pt x="36099" y="997078"/>
                  </a:lnTo>
                  <a:lnTo>
                    <a:pt x="51445" y="1040524"/>
                  </a:lnTo>
                  <a:lnTo>
                    <a:pt x="69292" y="1082723"/>
                  </a:lnTo>
                  <a:lnTo>
                    <a:pt x="89549" y="1123586"/>
                  </a:lnTo>
                  <a:lnTo>
                    <a:pt x="112127" y="1163023"/>
                  </a:lnTo>
                  <a:lnTo>
                    <a:pt x="136936" y="1200946"/>
                  </a:lnTo>
                  <a:lnTo>
                    <a:pt x="163887" y="1237263"/>
                  </a:lnTo>
                  <a:lnTo>
                    <a:pt x="192890" y="1271886"/>
                  </a:lnTo>
                  <a:lnTo>
                    <a:pt x="223856" y="1304726"/>
                  </a:lnTo>
                  <a:lnTo>
                    <a:pt x="256695" y="1335692"/>
                  </a:lnTo>
                  <a:lnTo>
                    <a:pt x="291318" y="1364696"/>
                  </a:lnTo>
                  <a:lnTo>
                    <a:pt x="327635" y="1391647"/>
                  </a:lnTo>
                  <a:lnTo>
                    <a:pt x="365557" y="1416457"/>
                  </a:lnTo>
                  <a:lnTo>
                    <a:pt x="404994" y="1439035"/>
                  </a:lnTo>
                  <a:lnTo>
                    <a:pt x="445856" y="1459292"/>
                  </a:lnTo>
                  <a:lnTo>
                    <a:pt x="488054" y="1477138"/>
                  </a:lnTo>
                  <a:lnTo>
                    <a:pt x="531499" y="1492485"/>
                  </a:lnTo>
                  <a:lnTo>
                    <a:pt x="576100" y="1505242"/>
                  </a:lnTo>
                  <a:lnTo>
                    <a:pt x="621769" y="1515320"/>
                  </a:lnTo>
                  <a:lnTo>
                    <a:pt x="668416" y="1522629"/>
                  </a:lnTo>
                  <a:lnTo>
                    <a:pt x="715952" y="1527081"/>
                  </a:lnTo>
                  <a:lnTo>
                    <a:pt x="764286" y="1528584"/>
                  </a:lnTo>
                  <a:lnTo>
                    <a:pt x="812621" y="1527081"/>
                  </a:lnTo>
                  <a:lnTo>
                    <a:pt x="860157" y="1522629"/>
                  </a:lnTo>
                  <a:lnTo>
                    <a:pt x="906805" y="1515320"/>
                  </a:lnTo>
                  <a:lnTo>
                    <a:pt x="952476" y="1505242"/>
                  </a:lnTo>
                  <a:lnTo>
                    <a:pt x="997078" y="1492485"/>
                  </a:lnTo>
                  <a:lnTo>
                    <a:pt x="1040524" y="1477138"/>
                  </a:lnTo>
                  <a:lnTo>
                    <a:pt x="1082723" y="1459292"/>
                  </a:lnTo>
                  <a:lnTo>
                    <a:pt x="1123586" y="1439035"/>
                  </a:lnTo>
                  <a:lnTo>
                    <a:pt x="1163023" y="1416457"/>
                  </a:lnTo>
                  <a:lnTo>
                    <a:pt x="1200946" y="1391647"/>
                  </a:lnTo>
                  <a:lnTo>
                    <a:pt x="1237263" y="1364696"/>
                  </a:lnTo>
                  <a:lnTo>
                    <a:pt x="1261466" y="1344421"/>
                  </a:lnTo>
                  <a:lnTo>
                    <a:pt x="764286" y="1344421"/>
                  </a:lnTo>
                  <a:lnTo>
                    <a:pt x="716777" y="1342495"/>
                  </a:lnTo>
                  <a:lnTo>
                    <a:pt x="670312" y="1336815"/>
                  </a:lnTo>
                  <a:lnTo>
                    <a:pt x="625044" y="1327532"/>
                  </a:lnTo>
                  <a:lnTo>
                    <a:pt x="581121" y="1314797"/>
                  </a:lnTo>
                  <a:lnTo>
                    <a:pt x="538694" y="1298759"/>
                  </a:lnTo>
                  <a:lnTo>
                    <a:pt x="497914" y="1279571"/>
                  </a:lnTo>
                  <a:lnTo>
                    <a:pt x="458931" y="1257381"/>
                  </a:lnTo>
                  <a:lnTo>
                    <a:pt x="421896" y="1232341"/>
                  </a:lnTo>
                  <a:lnTo>
                    <a:pt x="386959" y="1204601"/>
                  </a:lnTo>
                  <a:lnTo>
                    <a:pt x="354271" y="1174311"/>
                  </a:lnTo>
                  <a:lnTo>
                    <a:pt x="323981" y="1141622"/>
                  </a:lnTo>
                  <a:lnTo>
                    <a:pt x="296242" y="1106685"/>
                  </a:lnTo>
                  <a:lnTo>
                    <a:pt x="271202" y="1069649"/>
                  </a:lnTo>
                  <a:lnTo>
                    <a:pt x="249012" y="1030665"/>
                  </a:lnTo>
                  <a:lnTo>
                    <a:pt x="229824" y="989884"/>
                  </a:lnTo>
                  <a:lnTo>
                    <a:pt x="213787" y="947456"/>
                  </a:lnTo>
                  <a:lnTo>
                    <a:pt x="201052" y="903532"/>
                  </a:lnTo>
                  <a:lnTo>
                    <a:pt x="191769" y="858262"/>
                  </a:lnTo>
                  <a:lnTo>
                    <a:pt x="186089" y="811796"/>
                  </a:lnTo>
                  <a:lnTo>
                    <a:pt x="184162" y="764285"/>
                  </a:lnTo>
                  <a:lnTo>
                    <a:pt x="186089" y="716777"/>
                  </a:lnTo>
                  <a:lnTo>
                    <a:pt x="191769" y="670312"/>
                  </a:lnTo>
                  <a:lnTo>
                    <a:pt x="201052" y="625044"/>
                  </a:lnTo>
                  <a:lnTo>
                    <a:pt x="213787" y="581121"/>
                  </a:lnTo>
                  <a:lnTo>
                    <a:pt x="229824" y="538694"/>
                  </a:lnTo>
                  <a:lnTo>
                    <a:pt x="249012" y="497914"/>
                  </a:lnTo>
                  <a:lnTo>
                    <a:pt x="271202" y="458931"/>
                  </a:lnTo>
                  <a:lnTo>
                    <a:pt x="296242" y="421896"/>
                  </a:lnTo>
                  <a:lnTo>
                    <a:pt x="323981" y="386959"/>
                  </a:lnTo>
                  <a:lnTo>
                    <a:pt x="354271" y="354271"/>
                  </a:lnTo>
                  <a:lnTo>
                    <a:pt x="386959" y="323981"/>
                  </a:lnTo>
                  <a:lnTo>
                    <a:pt x="421896" y="296242"/>
                  </a:lnTo>
                  <a:lnTo>
                    <a:pt x="458931" y="271202"/>
                  </a:lnTo>
                  <a:lnTo>
                    <a:pt x="497914" y="249012"/>
                  </a:lnTo>
                  <a:lnTo>
                    <a:pt x="538694" y="229824"/>
                  </a:lnTo>
                  <a:lnTo>
                    <a:pt x="581121" y="213787"/>
                  </a:lnTo>
                  <a:lnTo>
                    <a:pt x="625044" y="201052"/>
                  </a:lnTo>
                  <a:lnTo>
                    <a:pt x="670312" y="191769"/>
                  </a:lnTo>
                  <a:lnTo>
                    <a:pt x="716777" y="186089"/>
                  </a:lnTo>
                  <a:lnTo>
                    <a:pt x="764286" y="184162"/>
                  </a:lnTo>
                  <a:lnTo>
                    <a:pt x="1261467" y="184162"/>
                  </a:lnTo>
                  <a:lnTo>
                    <a:pt x="1237263" y="163887"/>
                  </a:lnTo>
                  <a:lnTo>
                    <a:pt x="1200946" y="136936"/>
                  </a:lnTo>
                  <a:lnTo>
                    <a:pt x="1163023" y="112127"/>
                  </a:lnTo>
                  <a:lnTo>
                    <a:pt x="1123586" y="89549"/>
                  </a:lnTo>
                  <a:lnTo>
                    <a:pt x="1082723" y="69292"/>
                  </a:lnTo>
                  <a:lnTo>
                    <a:pt x="1040524" y="51445"/>
                  </a:lnTo>
                  <a:lnTo>
                    <a:pt x="997078" y="36099"/>
                  </a:lnTo>
                  <a:lnTo>
                    <a:pt x="952476" y="23342"/>
                  </a:lnTo>
                  <a:lnTo>
                    <a:pt x="906805" y="13264"/>
                  </a:lnTo>
                  <a:lnTo>
                    <a:pt x="860157" y="5954"/>
                  </a:lnTo>
                  <a:lnTo>
                    <a:pt x="812621" y="1503"/>
                  </a:lnTo>
                  <a:lnTo>
                    <a:pt x="764286" y="0"/>
                  </a:lnTo>
                  <a:close/>
                </a:path>
                <a:path w="1529080" h="1529080">
                  <a:moveTo>
                    <a:pt x="1261467" y="184162"/>
                  </a:moveTo>
                  <a:lnTo>
                    <a:pt x="764286" y="184162"/>
                  </a:lnTo>
                  <a:lnTo>
                    <a:pt x="811794" y="186089"/>
                  </a:lnTo>
                  <a:lnTo>
                    <a:pt x="858259" y="191769"/>
                  </a:lnTo>
                  <a:lnTo>
                    <a:pt x="903527" y="201052"/>
                  </a:lnTo>
                  <a:lnTo>
                    <a:pt x="947450" y="213787"/>
                  </a:lnTo>
                  <a:lnTo>
                    <a:pt x="989877" y="229824"/>
                  </a:lnTo>
                  <a:lnTo>
                    <a:pt x="1030657" y="249012"/>
                  </a:lnTo>
                  <a:lnTo>
                    <a:pt x="1069640" y="271202"/>
                  </a:lnTo>
                  <a:lnTo>
                    <a:pt x="1106675" y="296242"/>
                  </a:lnTo>
                  <a:lnTo>
                    <a:pt x="1141612" y="323981"/>
                  </a:lnTo>
                  <a:lnTo>
                    <a:pt x="1174300" y="354271"/>
                  </a:lnTo>
                  <a:lnTo>
                    <a:pt x="1204590" y="386959"/>
                  </a:lnTo>
                  <a:lnTo>
                    <a:pt x="1232329" y="421896"/>
                  </a:lnTo>
                  <a:lnTo>
                    <a:pt x="1257369" y="458931"/>
                  </a:lnTo>
                  <a:lnTo>
                    <a:pt x="1279559" y="497914"/>
                  </a:lnTo>
                  <a:lnTo>
                    <a:pt x="1298747" y="538694"/>
                  </a:lnTo>
                  <a:lnTo>
                    <a:pt x="1314784" y="581121"/>
                  </a:lnTo>
                  <a:lnTo>
                    <a:pt x="1327519" y="625044"/>
                  </a:lnTo>
                  <a:lnTo>
                    <a:pt x="1336802" y="670312"/>
                  </a:lnTo>
                  <a:lnTo>
                    <a:pt x="1342482" y="716777"/>
                  </a:lnTo>
                  <a:lnTo>
                    <a:pt x="1344409" y="764285"/>
                  </a:lnTo>
                  <a:lnTo>
                    <a:pt x="1342482" y="811796"/>
                  </a:lnTo>
                  <a:lnTo>
                    <a:pt x="1336802" y="858262"/>
                  </a:lnTo>
                  <a:lnTo>
                    <a:pt x="1327519" y="903532"/>
                  </a:lnTo>
                  <a:lnTo>
                    <a:pt x="1314784" y="947456"/>
                  </a:lnTo>
                  <a:lnTo>
                    <a:pt x="1298747" y="989884"/>
                  </a:lnTo>
                  <a:lnTo>
                    <a:pt x="1279559" y="1030665"/>
                  </a:lnTo>
                  <a:lnTo>
                    <a:pt x="1257369" y="1069649"/>
                  </a:lnTo>
                  <a:lnTo>
                    <a:pt x="1232329" y="1106685"/>
                  </a:lnTo>
                  <a:lnTo>
                    <a:pt x="1204590" y="1141622"/>
                  </a:lnTo>
                  <a:lnTo>
                    <a:pt x="1174300" y="1174311"/>
                  </a:lnTo>
                  <a:lnTo>
                    <a:pt x="1141612" y="1204601"/>
                  </a:lnTo>
                  <a:lnTo>
                    <a:pt x="1106675" y="1232341"/>
                  </a:lnTo>
                  <a:lnTo>
                    <a:pt x="1069640" y="1257381"/>
                  </a:lnTo>
                  <a:lnTo>
                    <a:pt x="1030657" y="1279571"/>
                  </a:lnTo>
                  <a:lnTo>
                    <a:pt x="989877" y="1298759"/>
                  </a:lnTo>
                  <a:lnTo>
                    <a:pt x="947450" y="1314797"/>
                  </a:lnTo>
                  <a:lnTo>
                    <a:pt x="903527" y="1327532"/>
                  </a:lnTo>
                  <a:lnTo>
                    <a:pt x="858259" y="1336815"/>
                  </a:lnTo>
                  <a:lnTo>
                    <a:pt x="811794" y="1342495"/>
                  </a:lnTo>
                  <a:lnTo>
                    <a:pt x="764286" y="1344421"/>
                  </a:lnTo>
                  <a:lnTo>
                    <a:pt x="1261466" y="1344421"/>
                  </a:lnTo>
                  <a:lnTo>
                    <a:pt x="1304726" y="1304726"/>
                  </a:lnTo>
                  <a:lnTo>
                    <a:pt x="1335692" y="1271886"/>
                  </a:lnTo>
                  <a:lnTo>
                    <a:pt x="1364696" y="1237263"/>
                  </a:lnTo>
                  <a:lnTo>
                    <a:pt x="1391647" y="1200946"/>
                  </a:lnTo>
                  <a:lnTo>
                    <a:pt x="1416457" y="1163023"/>
                  </a:lnTo>
                  <a:lnTo>
                    <a:pt x="1439035" y="1123586"/>
                  </a:lnTo>
                  <a:lnTo>
                    <a:pt x="1459292" y="1082723"/>
                  </a:lnTo>
                  <a:lnTo>
                    <a:pt x="1477138" y="1040524"/>
                  </a:lnTo>
                  <a:lnTo>
                    <a:pt x="1492485" y="997078"/>
                  </a:lnTo>
                  <a:lnTo>
                    <a:pt x="1505242" y="952476"/>
                  </a:lnTo>
                  <a:lnTo>
                    <a:pt x="1515320" y="906805"/>
                  </a:lnTo>
                  <a:lnTo>
                    <a:pt x="1522629" y="860157"/>
                  </a:lnTo>
                  <a:lnTo>
                    <a:pt x="1527081" y="812621"/>
                  </a:lnTo>
                  <a:lnTo>
                    <a:pt x="1528584" y="764285"/>
                  </a:lnTo>
                  <a:lnTo>
                    <a:pt x="1527081" y="715952"/>
                  </a:lnTo>
                  <a:lnTo>
                    <a:pt x="1522629" y="668416"/>
                  </a:lnTo>
                  <a:lnTo>
                    <a:pt x="1515320" y="621769"/>
                  </a:lnTo>
                  <a:lnTo>
                    <a:pt x="1505242" y="576100"/>
                  </a:lnTo>
                  <a:lnTo>
                    <a:pt x="1492485" y="531499"/>
                  </a:lnTo>
                  <a:lnTo>
                    <a:pt x="1477138" y="488054"/>
                  </a:lnTo>
                  <a:lnTo>
                    <a:pt x="1459292" y="445856"/>
                  </a:lnTo>
                  <a:lnTo>
                    <a:pt x="1439035" y="404994"/>
                  </a:lnTo>
                  <a:lnTo>
                    <a:pt x="1416457" y="365557"/>
                  </a:lnTo>
                  <a:lnTo>
                    <a:pt x="1391647" y="327635"/>
                  </a:lnTo>
                  <a:lnTo>
                    <a:pt x="1364696" y="291318"/>
                  </a:lnTo>
                  <a:lnTo>
                    <a:pt x="1335692" y="256695"/>
                  </a:lnTo>
                  <a:lnTo>
                    <a:pt x="1304726" y="223856"/>
                  </a:lnTo>
                  <a:lnTo>
                    <a:pt x="1271886" y="192890"/>
                  </a:lnTo>
                  <a:lnTo>
                    <a:pt x="1261467" y="184162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0180" y="1346304"/>
              <a:ext cx="1663693" cy="166369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78242" y="1394531"/>
              <a:ext cx="1529080" cy="1529080"/>
            </a:xfrm>
            <a:custGeom>
              <a:avLst/>
              <a:gdLst/>
              <a:ahLst/>
              <a:cxnLst/>
              <a:rect l="l" t="t" r="r" b="b"/>
              <a:pathLst>
                <a:path w="1529080" h="1529080">
                  <a:moveTo>
                    <a:pt x="764286" y="0"/>
                  </a:moveTo>
                  <a:lnTo>
                    <a:pt x="755637" y="228"/>
                  </a:lnTo>
                  <a:lnTo>
                    <a:pt x="755637" y="184404"/>
                  </a:lnTo>
                  <a:lnTo>
                    <a:pt x="764286" y="184162"/>
                  </a:lnTo>
                  <a:lnTo>
                    <a:pt x="811794" y="186089"/>
                  </a:lnTo>
                  <a:lnTo>
                    <a:pt x="858259" y="191769"/>
                  </a:lnTo>
                  <a:lnTo>
                    <a:pt x="903527" y="201052"/>
                  </a:lnTo>
                  <a:lnTo>
                    <a:pt x="947450" y="213787"/>
                  </a:lnTo>
                  <a:lnTo>
                    <a:pt x="989877" y="229824"/>
                  </a:lnTo>
                  <a:lnTo>
                    <a:pt x="1030657" y="249013"/>
                  </a:lnTo>
                  <a:lnTo>
                    <a:pt x="1069640" y="271202"/>
                  </a:lnTo>
                  <a:lnTo>
                    <a:pt x="1106675" y="296242"/>
                  </a:lnTo>
                  <a:lnTo>
                    <a:pt x="1141612" y="323983"/>
                  </a:lnTo>
                  <a:lnTo>
                    <a:pt x="1174300" y="354272"/>
                  </a:lnTo>
                  <a:lnTo>
                    <a:pt x="1204590" y="386961"/>
                  </a:lnTo>
                  <a:lnTo>
                    <a:pt x="1232329" y="421899"/>
                  </a:lnTo>
                  <a:lnTo>
                    <a:pt x="1257369" y="458935"/>
                  </a:lnTo>
                  <a:lnTo>
                    <a:pt x="1279559" y="497918"/>
                  </a:lnTo>
                  <a:lnTo>
                    <a:pt x="1298747" y="538699"/>
                  </a:lnTo>
                  <a:lnTo>
                    <a:pt x="1314784" y="581127"/>
                  </a:lnTo>
                  <a:lnTo>
                    <a:pt x="1327519" y="625051"/>
                  </a:lnTo>
                  <a:lnTo>
                    <a:pt x="1336802" y="670322"/>
                  </a:lnTo>
                  <a:lnTo>
                    <a:pt x="1342482" y="716787"/>
                  </a:lnTo>
                  <a:lnTo>
                    <a:pt x="1344409" y="764298"/>
                  </a:lnTo>
                  <a:lnTo>
                    <a:pt x="1342482" y="811807"/>
                  </a:lnTo>
                  <a:lnTo>
                    <a:pt x="1336802" y="858271"/>
                  </a:lnTo>
                  <a:lnTo>
                    <a:pt x="1327519" y="903540"/>
                  </a:lnTo>
                  <a:lnTo>
                    <a:pt x="1314784" y="947463"/>
                  </a:lnTo>
                  <a:lnTo>
                    <a:pt x="1298747" y="989890"/>
                  </a:lnTo>
                  <a:lnTo>
                    <a:pt x="1279559" y="1030670"/>
                  </a:lnTo>
                  <a:lnTo>
                    <a:pt x="1257369" y="1069652"/>
                  </a:lnTo>
                  <a:lnTo>
                    <a:pt x="1232329" y="1106688"/>
                  </a:lnTo>
                  <a:lnTo>
                    <a:pt x="1204590" y="1141625"/>
                  </a:lnTo>
                  <a:lnTo>
                    <a:pt x="1174300" y="1174313"/>
                  </a:lnTo>
                  <a:lnTo>
                    <a:pt x="1141612" y="1204602"/>
                  </a:lnTo>
                  <a:lnTo>
                    <a:pt x="1106675" y="1232342"/>
                  </a:lnTo>
                  <a:lnTo>
                    <a:pt x="1069640" y="1257382"/>
                  </a:lnTo>
                  <a:lnTo>
                    <a:pt x="1030657" y="1279571"/>
                  </a:lnTo>
                  <a:lnTo>
                    <a:pt x="989877" y="1298760"/>
                  </a:lnTo>
                  <a:lnTo>
                    <a:pt x="947450" y="1314797"/>
                  </a:lnTo>
                  <a:lnTo>
                    <a:pt x="903527" y="1327532"/>
                  </a:lnTo>
                  <a:lnTo>
                    <a:pt x="858259" y="1336815"/>
                  </a:lnTo>
                  <a:lnTo>
                    <a:pt x="811794" y="1342495"/>
                  </a:lnTo>
                  <a:lnTo>
                    <a:pt x="764286" y="1344422"/>
                  </a:lnTo>
                  <a:lnTo>
                    <a:pt x="716777" y="1342495"/>
                  </a:lnTo>
                  <a:lnTo>
                    <a:pt x="670312" y="1336815"/>
                  </a:lnTo>
                  <a:lnTo>
                    <a:pt x="625044" y="1327532"/>
                  </a:lnTo>
                  <a:lnTo>
                    <a:pt x="581121" y="1314797"/>
                  </a:lnTo>
                  <a:lnTo>
                    <a:pt x="538694" y="1298760"/>
                  </a:lnTo>
                  <a:lnTo>
                    <a:pt x="497914" y="1279571"/>
                  </a:lnTo>
                  <a:lnTo>
                    <a:pt x="458931" y="1257382"/>
                  </a:lnTo>
                  <a:lnTo>
                    <a:pt x="421896" y="1232342"/>
                  </a:lnTo>
                  <a:lnTo>
                    <a:pt x="386959" y="1204602"/>
                  </a:lnTo>
                  <a:lnTo>
                    <a:pt x="354271" y="1174313"/>
                  </a:lnTo>
                  <a:lnTo>
                    <a:pt x="323981" y="1141625"/>
                  </a:lnTo>
                  <a:lnTo>
                    <a:pt x="296242" y="1106688"/>
                  </a:lnTo>
                  <a:lnTo>
                    <a:pt x="271202" y="1069652"/>
                  </a:lnTo>
                  <a:lnTo>
                    <a:pt x="249012" y="1030670"/>
                  </a:lnTo>
                  <a:lnTo>
                    <a:pt x="229824" y="989890"/>
                  </a:lnTo>
                  <a:lnTo>
                    <a:pt x="213787" y="947463"/>
                  </a:lnTo>
                  <a:lnTo>
                    <a:pt x="201052" y="903540"/>
                  </a:lnTo>
                  <a:lnTo>
                    <a:pt x="191769" y="858271"/>
                  </a:lnTo>
                  <a:lnTo>
                    <a:pt x="186089" y="811807"/>
                  </a:lnTo>
                  <a:lnTo>
                    <a:pt x="184162" y="764298"/>
                  </a:lnTo>
                  <a:lnTo>
                    <a:pt x="186453" y="712666"/>
                  </a:lnTo>
                  <a:lnTo>
                    <a:pt x="193192" y="662301"/>
                  </a:lnTo>
                  <a:lnTo>
                    <a:pt x="204174" y="613392"/>
                  </a:lnTo>
                  <a:lnTo>
                    <a:pt x="219197" y="566126"/>
                  </a:lnTo>
                  <a:lnTo>
                    <a:pt x="238058" y="520693"/>
                  </a:lnTo>
                  <a:lnTo>
                    <a:pt x="260553" y="477278"/>
                  </a:lnTo>
                  <a:lnTo>
                    <a:pt x="102577" y="381952"/>
                  </a:lnTo>
                  <a:lnTo>
                    <a:pt x="79464" y="424954"/>
                  </a:lnTo>
                  <a:lnTo>
                    <a:pt x="59064" y="469542"/>
                  </a:lnTo>
                  <a:lnTo>
                    <a:pt x="41490" y="515608"/>
                  </a:lnTo>
                  <a:lnTo>
                    <a:pt x="26857" y="563043"/>
                  </a:lnTo>
                  <a:lnTo>
                    <a:pt x="15277" y="611738"/>
                  </a:lnTo>
                  <a:lnTo>
                    <a:pt x="6865" y="661585"/>
                  </a:lnTo>
                  <a:lnTo>
                    <a:pt x="1735" y="712475"/>
                  </a:lnTo>
                  <a:lnTo>
                    <a:pt x="0" y="764298"/>
                  </a:lnTo>
                  <a:lnTo>
                    <a:pt x="1503" y="812632"/>
                  </a:lnTo>
                  <a:lnTo>
                    <a:pt x="5954" y="860167"/>
                  </a:lnTo>
                  <a:lnTo>
                    <a:pt x="13264" y="906814"/>
                  </a:lnTo>
                  <a:lnTo>
                    <a:pt x="23342" y="952483"/>
                  </a:lnTo>
                  <a:lnTo>
                    <a:pt x="36099" y="997085"/>
                  </a:lnTo>
                  <a:lnTo>
                    <a:pt x="51445" y="1040530"/>
                  </a:lnTo>
                  <a:lnTo>
                    <a:pt x="69292" y="1082728"/>
                  </a:lnTo>
                  <a:lnTo>
                    <a:pt x="89549" y="1123590"/>
                  </a:lnTo>
                  <a:lnTo>
                    <a:pt x="112127" y="1163027"/>
                  </a:lnTo>
                  <a:lnTo>
                    <a:pt x="136936" y="1200948"/>
                  </a:lnTo>
                  <a:lnTo>
                    <a:pt x="163887" y="1237266"/>
                  </a:lnTo>
                  <a:lnTo>
                    <a:pt x="192890" y="1271888"/>
                  </a:lnTo>
                  <a:lnTo>
                    <a:pt x="223856" y="1304728"/>
                  </a:lnTo>
                  <a:lnTo>
                    <a:pt x="256695" y="1335694"/>
                  </a:lnTo>
                  <a:lnTo>
                    <a:pt x="291318" y="1364697"/>
                  </a:lnTo>
                  <a:lnTo>
                    <a:pt x="327635" y="1391648"/>
                  </a:lnTo>
                  <a:lnTo>
                    <a:pt x="365557" y="1416457"/>
                  </a:lnTo>
                  <a:lnTo>
                    <a:pt x="404994" y="1439035"/>
                  </a:lnTo>
                  <a:lnTo>
                    <a:pt x="445856" y="1459292"/>
                  </a:lnTo>
                  <a:lnTo>
                    <a:pt x="488054" y="1477138"/>
                  </a:lnTo>
                  <a:lnTo>
                    <a:pt x="531499" y="1492485"/>
                  </a:lnTo>
                  <a:lnTo>
                    <a:pt x="576100" y="1505242"/>
                  </a:lnTo>
                  <a:lnTo>
                    <a:pt x="621769" y="1515320"/>
                  </a:lnTo>
                  <a:lnTo>
                    <a:pt x="668416" y="1522629"/>
                  </a:lnTo>
                  <a:lnTo>
                    <a:pt x="715952" y="1527081"/>
                  </a:lnTo>
                  <a:lnTo>
                    <a:pt x="764286" y="1528584"/>
                  </a:lnTo>
                  <a:lnTo>
                    <a:pt x="812621" y="1527081"/>
                  </a:lnTo>
                  <a:lnTo>
                    <a:pt x="860157" y="1522629"/>
                  </a:lnTo>
                  <a:lnTo>
                    <a:pt x="906805" y="1515320"/>
                  </a:lnTo>
                  <a:lnTo>
                    <a:pt x="952476" y="1505242"/>
                  </a:lnTo>
                  <a:lnTo>
                    <a:pt x="997078" y="1492485"/>
                  </a:lnTo>
                  <a:lnTo>
                    <a:pt x="1040524" y="1477138"/>
                  </a:lnTo>
                  <a:lnTo>
                    <a:pt x="1082723" y="1459292"/>
                  </a:lnTo>
                  <a:lnTo>
                    <a:pt x="1123586" y="1439035"/>
                  </a:lnTo>
                  <a:lnTo>
                    <a:pt x="1163023" y="1416457"/>
                  </a:lnTo>
                  <a:lnTo>
                    <a:pt x="1200946" y="1391648"/>
                  </a:lnTo>
                  <a:lnTo>
                    <a:pt x="1237263" y="1364697"/>
                  </a:lnTo>
                  <a:lnTo>
                    <a:pt x="1271886" y="1335694"/>
                  </a:lnTo>
                  <a:lnTo>
                    <a:pt x="1304726" y="1304728"/>
                  </a:lnTo>
                  <a:lnTo>
                    <a:pt x="1335692" y="1271888"/>
                  </a:lnTo>
                  <a:lnTo>
                    <a:pt x="1364696" y="1237266"/>
                  </a:lnTo>
                  <a:lnTo>
                    <a:pt x="1391647" y="1200948"/>
                  </a:lnTo>
                  <a:lnTo>
                    <a:pt x="1416457" y="1163027"/>
                  </a:lnTo>
                  <a:lnTo>
                    <a:pt x="1439035" y="1123590"/>
                  </a:lnTo>
                  <a:lnTo>
                    <a:pt x="1459292" y="1082728"/>
                  </a:lnTo>
                  <a:lnTo>
                    <a:pt x="1477138" y="1040530"/>
                  </a:lnTo>
                  <a:lnTo>
                    <a:pt x="1492485" y="997085"/>
                  </a:lnTo>
                  <a:lnTo>
                    <a:pt x="1505242" y="952483"/>
                  </a:lnTo>
                  <a:lnTo>
                    <a:pt x="1515320" y="906814"/>
                  </a:lnTo>
                  <a:lnTo>
                    <a:pt x="1522629" y="860167"/>
                  </a:lnTo>
                  <a:lnTo>
                    <a:pt x="1527081" y="812632"/>
                  </a:lnTo>
                  <a:lnTo>
                    <a:pt x="1528584" y="764298"/>
                  </a:lnTo>
                  <a:lnTo>
                    <a:pt x="1527081" y="715963"/>
                  </a:lnTo>
                  <a:lnTo>
                    <a:pt x="1522629" y="668426"/>
                  </a:lnTo>
                  <a:lnTo>
                    <a:pt x="1515320" y="621778"/>
                  </a:lnTo>
                  <a:lnTo>
                    <a:pt x="1505242" y="576108"/>
                  </a:lnTo>
                  <a:lnTo>
                    <a:pt x="1492485" y="531505"/>
                  </a:lnTo>
                  <a:lnTo>
                    <a:pt x="1477138" y="488060"/>
                  </a:lnTo>
                  <a:lnTo>
                    <a:pt x="1459292" y="445861"/>
                  </a:lnTo>
                  <a:lnTo>
                    <a:pt x="1439035" y="404998"/>
                  </a:lnTo>
                  <a:lnTo>
                    <a:pt x="1416457" y="365560"/>
                  </a:lnTo>
                  <a:lnTo>
                    <a:pt x="1391647" y="327638"/>
                  </a:lnTo>
                  <a:lnTo>
                    <a:pt x="1364696" y="291321"/>
                  </a:lnTo>
                  <a:lnTo>
                    <a:pt x="1335692" y="256697"/>
                  </a:lnTo>
                  <a:lnTo>
                    <a:pt x="1304726" y="223858"/>
                  </a:lnTo>
                  <a:lnTo>
                    <a:pt x="1271886" y="192891"/>
                  </a:lnTo>
                  <a:lnTo>
                    <a:pt x="1237263" y="163888"/>
                  </a:lnTo>
                  <a:lnTo>
                    <a:pt x="1200946" y="136937"/>
                  </a:lnTo>
                  <a:lnTo>
                    <a:pt x="1163023" y="112127"/>
                  </a:lnTo>
                  <a:lnTo>
                    <a:pt x="1123586" y="89549"/>
                  </a:lnTo>
                  <a:lnTo>
                    <a:pt x="1082723" y="69292"/>
                  </a:lnTo>
                  <a:lnTo>
                    <a:pt x="1040524" y="51446"/>
                  </a:lnTo>
                  <a:lnTo>
                    <a:pt x="997078" y="36099"/>
                  </a:lnTo>
                  <a:lnTo>
                    <a:pt x="952476" y="23342"/>
                  </a:lnTo>
                  <a:lnTo>
                    <a:pt x="906805" y="13264"/>
                  </a:lnTo>
                  <a:lnTo>
                    <a:pt x="860157" y="5954"/>
                  </a:lnTo>
                  <a:lnTo>
                    <a:pt x="812621" y="1503"/>
                  </a:lnTo>
                  <a:lnTo>
                    <a:pt x="764286" y="0"/>
                  </a:lnTo>
                  <a:close/>
                </a:path>
              </a:pathLst>
            </a:custGeom>
            <a:solidFill>
              <a:srgbClr val="00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070080" y="1346304"/>
            <a:ext cx="1663700" cy="1951355"/>
            <a:chOff x="2070080" y="1346304"/>
            <a:chExt cx="1663700" cy="1951355"/>
          </a:xfrm>
        </p:grpSpPr>
        <p:sp>
          <p:nvSpPr>
            <p:cNvPr id="11" name="object 11"/>
            <p:cNvSpPr/>
            <p:nvPr/>
          </p:nvSpPr>
          <p:spPr>
            <a:xfrm>
              <a:off x="2866516" y="2831884"/>
              <a:ext cx="23495" cy="388620"/>
            </a:xfrm>
            <a:custGeom>
              <a:avLst/>
              <a:gdLst/>
              <a:ahLst/>
              <a:cxnLst/>
              <a:rect l="l" t="t" r="r" b="b"/>
              <a:pathLst>
                <a:path w="23494" h="388619">
                  <a:moveTo>
                    <a:pt x="23012" y="0"/>
                  </a:moveTo>
                  <a:lnTo>
                    <a:pt x="0" y="0"/>
                  </a:lnTo>
                  <a:lnTo>
                    <a:pt x="0" y="388480"/>
                  </a:lnTo>
                  <a:lnTo>
                    <a:pt x="23012" y="388480"/>
                  </a:lnTo>
                  <a:lnTo>
                    <a:pt x="23012" y="0"/>
                  </a:lnTo>
                  <a:close/>
                </a:path>
              </a:pathLst>
            </a:custGeom>
            <a:solidFill>
              <a:srgbClr val="FF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88241" y="3117692"/>
              <a:ext cx="179565" cy="17955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70080" y="1346304"/>
              <a:ext cx="1663693" cy="166369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113741" y="1394536"/>
              <a:ext cx="1529080" cy="1529080"/>
            </a:xfrm>
            <a:custGeom>
              <a:avLst/>
              <a:gdLst/>
              <a:ahLst/>
              <a:cxnLst/>
              <a:rect l="l" t="t" r="r" b="b"/>
              <a:pathLst>
                <a:path w="1529079" h="1529080">
                  <a:moveTo>
                    <a:pt x="764286" y="0"/>
                  </a:moveTo>
                  <a:lnTo>
                    <a:pt x="715950" y="1503"/>
                  </a:lnTo>
                  <a:lnTo>
                    <a:pt x="668414" y="5954"/>
                  </a:lnTo>
                  <a:lnTo>
                    <a:pt x="621766" y="13264"/>
                  </a:lnTo>
                  <a:lnTo>
                    <a:pt x="576096" y="23342"/>
                  </a:lnTo>
                  <a:lnTo>
                    <a:pt x="531494" y="36099"/>
                  </a:lnTo>
                  <a:lnTo>
                    <a:pt x="488049" y="51445"/>
                  </a:lnTo>
                  <a:lnTo>
                    <a:pt x="445850" y="69292"/>
                  </a:lnTo>
                  <a:lnTo>
                    <a:pt x="404988" y="89549"/>
                  </a:lnTo>
                  <a:lnTo>
                    <a:pt x="365551" y="112127"/>
                  </a:lnTo>
                  <a:lnTo>
                    <a:pt x="327630" y="136936"/>
                  </a:lnTo>
                  <a:lnTo>
                    <a:pt x="291313" y="163887"/>
                  </a:lnTo>
                  <a:lnTo>
                    <a:pt x="256690" y="192890"/>
                  </a:lnTo>
                  <a:lnTo>
                    <a:pt x="223851" y="223856"/>
                  </a:lnTo>
                  <a:lnTo>
                    <a:pt x="192886" y="256695"/>
                  </a:lnTo>
                  <a:lnTo>
                    <a:pt x="163883" y="291318"/>
                  </a:lnTo>
                  <a:lnTo>
                    <a:pt x="136932" y="327635"/>
                  </a:lnTo>
                  <a:lnTo>
                    <a:pt x="112124" y="365557"/>
                  </a:lnTo>
                  <a:lnTo>
                    <a:pt x="89546" y="404994"/>
                  </a:lnTo>
                  <a:lnTo>
                    <a:pt x="69290" y="445856"/>
                  </a:lnTo>
                  <a:lnTo>
                    <a:pt x="51444" y="488054"/>
                  </a:lnTo>
                  <a:lnTo>
                    <a:pt x="36098" y="531499"/>
                  </a:lnTo>
                  <a:lnTo>
                    <a:pt x="23341" y="576100"/>
                  </a:lnTo>
                  <a:lnTo>
                    <a:pt x="13263" y="621769"/>
                  </a:lnTo>
                  <a:lnTo>
                    <a:pt x="5954" y="668416"/>
                  </a:lnTo>
                  <a:lnTo>
                    <a:pt x="1503" y="715952"/>
                  </a:lnTo>
                  <a:lnTo>
                    <a:pt x="0" y="764285"/>
                  </a:lnTo>
                  <a:lnTo>
                    <a:pt x="1503" y="812621"/>
                  </a:lnTo>
                  <a:lnTo>
                    <a:pt x="5954" y="860157"/>
                  </a:lnTo>
                  <a:lnTo>
                    <a:pt x="13263" y="906805"/>
                  </a:lnTo>
                  <a:lnTo>
                    <a:pt x="23341" y="952476"/>
                  </a:lnTo>
                  <a:lnTo>
                    <a:pt x="36098" y="997078"/>
                  </a:lnTo>
                  <a:lnTo>
                    <a:pt x="51444" y="1040524"/>
                  </a:lnTo>
                  <a:lnTo>
                    <a:pt x="69290" y="1082723"/>
                  </a:lnTo>
                  <a:lnTo>
                    <a:pt x="89546" y="1123586"/>
                  </a:lnTo>
                  <a:lnTo>
                    <a:pt x="112124" y="1163023"/>
                  </a:lnTo>
                  <a:lnTo>
                    <a:pt x="136932" y="1200946"/>
                  </a:lnTo>
                  <a:lnTo>
                    <a:pt x="163883" y="1237263"/>
                  </a:lnTo>
                  <a:lnTo>
                    <a:pt x="192886" y="1271886"/>
                  </a:lnTo>
                  <a:lnTo>
                    <a:pt x="223851" y="1304726"/>
                  </a:lnTo>
                  <a:lnTo>
                    <a:pt x="256690" y="1335692"/>
                  </a:lnTo>
                  <a:lnTo>
                    <a:pt x="291313" y="1364696"/>
                  </a:lnTo>
                  <a:lnTo>
                    <a:pt x="327630" y="1391647"/>
                  </a:lnTo>
                  <a:lnTo>
                    <a:pt x="365551" y="1416457"/>
                  </a:lnTo>
                  <a:lnTo>
                    <a:pt x="404988" y="1439035"/>
                  </a:lnTo>
                  <a:lnTo>
                    <a:pt x="445850" y="1459292"/>
                  </a:lnTo>
                  <a:lnTo>
                    <a:pt x="488049" y="1477138"/>
                  </a:lnTo>
                  <a:lnTo>
                    <a:pt x="531494" y="1492485"/>
                  </a:lnTo>
                  <a:lnTo>
                    <a:pt x="576096" y="1505242"/>
                  </a:lnTo>
                  <a:lnTo>
                    <a:pt x="621766" y="1515320"/>
                  </a:lnTo>
                  <a:lnTo>
                    <a:pt x="668414" y="1522629"/>
                  </a:lnTo>
                  <a:lnTo>
                    <a:pt x="715950" y="1527081"/>
                  </a:lnTo>
                  <a:lnTo>
                    <a:pt x="764286" y="1528584"/>
                  </a:lnTo>
                  <a:lnTo>
                    <a:pt x="812619" y="1527081"/>
                  </a:lnTo>
                  <a:lnTo>
                    <a:pt x="860155" y="1522629"/>
                  </a:lnTo>
                  <a:lnTo>
                    <a:pt x="906802" y="1515320"/>
                  </a:lnTo>
                  <a:lnTo>
                    <a:pt x="952471" y="1505242"/>
                  </a:lnTo>
                  <a:lnTo>
                    <a:pt x="997072" y="1492485"/>
                  </a:lnTo>
                  <a:lnTo>
                    <a:pt x="1040517" y="1477138"/>
                  </a:lnTo>
                  <a:lnTo>
                    <a:pt x="1082715" y="1459292"/>
                  </a:lnTo>
                  <a:lnTo>
                    <a:pt x="1123577" y="1439035"/>
                  </a:lnTo>
                  <a:lnTo>
                    <a:pt x="1163014" y="1416457"/>
                  </a:lnTo>
                  <a:lnTo>
                    <a:pt x="1200936" y="1391647"/>
                  </a:lnTo>
                  <a:lnTo>
                    <a:pt x="1237253" y="1364696"/>
                  </a:lnTo>
                  <a:lnTo>
                    <a:pt x="1261455" y="1344421"/>
                  </a:lnTo>
                  <a:lnTo>
                    <a:pt x="764286" y="1344421"/>
                  </a:lnTo>
                  <a:lnTo>
                    <a:pt x="716777" y="1342495"/>
                  </a:lnTo>
                  <a:lnTo>
                    <a:pt x="670312" y="1336815"/>
                  </a:lnTo>
                  <a:lnTo>
                    <a:pt x="625044" y="1327532"/>
                  </a:lnTo>
                  <a:lnTo>
                    <a:pt x="581121" y="1314797"/>
                  </a:lnTo>
                  <a:lnTo>
                    <a:pt x="538694" y="1298759"/>
                  </a:lnTo>
                  <a:lnTo>
                    <a:pt x="497914" y="1279571"/>
                  </a:lnTo>
                  <a:lnTo>
                    <a:pt x="458931" y="1257381"/>
                  </a:lnTo>
                  <a:lnTo>
                    <a:pt x="421896" y="1232341"/>
                  </a:lnTo>
                  <a:lnTo>
                    <a:pt x="386959" y="1204601"/>
                  </a:lnTo>
                  <a:lnTo>
                    <a:pt x="354271" y="1174311"/>
                  </a:lnTo>
                  <a:lnTo>
                    <a:pt x="323981" y="1141622"/>
                  </a:lnTo>
                  <a:lnTo>
                    <a:pt x="296242" y="1106685"/>
                  </a:lnTo>
                  <a:lnTo>
                    <a:pt x="271202" y="1069649"/>
                  </a:lnTo>
                  <a:lnTo>
                    <a:pt x="249012" y="1030665"/>
                  </a:lnTo>
                  <a:lnTo>
                    <a:pt x="229824" y="989884"/>
                  </a:lnTo>
                  <a:lnTo>
                    <a:pt x="213787" y="947456"/>
                  </a:lnTo>
                  <a:lnTo>
                    <a:pt x="201052" y="903532"/>
                  </a:lnTo>
                  <a:lnTo>
                    <a:pt x="191769" y="858262"/>
                  </a:lnTo>
                  <a:lnTo>
                    <a:pt x="186089" y="811796"/>
                  </a:lnTo>
                  <a:lnTo>
                    <a:pt x="184162" y="764285"/>
                  </a:lnTo>
                  <a:lnTo>
                    <a:pt x="186089" y="716777"/>
                  </a:lnTo>
                  <a:lnTo>
                    <a:pt x="191769" y="670312"/>
                  </a:lnTo>
                  <a:lnTo>
                    <a:pt x="201052" y="625044"/>
                  </a:lnTo>
                  <a:lnTo>
                    <a:pt x="213787" y="581121"/>
                  </a:lnTo>
                  <a:lnTo>
                    <a:pt x="229824" y="538694"/>
                  </a:lnTo>
                  <a:lnTo>
                    <a:pt x="249012" y="497914"/>
                  </a:lnTo>
                  <a:lnTo>
                    <a:pt x="271202" y="458931"/>
                  </a:lnTo>
                  <a:lnTo>
                    <a:pt x="296242" y="421896"/>
                  </a:lnTo>
                  <a:lnTo>
                    <a:pt x="323981" y="386959"/>
                  </a:lnTo>
                  <a:lnTo>
                    <a:pt x="354271" y="354271"/>
                  </a:lnTo>
                  <a:lnTo>
                    <a:pt x="386959" y="323981"/>
                  </a:lnTo>
                  <a:lnTo>
                    <a:pt x="421896" y="296242"/>
                  </a:lnTo>
                  <a:lnTo>
                    <a:pt x="458931" y="271202"/>
                  </a:lnTo>
                  <a:lnTo>
                    <a:pt x="497914" y="249012"/>
                  </a:lnTo>
                  <a:lnTo>
                    <a:pt x="538694" y="229824"/>
                  </a:lnTo>
                  <a:lnTo>
                    <a:pt x="581121" y="213787"/>
                  </a:lnTo>
                  <a:lnTo>
                    <a:pt x="625044" y="201052"/>
                  </a:lnTo>
                  <a:lnTo>
                    <a:pt x="670312" y="191769"/>
                  </a:lnTo>
                  <a:lnTo>
                    <a:pt x="716777" y="186089"/>
                  </a:lnTo>
                  <a:lnTo>
                    <a:pt x="764286" y="184162"/>
                  </a:lnTo>
                  <a:lnTo>
                    <a:pt x="1261457" y="184162"/>
                  </a:lnTo>
                  <a:lnTo>
                    <a:pt x="1237253" y="163887"/>
                  </a:lnTo>
                  <a:lnTo>
                    <a:pt x="1200936" y="136936"/>
                  </a:lnTo>
                  <a:lnTo>
                    <a:pt x="1163014" y="112127"/>
                  </a:lnTo>
                  <a:lnTo>
                    <a:pt x="1123577" y="89549"/>
                  </a:lnTo>
                  <a:lnTo>
                    <a:pt x="1082715" y="69292"/>
                  </a:lnTo>
                  <a:lnTo>
                    <a:pt x="1040517" y="51445"/>
                  </a:lnTo>
                  <a:lnTo>
                    <a:pt x="997072" y="36099"/>
                  </a:lnTo>
                  <a:lnTo>
                    <a:pt x="952471" y="23342"/>
                  </a:lnTo>
                  <a:lnTo>
                    <a:pt x="906802" y="13264"/>
                  </a:lnTo>
                  <a:lnTo>
                    <a:pt x="860155" y="5954"/>
                  </a:lnTo>
                  <a:lnTo>
                    <a:pt x="812619" y="1503"/>
                  </a:lnTo>
                  <a:lnTo>
                    <a:pt x="764286" y="0"/>
                  </a:lnTo>
                  <a:close/>
                </a:path>
                <a:path w="1529079" h="1529080">
                  <a:moveTo>
                    <a:pt x="1261457" y="184162"/>
                  </a:moveTo>
                  <a:lnTo>
                    <a:pt x="764286" y="184162"/>
                  </a:lnTo>
                  <a:lnTo>
                    <a:pt x="811794" y="186089"/>
                  </a:lnTo>
                  <a:lnTo>
                    <a:pt x="858259" y="191769"/>
                  </a:lnTo>
                  <a:lnTo>
                    <a:pt x="903527" y="201052"/>
                  </a:lnTo>
                  <a:lnTo>
                    <a:pt x="947450" y="213787"/>
                  </a:lnTo>
                  <a:lnTo>
                    <a:pt x="989877" y="229824"/>
                  </a:lnTo>
                  <a:lnTo>
                    <a:pt x="1030657" y="249012"/>
                  </a:lnTo>
                  <a:lnTo>
                    <a:pt x="1069640" y="271202"/>
                  </a:lnTo>
                  <a:lnTo>
                    <a:pt x="1106675" y="296242"/>
                  </a:lnTo>
                  <a:lnTo>
                    <a:pt x="1141612" y="323981"/>
                  </a:lnTo>
                  <a:lnTo>
                    <a:pt x="1174300" y="354271"/>
                  </a:lnTo>
                  <a:lnTo>
                    <a:pt x="1204590" y="386959"/>
                  </a:lnTo>
                  <a:lnTo>
                    <a:pt x="1232329" y="421896"/>
                  </a:lnTo>
                  <a:lnTo>
                    <a:pt x="1257369" y="458931"/>
                  </a:lnTo>
                  <a:lnTo>
                    <a:pt x="1279559" y="497914"/>
                  </a:lnTo>
                  <a:lnTo>
                    <a:pt x="1298747" y="538694"/>
                  </a:lnTo>
                  <a:lnTo>
                    <a:pt x="1314784" y="581121"/>
                  </a:lnTo>
                  <a:lnTo>
                    <a:pt x="1327519" y="625044"/>
                  </a:lnTo>
                  <a:lnTo>
                    <a:pt x="1336802" y="670312"/>
                  </a:lnTo>
                  <a:lnTo>
                    <a:pt x="1342482" y="716777"/>
                  </a:lnTo>
                  <a:lnTo>
                    <a:pt x="1344409" y="764285"/>
                  </a:lnTo>
                  <a:lnTo>
                    <a:pt x="1342482" y="811796"/>
                  </a:lnTo>
                  <a:lnTo>
                    <a:pt x="1336802" y="858262"/>
                  </a:lnTo>
                  <a:lnTo>
                    <a:pt x="1327519" y="903532"/>
                  </a:lnTo>
                  <a:lnTo>
                    <a:pt x="1314784" y="947456"/>
                  </a:lnTo>
                  <a:lnTo>
                    <a:pt x="1298747" y="989884"/>
                  </a:lnTo>
                  <a:lnTo>
                    <a:pt x="1279559" y="1030665"/>
                  </a:lnTo>
                  <a:lnTo>
                    <a:pt x="1257369" y="1069649"/>
                  </a:lnTo>
                  <a:lnTo>
                    <a:pt x="1232329" y="1106685"/>
                  </a:lnTo>
                  <a:lnTo>
                    <a:pt x="1204590" y="1141622"/>
                  </a:lnTo>
                  <a:lnTo>
                    <a:pt x="1174300" y="1174311"/>
                  </a:lnTo>
                  <a:lnTo>
                    <a:pt x="1141612" y="1204601"/>
                  </a:lnTo>
                  <a:lnTo>
                    <a:pt x="1106675" y="1232341"/>
                  </a:lnTo>
                  <a:lnTo>
                    <a:pt x="1069640" y="1257381"/>
                  </a:lnTo>
                  <a:lnTo>
                    <a:pt x="1030657" y="1279571"/>
                  </a:lnTo>
                  <a:lnTo>
                    <a:pt x="989877" y="1298759"/>
                  </a:lnTo>
                  <a:lnTo>
                    <a:pt x="947450" y="1314797"/>
                  </a:lnTo>
                  <a:lnTo>
                    <a:pt x="903527" y="1327532"/>
                  </a:lnTo>
                  <a:lnTo>
                    <a:pt x="858259" y="1336815"/>
                  </a:lnTo>
                  <a:lnTo>
                    <a:pt x="811794" y="1342495"/>
                  </a:lnTo>
                  <a:lnTo>
                    <a:pt x="764286" y="1344421"/>
                  </a:lnTo>
                  <a:lnTo>
                    <a:pt x="1261455" y="1344421"/>
                  </a:lnTo>
                  <a:lnTo>
                    <a:pt x="1304715" y="1304726"/>
                  </a:lnTo>
                  <a:lnTo>
                    <a:pt x="1335681" y="1271886"/>
                  </a:lnTo>
                  <a:lnTo>
                    <a:pt x="1364684" y="1237263"/>
                  </a:lnTo>
                  <a:lnTo>
                    <a:pt x="1391635" y="1200946"/>
                  </a:lnTo>
                  <a:lnTo>
                    <a:pt x="1416444" y="1163023"/>
                  </a:lnTo>
                  <a:lnTo>
                    <a:pt x="1439022" y="1123586"/>
                  </a:lnTo>
                  <a:lnTo>
                    <a:pt x="1459279" y="1082723"/>
                  </a:lnTo>
                  <a:lnTo>
                    <a:pt x="1477126" y="1040524"/>
                  </a:lnTo>
                  <a:lnTo>
                    <a:pt x="1492472" y="997078"/>
                  </a:lnTo>
                  <a:lnTo>
                    <a:pt x="1505229" y="952476"/>
                  </a:lnTo>
                  <a:lnTo>
                    <a:pt x="1515307" y="906805"/>
                  </a:lnTo>
                  <a:lnTo>
                    <a:pt x="1522617" y="860157"/>
                  </a:lnTo>
                  <a:lnTo>
                    <a:pt x="1527068" y="812621"/>
                  </a:lnTo>
                  <a:lnTo>
                    <a:pt x="1528572" y="764285"/>
                  </a:lnTo>
                  <a:lnTo>
                    <a:pt x="1527068" y="715952"/>
                  </a:lnTo>
                  <a:lnTo>
                    <a:pt x="1522617" y="668416"/>
                  </a:lnTo>
                  <a:lnTo>
                    <a:pt x="1515307" y="621769"/>
                  </a:lnTo>
                  <a:lnTo>
                    <a:pt x="1505229" y="576100"/>
                  </a:lnTo>
                  <a:lnTo>
                    <a:pt x="1492472" y="531499"/>
                  </a:lnTo>
                  <a:lnTo>
                    <a:pt x="1477126" y="488054"/>
                  </a:lnTo>
                  <a:lnTo>
                    <a:pt x="1459279" y="445856"/>
                  </a:lnTo>
                  <a:lnTo>
                    <a:pt x="1439022" y="404994"/>
                  </a:lnTo>
                  <a:lnTo>
                    <a:pt x="1416444" y="365557"/>
                  </a:lnTo>
                  <a:lnTo>
                    <a:pt x="1391635" y="327635"/>
                  </a:lnTo>
                  <a:lnTo>
                    <a:pt x="1364684" y="291318"/>
                  </a:lnTo>
                  <a:lnTo>
                    <a:pt x="1335681" y="256695"/>
                  </a:lnTo>
                  <a:lnTo>
                    <a:pt x="1304715" y="223856"/>
                  </a:lnTo>
                  <a:lnTo>
                    <a:pt x="1271876" y="192890"/>
                  </a:lnTo>
                  <a:lnTo>
                    <a:pt x="1261457" y="184162"/>
                  </a:lnTo>
                  <a:close/>
                </a:path>
              </a:pathLst>
            </a:custGeom>
            <a:solidFill>
              <a:srgbClr val="FF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0080" y="1346304"/>
              <a:ext cx="1663693" cy="166369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113741" y="1394531"/>
              <a:ext cx="1529080" cy="1529080"/>
            </a:xfrm>
            <a:custGeom>
              <a:avLst/>
              <a:gdLst/>
              <a:ahLst/>
              <a:cxnLst/>
              <a:rect l="l" t="t" r="r" b="b"/>
              <a:pathLst>
                <a:path w="1529079" h="1529080">
                  <a:moveTo>
                    <a:pt x="764286" y="0"/>
                  </a:moveTo>
                  <a:lnTo>
                    <a:pt x="755637" y="228"/>
                  </a:lnTo>
                  <a:lnTo>
                    <a:pt x="755637" y="184404"/>
                  </a:lnTo>
                  <a:lnTo>
                    <a:pt x="764286" y="184162"/>
                  </a:lnTo>
                  <a:lnTo>
                    <a:pt x="811794" y="186089"/>
                  </a:lnTo>
                  <a:lnTo>
                    <a:pt x="858259" y="191769"/>
                  </a:lnTo>
                  <a:lnTo>
                    <a:pt x="903527" y="201052"/>
                  </a:lnTo>
                  <a:lnTo>
                    <a:pt x="947450" y="213787"/>
                  </a:lnTo>
                  <a:lnTo>
                    <a:pt x="989877" y="229824"/>
                  </a:lnTo>
                  <a:lnTo>
                    <a:pt x="1030657" y="249013"/>
                  </a:lnTo>
                  <a:lnTo>
                    <a:pt x="1069640" y="271202"/>
                  </a:lnTo>
                  <a:lnTo>
                    <a:pt x="1106675" y="296242"/>
                  </a:lnTo>
                  <a:lnTo>
                    <a:pt x="1141612" y="323983"/>
                  </a:lnTo>
                  <a:lnTo>
                    <a:pt x="1174300" y="354272"/>
                  </a:lnTo>
                  <a:lnTo>
                    <a:pt x="1204590" y="386961"/>
                  </a:lnTo>
                  <a:lnTo>
                    <a:pt x="1232329" y="421899"/>
                  </a:lnTo>
                  <a:lnTo>
                    <a:pt x="1257369" y="458935"/>
                  </a:lnTo>
                  <a:lnTo>
                    <a:pt x="1279559" y="497918"/>
                  </a:lnTo>
                  <a:lnTo>
                    <a:pt x="1298747" y="538699"/>
                  </a:lnTo>
                  <a:lnTo>
                    <a:pt x="1314784" y="581127"/>
                  </a:lnTo>
                  <a:lnTo>
                    <a:pt x="1327519" y="625051"/>
                  </a:lnTo>
                  <a:lnTo>
                    <a:pt x="1336802" y="670322"/>
                  </a:lnTo>
                  <a:lnTo>
                    <a:pt x="1342482" y="716787"/>
                  </a:lnTo>
                  <a:lnTo>
                    <a:pt x="1344409" y="764298"/>
                  </a:lnTo>
                  <a:lnTo>
                    <a:pt x="1342482" y="811807"/>
                  </a:lnTo>
                  <a:lnTo>
                    <a:pt x="1336802" y="858271"/>
                  </a:lnTo>
                  <a:lnTo>
                    <a:pt x="1327519" y="903540"/>
                  </a:lnTo>
                  <a:lnTo>
                    <a:pt x="1314784" y="947463"/>
                  </a:lnTo>
                  <a:lnTo>
                    <a:pt x="1298747" y="989890"/>
                  </a:lnTo>
                  <a:lnTo>
                    <a:pt x="1279559" y="1030670"/>
                  </a:lnTo>
                  <a:lnTo>
                    <a:pt x="1257369" y="1069652"/>
                  </a:lnTo>
                  <a:lnTo>
                    <a:pt x="1232329" y="1106688"/>
                  </a:lnTo>
                  <a:lnTo>
                    <a:pt x="1204590" y="1141625"/>
                  </a:lnTo>
                  <a:lnTo>
                    <a:pt x="1174300" y="1174313"/>
                  </a:lnTo>
                  <a:lnTo>
                    <a:pt x="1141612" y="1204602"/>
                  </a:lnTo>
                  <a:lnTo>
                    <a:pt x="1106675" y="1232342"/>
                  </a:lnTo>
                  <a:lnTo>
                    <a:pt x="1069640" y="1257382"/>
                  </a:lnTo>
                  <a:lnTo>
                    <a:pt x="1030657" y="1279571"/>
                  </a:lnTo>
                  <a:lnTo>
                    <a:pt x="989877" y="1298760"/>
                  </a:lnTo>
                  <a:lnTo>
                    <a:pt x="947450" y="1314797"/>
                  </a:lnTo>
                  <a:lnTo>
                    <a:pt x="903527" y="1327532"/>
                  </a:lnTo>
                  <a:lnTo>
                    <a:pt x="858259" y="1336815"/>
                  </a:lnTo>
                  <a:lnTo>
                    <a:pt x="811794" y="1342495"/>
                  </a:lnTo>
                  <a:lnTo>
                    <a:pt x="764286" y="1344422"/>
                  </a:lnTo>
                  <a:lnTo>
                    <a:pt x="716777" y="1342495"/>
                  </a:lnTo>
                  <a:lnTo>
                    <a:pt x="670312" y="1336815"/>
                  </a:lnTo>
                  <a:lnTo>
                    <a:pt x="625044" y="1327532"/>
                  </a:lnTo>
                  <a:lnTo>
                    <a:pt x="581121" y="1314797"/>
                  </a:lnTo>
                  <a:lnTo>
                    <a:pt x="538694" y="1298760"/>
                  </a:lnTo>
                  <a:lnTo>
                    <a:pt x="497914" y="1279571"/>
                  </a:lnTo>
                  <a:lnTo>
                    <a:pt x="458931" y="1257382"/>
                  </a:lnTo>
                  <a:lnTo>
                    <a:pt x="421896" y="1232342"/>
                  </a:lnTo>
                  <a:lnTo>
                    <a:pt x="386959" y="1204602"/>
                  </a:lnTo>
                  <a:lnTo>
                    <a:pt x="354271" y="1174313"/>
                  </a:lnTo>
                  <a:lnTo>
                    <a:pt x="323981" y="1141625"/>
                  </a:lnTo>
                  <a:lnTo>
                    <a:pt x="296242" y="1106688"/>
                  </a:lnTo>
                  <a:lnTo>
                    <a:pt x="271202" y="1069652"/>
                  </a:lnTo>
                  <a:lnTo>
                    <a:pt x="249012" y="1030670"/>
                  </a:lnTo>
                  <a:lnTo>
                    <a:pt x="229824" y="989890"/>
                  </a:lnTo>
                  <a:lnTo>
                    <a:pt x="213787" y="947463"/>
                  </a:lnTo>
                  <a:lnTo>
                    <a:pt x="201052" y="903540"/>
                  </a:lnTo>
                  <a:lnTo>
                    <a:pt x="191769" y="858271"/>
                  </a:lnTo>
                  <a:lnTo>
                    <a:pt x="186089" y="811807"/>
                  </a:lnTo>
                  <a:lnTo>
                    <a:pt x="184162" y="764298"/>
                  </a:lnTo>
                  <a:lnTo>
                    <a:pt x="186453" y="712666"/>
                  </a:lnTo>
                  <a:lnTo>
                    <a:pt x="193191" y="662301"/>
                  </a:lnTo>
                  <a:lnTo>
                    <a:pt x="204173" y="613392"/>
                  </a:lnTo>
                  <a:lnTo>
                    <a:pt x="219194" y="566126"/>
                  </a:lnTo>
                  <a:lnTo>
                    <a:pt x="238050" y="520693"/>
                  </a:lnTo>
                  <a:lnTo>
                    <a:pt x="260540" y="477278"/>
                  </a:lnTo>
                  <a:lnTo>
                    <a:pt x="102565" y="381952"/>
                  </a:lnTo>
                  <a:lnTo>
                    <a:pt x="79456" y="424954"/>
                  </a:lnTo>
                  <a:lnTo>
                    <a:pt x="59059" y="469542"/>
                  </a:lnTo>
                  <a:lnTo>
                    <a:pt x="41487" y="515608"/>
                  </a:lnTo>
                  <a:lnTo>
                    <a:pt x="26855" y="563043"/>
                  </a:lnTo>
                  <a:lnTo>
                    <a:pt x="15277" y="611738"/>
                  </a:lnTo>
                  <a:lnTo>
                    <a:pt x="6865" y="661585"/>
                  </a:lnTo>
                  <a:lnTo>
                    <a:pt x="1735" y="712475"/>
                  </a:lnTo>
                  <a:lnTo>
                    <a:pt x="0" y="764298"/>
                  </a:lnTo>
                  <a:lnTo>
                    <a:pt x="1503" y="812632"/>
                  </a:lnTo>
                  <a:lnTo>
                    <a:pt x="5954" y="860167"/>
                  </a:lnTo>
                  <a:lnTo>
                    <a:pt x="13263" y="906814"/>
                  </a:lnTo>
                  <a:lnTo>
                    <a:pt x="23341" y="952483"/>
                  </a:lnTo>
                  <a:lnTo>
                    <a:pt x="36098" y="997085"/>
                  </a:lnTo>
                  <a:lnTo>
                    <a:pt x="51444" y="1040530"/>
                  </a:lnTo>
                  <a:lnTo>
                    <a:pt x="69290" y="1082728"/>
                  </a:lnTo>
                  <a:lnTo>
                    <a:pt x="89546" y="1123590"/>
                  </a:lnTo>
                  <a:lnTo>
                    <a:pt x="112124" y="1163027"/>
                  </a:lnTo>
                  <a:lnTo>
                    <a:pt x="136932" y="1200948"/>
                  </a:lnTo>
                  <a:lnTo>
                    <a:pt x="163883" y="1237266"/>
                  </a:lnTo>
                  <a:lnTo>
                    <a:pt x="192886" y="1271888"/>
                  </a:lnTo>
                  <a:lnTo>
                    <a:pt x="223851" y="1304728"/>
                  </a:lnTo>
                  <a:lnTo>
                    <a:pt x="256690" y="1335694"/>
                  </a:lnTo>
                  <a:lnTo>
                    <a:pt x="291313" y="1364697"/>
                  </a:lnTo>
                  <a:lnTo>
                    <a:pt x="327630" y="1391648"/>
                  </a:lnTo>
                  <a:lnTo>
                    <a:pt x="365551" y="1416457"/>
                  </a:lnTo>
                  <a:lnTo>
                    <a:pt x="404988" y="1439035"/>
                  </a:lnTo>
                  <a:lnTo>
                    <a:pt x="445850" y="1459292"/>
                  </a:lnTo>
                  <a:lnTo>
                    <a:pt x="488049" y="1477138"/>
                  </a:lnTo>
                  <a:lnTo>
                    <a:pt x="531494" y="1492485"/>
                  </a:lnTo>
                  <a:lnTo>
                    <a:pt x="576096" y="1505242"/>
                  </a:lnTo>
                  <a:lnTo>
                    <a:pt x="621766" y="1515320"/>
                  </a:lnTo>
                  <a:lnTo>
                    <a:pt x="668414" y="1522629"/>
                  </a:lnTo>
                  <a:lnTo>
                    <a:pt x="715950" y="1527081"/>
                  </a:lnTo>
                  <a:lnTo>
                    <a:pt x="764286" y="1528584"/>
                  </a:lnTo>
                  <a:lnTo>
                    <a:pt x="812619" y="1527081"/>
                  </a:lnTo>
                  <a:lnTo>
                    <a:pt x="860155" y="1522629"/>
                  </a:lnTo>
                  <a:lnTo>
                    <a:pt x="906802" y="1515320"/>
                  </a:lnTo>
                  <a:lnTo>
                    <a:pt x="952471" y="1505242"/>
                  </a:lnTo>
                  <a:lnTo>
                    <a:pt x="997072" y="1492485"/>
                  </a:lnTo>
                  <a:lnTo>
                    <a:pt x="1040517" y="1477138"/>
                  </a:lnTo>
                  <a:lnTo>
                    <a:pt x="1082715" y="1459292"/>
                  </a:lnTo>
                  <a:lnTo>
                    <a:pt x="1123577" y="1439035"/>
                  </a:lnTo>
                  <a:lnTo>
                    <a:pt x="1163014" y="1416457"/>
                  </a:lnTo>
                  <a:lnTo>
                    <a:pt x="1200936" y="1391648"/>
                  </a:lnTo>
                  <a:lnTo>
                    <a:pt x="1237253" y="1364697"/>
                  </a:lnTo>
                  <a:lnTo>
                    <a:pt x="1271876" y="1335694"/>
                  </a:lnTo>
                  <a:lnTo>
                    <a:pt x="1304715" y="1304728"/>
                  </a:lnTo>
                  <a:lnTo>
                    <a:pt x="1335681" y="1271888"/>
                  </a:lnTo>
                  <a:lnTo>
                    <a:pt x="1364684" y="1237266"/>
                  </a:lnTo>
                  <a:lnTo>
                    <a:pt x="1391635" y="1200948"/>
                  </a:lnTo>
                  <a:lnTo>
                    <a:pt x="1416444" y="1163027"/>
                  </a:lnTo>
                  <a:lnTo>
                    <a:pt x="1439022" y="1123590"/>
                  </a:lnTo>
                  <a:lnTo>
                    <a:pt x="1459279" y="1082728"/>
                  </a:lnTo>
                  <a:lnTo>
                    <a:pt x="1477126" y="1040530"/>
                  </a:lnTo>
                  <a:lnTo>
                    <a:pt x="1492472" y="997085"/>
                  </a:lnTo>
                  <a:lnTo>
                    <a:pt x="1505229" y="952483"/>
                  </a:lnTo>
                  <a:lnTo>
                    <a:pt x="1515307" y="906814"/>
                  </a:lnTo>
                  <a:lnTo>
                    <a:pt x="1522617" y="860167"/>
                  </a:lnTo>
                  <a:lnTo>
                    <a:pt x="1527068" y="812632"/>
                  </a:lnTo>
                  <a:lnTo>
                    <a:pt x="1528572" y="764298"/>
                  </a:lnTo>
                  <a:lnTo>
                    <a:pt x="1527068" y="715963"/>
                  </a:lnTo>
                  <a:lnTo>
                    <a:pt x="1522617" y="668426"/>
                  </a:lnTo>
                  <a:lnTo>
                    <a:pt x="1515307" y="621778"/>
                  </a:lnTo>
                  <a:lnTo>
                    <a:pt x="1505229" y="576108"/>
                  </a:lnTo>
                  <a:lnTo>
                    <a:pt x="1492472" y="531505"/>
                  </a:lnTo>
                  <a:lnTo>
                    <a:pt x="1477126" y="488060"/>
                  </a:lnTo>
                  <a:lnTo>
                    <a:pt x="1459279" y="445861"/>
                  </a:lnTo>
                  <a:lnTo>
                    <a:pt x="1439022" y="404998"/>
                  </a:lnTo>
                  <a:lnTo>
                    <a:pt x="1416444" y="365560"/>
                  </a:lnTo>
                  <a:lnTo>
                    <a:pt x="1391635" y="327638"/>
                  </a:lnTo>
                  <a:lnTo>
                    <a:pt x="1364684" y="291321"/>
                  </a:lnTo>
                  <a:lnTo>
                    <a:pt x="1335681" y="256697"/>
                  </a:lnTo>
                  <a:lnTo>
                    <a:pt x="1304715" y="223858"/>
                  </a:lnTo>
                  <a:lnTo>
                    <a:pt x="1271876" y="192891"/>
                  </a:lnTo>
                  <a:lnTo>
                    <a:pt x="1237253" y="163888"/>
                  </a:lnTo>
                  <a:lnTo>
                    <a:pt x="1200936" y="136937"/>
                  </a:lnTo>
                  <a:lnTo>
                    <a:pt x="1163014" y="112127"/>
                  </a:lnTo>
                  <a:lnTo>
                    <a:pt x="1123577" y="89549"/>
                  </a:lnTo>
                  <a:lnTo>
                    <a:pt x="1082715" y="69292"/>
                  </a:lnTo>
                  <a:lnTo>
                    <a:pt x="1040517" y="51446"/>
                  </a:lnTo>
                  <a:lnTo>
                    <a:pt x="997072" y="36099"/>
                  </a:lnTo>
                  <a:lnTo>
                    <a:pt x="952471" y="23342"/>
                  </a:lnTo>
                  <a:lnTo>
                    <a:pt x="906802" y="13264"/>
                  </a:lnTo>
                  <a:lnTo>
                    <a:pt x="860155" y="5954"/>
                  </a:lnTo>
                  <a:lnTo>
                    <a:pt x="812619" y="1503"/>
                  </a:lnTo>
                  <a:lnTo>
                    <a:pt x="76428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797280" y="1346304"/>
            <a:ext cx="1676400" cy="1951355"/>
            <a:chOff x="3797280" y="1346304"/>
            <a:chExt cx="1676400" cy="1951355"/>
          </a:xfrm>
        </p:grpSpPr>
        <p:sp>
          <p:nvSpPr>
            <p:cNvPr id="18" name="object 18"/>
            <p:cNvSpPr/>
            <p:nvPr/>
          </p:nvSpPr>
          <p:spPr>
            <a:xfrm>
              <a:off x="4601997" y="2831884"/>
              <a:ext cx="23495" cy="388620"/>
            </a:xfrm>
            <a:custGeom>
              <a:avLst/>
              <a:gdLst/>
              <a:ahLst/>
              <a:cxnLst/>
              <a:rect l="l" t="t" r="r" b="b"/>
              <a:pathLst>
                <a:path w="23495" h="388619">
                  <a:moveTo>
                    <a:pt x="23012" y="0"/>
                  </a:moveTo>
                  <a:lnTo>
                    <a:pt x="0" y="0"/>
                  </a:lnTo>
                  <a:lnTo>
                    <a:pt x="0" y="388480"/>
                  </a:lnTo>
                  <a:lnTo>
                    <a:pt x="23012" y="388480"/>
                  </a:lnTo>
                  <a:lnTo>
                    <a:pt x="23012" y="0"/>
                  </a:lnTo>
                  <a:close/>
                </a:path>
              </a:pathLst>
            </a:custGeom>
            <a:solidFill>
              <a:srgbClr val="F4AB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23726" y="3117692"/>
              <a:ext cx="179565" cy="1795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97280" y="1346304"/>
              <a:ext cx="1676393" cy="166369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49230" y="1394536"/>
              <a:ext cx="1528572" cy="15285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97280" y="1346304"/>
              <a:ext cx="1676393" cy="166369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849225" y="1394531"/>
              <a:ext cx="1529080" cy="1529080"/>
            </a:xfrm>
            <a:custGeom>
              <a:avLst/>
              <a:gdLst/>
              <a:ahLst/>
              <a:cxnLst/>
              <a:rect l="l" t="t" r="r" b="b"/>
              <a:pathLst>
                <a:path w="1529079" h="1529080">
                  <a:moveTo>
                    <a:pt x="764286" y="0"/>
                  </a:moveTo>
                  <a:lnTo>
                    <a:pt x="755637" y="228"/>
                  </a:lnTo>
                  <a:lnTo>
                    <a:pt x="755637" y="184404"/>
                  </a:lnTo>
                  <a:lnTo>
                    <a:pt x="764286" y="184162"/>
                  </a:lnTo>
                  <a:lnTo>
                    <a:pt x="811795" y="186089"/>
                  </a:lnTo>
                  <a:lnTo>
                    <a:pt x="858259" y="191769"/>
                  </a:lnTo>
                  <a:lnTo>
                    <a:pt x="903528" y="201052"/>
                  </a:lnTo>
                  <a:lnTo>
                    <a:pt x="947452" y="213787"/>
                  </a:lnTo>
                  <a:lnTo>
                    <a:pt x="989879" y="229824"/>
                  </a:lnTo>
                  <a:lnTo>
                    <a:pt x="1030660" y="249013"/>
                  </a:lnTo>
                  <a:lnTo>
                    <a:pt x="1069643" y="271202"/>
                  </a:lnTo>
                  <a:lnTo>
                    <a:pt x="1106679" y="296242"/>
                  </a:lnTo>
                  <a:lnTo>
                    <a:pt x="1141617" y="323983"/>
                  </a:lnTo>
                  <a:lnTo>
                    <a:pt x="1174307" y="354272"/>
                  </a:lnTo>
                  <a:lnTo>
                    <a:pt x="1204597" y="386961"/>
                  </a:lnTo>
                  <a:lnTo>
                    <a:pt x="1232338" y="421899"/>
                  </a:lnTo>
                  <a:lnTo>
                    <a:pt x="1257378" y="458935"/>
                  </a:lnTo>
                  <a:lnTo>
                    <a:pt x="1279568" y="497918"/>
                  </a:lnTo>
                  <a:lnTo>
                    <a:pt x="1298758" y="538699"/>
                  </a:lnTo>
                  <a:lnTo>
                    <a:pt x="1314795" y="581127"/>
                  </a:lnTo>
                  <a:lnTo>
                    <a:pt x="1327531" y="625051"/>
                  </a:lnTo>
                  <a:lnTo>
                    <a:pt x="1336814" y="670322"/>
                  </a:lnTo>
                  <a:lnTo>
                    <a:pt x="1342495" y="716787"/>
                  </a:lnTo>
                  <a:lnTo>
                    <a:pt x="1344422" y="764298"/>
                  </a:lnTo>
                  <a:lnTo>
                    <a:pt x="1342495" y="811807"/>
                  </a:lnTo>
                  <a:lnTo>
                    <a:pt x="1336814" y="858271"/>
                  </a:lnTo>
                  <a:lnTo>
                    <a:pt x="1327531" y="903540"/>
                  </a:lnTo>
                  <a:lnTo>
                    <a:pt x="1314795" y="947463"/>
                  </a:lnTo>
                  <a:lnTo>
                    <a:pt x="1298758" y="989890"/>
                  </a:lnTo>
                  <a:lnTo>
                    <a:pt x="1279568" y="1030670"/>
                  </a:lnTo>
                  <a:lnTo>
                    <a:pt x="1257378" y="1069652"/>
                  </a:lnTo>
                  <a:lnTo>
                    <a:pt x="1232338" y="1106688"/>
                  </a:lnTo>
                  <a:lnTo>
                    <a:pt x="1204597" y="1141625"/>
                  </a:lnTo>
                  <a:lnTo>
                    <a:pt x="1174307" y="1174313"/>
                  </a:lnTo>
                  <a:lnTo>
                    <a:pt x="1141617" y="1204602"/>
                  </a:lnTo>
                  <a:lnTo>
                    <a:pt x="1106679" y="1232342"/>
                  </a:lnTo>
                  <a:lnTo>
                    <a:pt x="1069643" y="1257382"/>
                  </a:lnTo>
                  <a:lnTo>
                    <a:pt x="1030660" y="1279571"/>
                  </a:lnTo>
                  <a:lnTo>
                    <a:pt x="989879" y="1298760"/>
                  </a:lnTo>
                  <a:lnTo>
                    <a:pt x="947452" y="1314797"/>
                  </a:lnTo>
                  <a:lnTo>
                    <a:pt x="903528" y="1327532"/>
                  </a:lnTo>
                  <a:lnTo>
                    <a:pt x="858259" y="1336815"/>
                  </a:lnTo>
                  <a:lnTo>
                    <a:pt x="811795" y="1342495"/>
                  </a:lnTo>
                  <a:lnTo>
                    <a:pt x="764286" y="1344422"/>
                  </a:lnTo>
                  <a:lnTo>
                    <a:pt x="716777" y="1342495"/>
                  </a:lnTo>
                  <a:lnTo>
                    <a:pt x="670312" y="1336815"/>
                  </a:lnTo>
                  <a:lnTo>
                    <a:pt x="625044" y="1327532"/>
                  </a:lnTo>
                  <a:lnTo>
                    <a:pt x="581121" y="1314797"/>
                  </a:lnTo>
                  <a:lnTo>
                    <a:pt x="538694" y="1298760"/>
                  </a:lnTo>
                  <a:lnTo>
                    <a:pt x="497914" y="1279571"/>
                  </a:lnTo>
                  <a:lnTo>
                    <a:pt x="458931" y="1257382"/>
                  </a:lnTo>
                  <a:lnTo>
                    <a:pt x="421896" y="1232342"/>
                  </a:lnTo>
                  <a:lnTo>
                    <a:pt x="386959" y="1204602"/>
                  </a:lnTo>
                  <a:lnTo>
                    <a:pt x="354271" y="1174313"/>
                  </a:lnTo>
                  <a:lnTo>
                    <a:pt x="323981" y="1141625"/>
                  </a:lnTo>
                  <a:lnTo>
                    <a:pt x="296242" y="1106688"/>
                  </a:lnTo>
                  <a:lnTo>
                    <a:pt x="271202" y="1069652"/>
                  </a:lnTo>
                  <a:lnTo>
                    <a:pt x="249012" y="1030670"/>
                  </a:lnTo>
                  <a:lnTo>
                    <a:pt x="229824" y="989890"/>
                  </a:lnTo>
                  <a:lnTo>
                    <a:pt x="213787" y="947463"/>
                  </a:lnTo>
                  <a:lnTo>
                    <a:pt x="201052" y="903540"/>
                  </a:lnTo>
                  <a:lnTo>
                    <a:pt x="191769" y="858271"/>
                  </a:lnTo>
                  <a:lnTo>
                    <a:pt x="186089" y="811807"/>
                  </a:lnTo>
                  <a:lnTo>
                    <a:pt x="184162" y="764298"/>
                  </a:lnTo>
                  <a:lnTo>
                    <a:pt x="186453" y="712666"/>
                  </a:lnTo>
                  <a:lnTo>
                    <a:pt x="193192" y="662301"/>
                  </a:lnTo>
                  <a:lnTo>
                    <a:pt x="204174" y="613392"/>
                  </a:lnTo>
                  <a:lnTo>
                    <a:pt x="219197" y="566126"/>
                  </a:lnTo>
                  <a:lnTo>
                    <a:pt x="238058" y="520693"/>
                  </a:lnTo>
                  <a:lnTo>
                    <a:pt x="260553" y="477278"/>
                  </a:lnTo>
                  <a:lnTo>
                    <a:pt x="102577" y="381952"/>
                  </a:lnTo>
                  <a:lnTo>
                    <a:pt x="79468" y="424954"/>
                  </a:lnTo>
                  <a:lnTo>
                    <a:pt x="59069" y="469542"/>
                  </a:lnTo>
                  <a:lnTo>
                    <a:pt x="41496" y="515608"/>
                  </a:lnTo>
                  <a:lnTo>
                    <a:pt x="26862" y="563043"/>
                  </a:lnTo>
                  <a:lnTo>
                    <a:pt x="15281" y="611738"/>
                  </a:lnTo>
                  <a:lnTo>
                    <a:pt x="6867" y="661585"/>
                  </a:lnTo>
                  <a:lnTo>
                    <a:pt x="1735" y="712475"/>
                  </a:lnTo>
                  <a:lnTo>
                    <a:pt x="0" y="764298"/>
                  </a:lnTo>
                  <a:lnTo>
                    <a:pt x="1503" y="812632"/>
                  </a:lnTo>
                  <a:lnTo>
                    <a:pt x="5954" y="860167"/>
                  </a:lnTo>
                  <a:lnTo>
                    <a:pt x="13264" y="906814"/>
                  </a:lnTo>
                  <a:lnTo>
                    <a:pt x="23342" y="952483"/>
                  </a:lnTo>
                  <a:lnTo>
                    <a:pt x="36099" y="997085"/>
                  </a:lnTo>
                  <a:lnTo>
                    <a:pt x="51445" y="1040530"/>
                  </a:lnTo>
                  <a:lnTo>
                    <a:pt x="69292" y="1082728"/>
                  </a:lnTo>
                  <a:lnTo>
                    <a:pt x="89549" y="1123590"/>
                  </a:lnTo>
                  <a:lnTo>
                    <a:pt x="112127" y="1163027"/>
                  </a:lnTo>
                  <a:lnTo>
                    <a:pt x="136936" y="1200948"/>
                  </a:lnTo>
                  <a:lnTo>
                    <a:pt x="163887" y="1237266"/>
                  </a:lnTo>
                  <a:lnTo>
                    <a:pt x="192890" y="1271888"/>
                  </a:lnTo>
                  <a:lnTo>
                    <a:pt x="223856" y="1304728"/>
                  </a:lnTo>
                  <a:lnTo>
                    <a:pt x="256695" y="1335694"/>
                  </a:lnTo>
                  <a:lnTo>
                    <a:pt x="291318" y="1364697"/>
                  </a:lnTo>
                  <a:lnTo>
                    <a:pt x="327635" y="1391648"/>
                  </a:lnTo>
                  <a:lnTo>
                    <a:pt x="365557" y="1416457"/>
                  </a:lnTo>
                  <a:lnTo>
                    <a:pt x="404994" y="1439035"/>
                  </a:lnTo>
                  <a:lnTo>
                    <a:pt x="445856" y="1459292"/>
                  </a:lnTo>
                  <a:lnTo>
                    <a:pt x="488054" y="1477138"/>
                  </a:lnTo>
                  <a:lnTo>
                    <a:pt x="531499" y="1492485"/>
                  </a:lnTo>
                  <a:lnTo>
                    <a:pt x="576100" y="1505242"/>
                  </a:lnTo>
                  <a:lnTo>
                    <a:pt x="621769" y="1515320"/>
                  </a:lnTo>
                  <a:lnTo>
                    <a:pt x="668416" y="1522629"/>
                  </a:lnTo>
                  <a:lnTo>
                    <a:pt x="715952" y="1527081"/>
                  </a:lnTo>
                  <a:lnTo>
                    <a:pt x="764286" y="1528584"/>
                  </a:lnTo>
                  <a:lnTo>
                    <a:pt x="812621" y="1527081"/>
                  </a:lnTo>
                  <a:lnTo>
                    <a:pt x="860157" y="1522629"/>
                  </a:lnTo>
                  <a:lnTo>
                    <a:pt x="906805" y="1515320"/>
                  </a:lnTo>
                  <a:lnTo>
                    <a:pt x="952476" y="1505242"/>
                  </a:lnTo>
                  <a:lnTo>
                    <a:pt x="997078" y="1492485"/>
                  </a:lnTo>
                  <a:lnTo>
                    <a:pt x="1040524" y="1477138"/>
                  </a:lnTo>
                  <a:lnTo>
                    <a:pt x="1082723" y="1459292"/>
                  </a:lnTo>
                  <a:lnTo>
                    <a:pt x="1123586" y="1439035"/>
                  </a:lnTo>
                  <a:lnTo>
                    <a:pt x="1163023" y="1416457"/>
                  </a:lnTo>
                  <a:lnTo>
                    <a:pt x="1200946" y="1391648"/>
                  </a:lnTo>
                  <a:lnTo>
                    <a:pt x="1237263" y="1364697"/>
                  </a:lnTo>
                  <a:lnTo>
                    <a:pt x="1271886" y="1335694"/>
                  </a:lnTo>
                  <a:lnTo>
                    <a:pt x="1304726" y="1304728"/>
                  </a:lnTo>
                  <a:lnTo>
                    <a:pt x="1335692" y="1271888"/>
                  </a:lnTo>
                  <a:lnTo>
                    <a:pt x="1364696" y="1237266"/>
                  </a:lnTo>
                  <a:lnTo>
                    <a:pt x="1391647" y="1200948"/>
                  </a:lnTo>
                  <a:lnTo>
                    <a:pt x="1416457" y="1163027"/>
                  </a:lnTo>
                  <a:lnTo>
                    <a:pt x="1439035" y="1123590"/>
                  </a:lnTo>
                  <a:lnTo>
                    <a:pt x="1459292" y="1082728"/>
                  </a:lnTo>
                  <a:lnTo>
                    <a:pt x="1477138" y="1040530"/>
                  </a:lnTo>
                  <a:lnTo>
                    <a:pt x="1492485" y="997085"/>
                  </a:lnTo>
                  <a:lnTo>
                    <a:pt x="1505242" y="952483"/>
                  </a:lnTo>
                  <a:lnTo>
                    <a:pt x="1515320" y="906814"/>
                  </a:lnTo>
                  <a:lnTo>
                    <a:pt x="1522629" y="860167"/>
                  </a:lnTo>
                  <a:lnTo>
                    <a:pt x="1527081" y="812632"/>
                  </a:lnTo>
                  <a:lnTo>
                    <a:pt x="1528584" y="764298"/>
                  </a:lnTo>
                  <a:lnTo>
                    <a:pt x="1527081" y="715963"/>
                  </a:lnTo>
                  <a:lnTo>
                    <a:pt x="1522629" y="668426"/>
                  </a:lnTo>
                  <a:lnTo>
                    <a:pt x="1515320" y="621778"/>
                  </a:lnTo>
                  <a:lnTo>
                    <a:pt x="1505242" y="576108"/>
                  </a:lnTo>
                  <a:lnTo>
                    <a:pt x="1492485" y="531505"/>
                  </a:lnTo>
                  <a:lnTo>
                    <a:pt x="1477138" y="488060"/>
                  </a:lnTo>
                  <a:lnTo>
                    <a:pt x="1459292" y="445861"/>
                  </a:lnTo>
                  <a:lnTo>
                    <a:pt x="1439035" y="404998"/>
                  </a:lnTo>
                  <a:lnTo>
                    <a:pt x="1416457" y="365560"/>
                  </a:lnTo>
                  <a:lnTo>
                    <a:pt x="1391647" y="327638"/>
                  </a:lnTo>
                  <a:lnTo>
                    <a:pt x="1364696" y="291321"/>
                  </a:lnTo>
                  <a:lnTo>
                    <a:pt x="1335692" y="256697"/>
                  </a:lnTo>
                  <a:lnTo>
                    <a:pt x="1304726" y="223858"/>
                  </a:lnTo>
                  <a:lnTo>
                    <a:pt x="1271886" y="192891"/>
                  </a:lnTo>
                  <a:lnTo>
                    <a:pt x="1237263" y="163888"/>
                  </a:lnTo>
                  <a:lnTo>
                    <a:pt x="1200946" y="136937"/>
                  </a:lnTo>
                  <a:lnTo>
                    <a:pt x="1163023" y="112127"/>
                  </a:lnTo>
                  <a:lnTo>
                    <a:pt x="1123586" y="89549"/>
                  </a:lnTo>
                  <a:lnTo>
                    <a:pt x="1082723" y="69292"/>
                  </a:lnTo>
                  <a:lnTo>
                    <a:pt x="1040524" y="51446"/>
                  </a:lnTo>
                  <a:lnTo>
                    <a:pt x="997078" y="36099"/>
                  </a:lnTo>
                  <a:lnTo>
                    <a:pt x="952476" y="23342"/>
                  </a:lnTo>
                  <a:lnTo>
                    <a:pt x="906805" y="13264"/>
                  </a:lnTo>
                  <a:lnTo>
                    <a:pt x="860157" y="5954"/>
                  </a:lnTo>
                  <a:lnTo>
                    <a:pt x="812621" y="1503"/>
                  </a:lnTo>
                  <a:lnTo>
                    <a:pt x="764286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537180" y="1346304"/>
            <a:ext cx="1663700" cy="1663700"/>
            <a:chOff x="5537180" y="1346304"/>
            <a:chExt cx="1663700" cy="1663700"/>
          </a:xfrm>
        </p:grpSpPr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37180" y="1346304"/>
              <a:ext cx="1663693" cy="166369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584722" y="1394536"/>
              <a:ext cx="1529080" cy="1529080"/>
            </a:xfrm>
            <a:custGeom>
              <a:avLst/>
              <a:gdLst/>
              <a:ahLst/>
              <a:cxnLst/>
              <a:rect l="l" t="t" r="r" b="b"/>
              <a:pathLst>
                <a:path w="1529079" h="1529080">
                  <a:moveTo>
                    <a:pt x="764286" y="0"/>
                  </a:moveTo>
                  <a:lnTo>
                    <a:pt x="715950" y="1503"/>
                  </a:lnTo>
                  <a:lnTo>
                    <a:pt x="668414" y="5954"/>
                  </a:lnTo>
                  <a:lnTo>
                    <a:pt x="621766" y="13264"/>
                  </a:lnTo>
                  <a:lnTo>
                    <a:pt x="576096" y="23342"/>
                  </a:lnTo>
                  <a:lnTo>
                    <a:pt x="531494" y="36099"/>
                  </a:lnTo>
                  <a:lnTo>
                    <a:pt x="488049" y="51445"/>
                  </a:lnTo>
                  <a:lnTo>
                    <a:pt x="445850" y="69292"/>
                  </a:lnTo>
                  <a:lnTo>
                    <a:pt x="404988" y="89549"/>
                  </a:lnTo>
                  <a:lnTo>
                    <a:pt x="365551" y="112127"/>
                  </a:lnTo>
                  <a:lnTo>
                    <a:pt x="327630" y="136936"/>
                  </a:lnTo>
                  <a:lnTo>
                    <a:pt x="291313" y="163887"/>
                  </a:lnTo>
                  <a:lnTo>
                    <a:pt x="256690" y="192890"/>
                  </a:lnTo>
                  <a:lnTo>
                    <a:pt x="223851" y="223856"/>
                  </a:lnTo>
                  <a:lnTo>
                    <a:pt x="192886" y="256695"/>
                  </a:lnTo>
                  <a:lnTo>
                    <a:pt x="163883" y="291318"/>
                  </a:lnTo>
                  <a:lnTo>
                    <a:pt x="136932" y="327635"/>
                  </a:lnTo>
                  <a:lnTo>
                    <a:pt x="112124" y="365557"/>
                  </a:lnTo>
                  <a:lnTo>
                    <a:pt x="89546" y="404994"/>
                  </a:lnTo>
                  <a:lnTo>
                    <a:pt x="69290" y="445856"/>
                  </a:lnTo>
                  <a:lnTo>
                    <a:pt x="51444" y="488054"/>
                  </a:lnTo>
                  <a:lnTo>
                    <a:pt x="36098" y="531499"/>
                  </a:lnTo>
                  <a:lnTo>
                    <a:pt x="23341" y="576100"/>
                  </a:lnTo>
                  <a:lnTo>
                    <a:pt x="13263" y="621769"/>
                  </a:lnTo>
                  <a:lnTo>
                    <a:pt x="5954" y="668416"/>
                  </a:lnTo>
                  <a:lnTo>
                    <a:pt x="1503" y="715952"/>
                  </a:lnTo>
                  <a:lnTo>
                    <a:pt x="0" y="764285"/>
                  </a:lnTo>
                  <a:lnTo>
                    <a:pt x="1503" y="812621"/>
                  </a:lnTo>
                  <a:lnTo>
                    <a:pt x="5954" y="860157"/>
                  </a:lnTo>
                  <a:lnTo>
                    <a:pt x="13263" y="906805"/>
                  </a:lnTo>
                  <a:lnTo>
                    <a:pt x="23341" y="952476"/>
                  </a:lnTo>
                  <a:lnTo>
                    <a:pt x="36098" y="997078"/>
                  </a:lnTo>
                  <a:lnTo>
                    <a:pt x="51444" y="1040524"/>
                  </a:lnTo>
                  <a:lnTo>
                    <a:pt x="69290" y="1082723"/>
                  </a:lnTo>
                  <a:lnTo>
                    <a:pt x="89546" y="1123586"/>
                  </a:lnTo>
                  <a:lnTo>
                    <a:pt x="112124" y="1163023"/>
                  </a:lnTo>
                  <a:lnTo>
                    <a:pt x="136932" y="1200946"/>
                  </a:lnTo>
                  <a:lnTo>
                    <a:pt x="163883" y="1237263"/>
                  </a:lnTo>
                  <a:lnTo>
                    <a:pt x="192886" y="1271886"/>
                  </a:lnTo>
                  <a:lnTo>
                    <a:pt x="223851" y="1304726"/>
                  </a:lnTo>
                  <a:lnTo>
                    <a:pt x="256690" y="1335692"/>
                  </a:lnTo>
                  <a:lnTo>
                    <a:pt x="291313" y="1364696"/>
                  </a:lnTo>
                  <a:lnTo>
                    <a:pt x="327630" y="1391647"/>
                  </a:lnTo>
                  <a:lnTo>
                    <a:pt x="365551" y="1416457"/>
                  </a:lnTo>
                  <a:lnTo>
                    <a:pt x="404988" y="1439035"/>
                  </a:lnTo>
                  <a:lnTo>
                    <a:pt x="445850" y="1459292"/>
                  </a:lnTo>
                  <a:lnTo>
                    <a:pt x="488049" y="1477138"/>
                  </a:lnTo>
                  <a:lnTo>
                    <a:pt x="531494" y="1492485"/>
                  </a:lnTo>
                  <a:lnTo>
                    <a:pt x="576096" y="1505242"/>
                  </a:lnTo>
                  <a:lnTo>
                    <a:pt x="621766" y="1515320"/>
                  </a:lnTo>
                  <a:lnTo>
                    <a:pt x="668414" y="1522629"/>
                  </a:lnTo>
                  <a:lnTo>
                    <a:pt x="715950" y="1527081"/>
                  </a:lnTo>
                  <a:lnTo>
                    <a:pt x="764286" y="1528584"/>
                  </a:lnTo>
                  <a:lnTo>
                    <a:pt x="812619" y="1527081"/>
                  </a:lnTo>
                  <a:lnTo>
                    <a:pt x="860155" y="1522629"/>
                  </a:lnTo>
                  <a:lnTo>
                    <a:pt x="906802" y="1515320"/>
                  </a:lnTo>
                  <a:lnTo>
                    <a:pt x="952471" y="1505242"/>
                  </a:lnTo>
                  <a:lnTo>
                    <a:pt x="997072" y="1492485"/>
                  </a:lnTo>
                  <a:lnTo>
                    <a:pt x="1040517" y="1477138"/>
                  </a:lnTo>
                  <a:lnTo>
                    <a:pt x="1082715" y="1459292"/>
                  </a:lnTo>
                  <a:lnTo>
                    <a:pt x="1123577" y="1439035"/>
                  </a:lnTo>
                  <a:lnTo>
                    <a:pt x="1163014" y="1416457"/>
                  </a:lnTo>
                  <a:lnTo>
                    <a:pt x="1200936" y="1391647"/>
                  </a:lnTo>
                  <a:lnTo>
                    <a:pt x="1237253" y="1364696"/>
                  </a:lnTo>
                  <a:lnTo>
                    <a:pt x="1261455" y="1344421"/>
                  </a:lnTo>
                  <a:lnTo>
                    <a:pt x="764286" y="1344421"/>
                  </a:lnTo>
                  <a:lnTo>
                    <a:pt x="716777" y="1342495"/>
                  </a:lnTo>
                  <a:lnTo>
                    <a:pt x="670312" y="1336815"/>
                  </a:lnTo>
                  <a:lnTo>
                    <a:pt x="625044" y="1327532"/>
                  </a:lnTo>
                  <a:lnTo>
                    <a:pt x="581121" y="1314797"/>
                  </a:lnTo>
                  <a:lnTo>
                    <a:pt x="538694" y="1298759"/>
                  </a:lnTo>
                  <a:lnTo>
                    <a:pt x="497914" y="1279571"/>
                  </a:lnTo>
                  <a:lnTo>
                    <a:pt x="458931" y="1257381"/>
                  </a:lnTo>
                  <a:lnTo>
                    <a:pt x="421896" y="1232341"/>
                  </a:lnTo>
                  <a:lnTo>
                    <a:pt x="386959" y="1204601"/>
                  </a:lnTo>
                  <a:lnTo>
                    <a:pt x="354271" y="1174311"/>
                  </a:lnTo>
                  <a:lnTo>
                    <a:pt x="323981" y="1141622"/>
                  </a:lnTo>
                  <a:lnTo>
                    <a:pt x="296242" y="1106685"/>
                  </a:lnTo>
                  <a:lnTo>
                    <a:pt x="271202" y="1069649"/>
                  </a:lnTo>
                  <a:lnTo>
                    <a:pt x="249012" y="1030665"/>
                  </a:lnTo>
                  <a:lnTo>
                    <a:pt x="229824" y="989884"/>
                  </a:lnTo>
                  <a:lnTo>
                    <a:pt x="213787" y="947456"/>
                  </a:lnTo>
                  <a:lnTo>
                    <a:pt x="201052" y="903532"/>
                  </a:lnTo>
                  <a:lnTo>
                    <a:pt x="191769" y="858262"/>
                  </a:lnTo>
                  <a:lnTo>
                    <a:pt x="186089" y="811796"/>
                  </a:lnTo>
                  <a:lnTo>
                    <a:pt x="184162" y="764285"/>
                  </a:lnTo>
                  <a:lnTo>
                    <a:pt x="186089" y="716777"/>
                  </a:lnTo>
                  <a:lnTo>
                    <a:pt x="191769" y="670312"/>
                  </a:lnTo>
                  <a:lnTo>
                    <a:pt x="201052" y="625044"/>
                  </a:lnTo>
                  <a:lnTo>
                    <a:pt x="213787" y="581121"/>
                  </a:lnTo>
                  <a:lnTo>
                    <a:pt x="229824" y="538694"/>
                  </a:lnTo>
                  <a:lnTo>
                    <a:pt x="249012" y="497914"/>
                  </a:lnTo>
                  <a:lnTo>
                    <a:pt x="271202" y="458931"/>
                  </a:lnTo>
                  <a:lnTo>
                    <a:pt x="296242" y="421896"/>
                  </a:lnTo>
                  <a:lnTo>
                    <a:pt x="323981" y="386959"/>
                  </a:lnTo>
                  <a:lnTo>
                    <a:pt x="354271" y="354271"/>
                  </a:lnTo>
                  <a:lnTo>
                    <a:pt x="386959" y="323981"/>
                  </a:lnTo>
                  <a:lnTo>
                    <a:pt x="421896" y="296242"/>
                  </a:lnTo>
                  <a:lnTo>
                    <a:pt x="458931" y="271202"/>
                  </a:lnTo>
                  <a:lnTo>
                    <a:pt x="497914" y="249012"/>
                  </a:lnTo>
                  <a:lnTo>
                    <a:pt x="538694" y="229824"/>
                  </a:lnTo>
                  <a:lnTo>
                    <a:pt x="581121" y="213787"/>
                  </a:lnTo>
                  <a:lnTo>
                    <a:pt x="625044" y="201052"/>
                  </a:lnTo>
                  <a:lnTo>
                    <a:pt x="670312" y="191769"/>
                  </a:lnTo>
                  <a:lnTo>
                    <a:pt x="716777" y="186089"/>
                  </a:lnTo>
                  <a:lnTo>
                    <a:pt x="764286" y="184162"/>
                  </a:lnTo>
                  <a:lnTo>
                    <a:pt x="1261457" y="184162"/>
                  </a:lnTo>
                  <a:lnTo>
                    <a:pt x="1237253" y="163887"/>
                  </a:lnTo>
                  <a:lnTo>
                    <a:pt x="1200936" y="136936"/>
                  </a:lnTo>
                  <a:lnTo>
                    <a:pt x="1163014" y="112127"/>
                  </a:lnTo>
                  <a:lnTo>
                    <a:pt x="1123577" y="89549"/>
                  </a:lnTo>
                  <a:lnTo>
                    <a:pt x="1082715" y="69292"/>
                  </a:lnTo>
                  <a:lnTo>
                    <a:pt x="1040517" y="51445"/>
                  </a:lnTo>
                  <a:lnTo>
                    <a:pt x="997072" y="36099"/>
                  </a:lnTo>
                  <a:lnTo>
                    <a:pt x="952471" y="23342"/>
                  </a:lnTo>
                  <a:lnTo>
                    <a:pt x="906802" y="13264"/>
                  </a:lnTo>
                  <a:lnTo>
                    <a:pt x="860155" y="5954"/>
                  </a:lnTo>
                  <a:lnTo>
                    <a:pt x="812619" y="1503"/>
                  </a:lnTo>
                  <a:lnTo>
                    <a:pt x="764286" y="0"/>
                  </a:lnTo>
                  <a:close/>
                </a:path>
                <a:path w="1529079" h="1529080">
                  <a:moveTo>
                    <a:pt x="1261457" y="184162"/>
                  </a:moveTo>
                  <a:lnTo>
                    <a:pt x="764286" y="184162"/>
                  </a:lnTo>
                  <a:lnTo>
                    <a:pt x="811796" y="186089"/>
                  </a:lnTo>
                  <a:lnTo>
                    <a:pt x="858262" y="191769"/>
                  </a:lnTo>
                  <a:lnTo>
                    <a:pt x="903531" y="201052"/>
                  </a:lnTo>
                  <a:lnTo>
                    <a:pt x="947455" y="213787"/>
                  </a:lnTo>
                  <a:lnTo>
                    <a:pt x="989882" y="229824"/>
                  </a:lnTo>
                  <a:lnTo>
                    <a:pt x="1030663" y="249012"/>
                  </a:lnTo>
                  <a:lnTo>
                    <a:pt x="1069645" y="271202"/>
                  </a:lnTo>
                  <a:lnTo>
                    <a:pt x="1106680" y="296242"/>
                  </a:lnTo>
                  <a:lnTo>
                    <a:pt x="1141617" y="323981"/>
                  </a:lnTo>
                  <a:lnTo>
                    <a:pt x="1174305" y="354271"/>
                  </a:lnTo>
                  <a:lnTo>
                    <a:pt x="1204594" y="386959"/>
                  </a:lnTo>
                  <a:lnTo>
                    <a:pt x="1232333" y="421896"/>
                  </a:lnTo>
                  <a:lnTo>
                    <a:pt x="1257372" y="458931"/>
                  </a:lnTo>
                  <a:lnTo>
                    <a:pt x="1279561" y="497914"/>
                  </a:lnTo>
                  <a:lnTo>
                    <a:pt x="1298749" y="538694"/>
                  </a:lnTo>
                  <a:lnTo>
                    <a:pt x="1314785" y="581121"/>
                  </a:lnTo>
                  <a:lnTo>
                    <a:pt x="1327520" y="625044"/>
                  </a:lnTo>
                  <a:lnTo>
                    <a:pt x="1336802" y="670312"/>
                  </a:lnTo>
                  <a:lnTo>
                    <a:pt x="1342482" y="716777"/>
                  </a:lnTo>
                  <a:lnTo>
                    <a:pt x="1344409" y="764285"/>
                  </a:lnTo>
                  <a:lnTo>
                    <a:pt x="1342482" y="811796"/>
                  </a:lnTo>
                  <a:lnTo>
                    <a:pt x="1336802" y="858262"/>
                  </a:lnTo>
                  <a:lnTo>
                    <a:pt x="1327520" y="903532"/>
                  </a:lnTo>
                  <a:lnTo>
                    <a:pt x="1314785" y="947456"/>
                  </a:lnTo>
                  <a:lnTo>
                    <a:pt x="1298749" y="989884"/>
                  </a:lnTo>
                  <a:lnTo>
                    <a:pt x="1279561" y="1030665"/>
                  </a:lnTo>
                  <a:lnTo>
                    <a:pt x="1257372" y="1069649"/>
                  </a:lnTo>
                  <a:lnTo>
                    <a:pt x="1232333" y="1106685"/>
                  </a:lnTo>
                  <a:lnTo>
                    <a:pt x="1204594" y="1141622"/>
                  </a:lnTo>
                  <a:lnTo>
                    <a:pt x="1174305" y="1174311"/>
                  </a:lnTo>
                  <a:lnTo>
                    <a:pt x="1141617" y="1204601"/>
                  </a:lnTo>
                  <a:lnTo>
                    <a:pt x="1106680" y="1232341"/>
                  </a:lnTo>
                  <a:lnTo>
                    <a:pt x="1069645" y="1257381"/>
                  </a:lnTo>
                  <a:lnTo>
                    <a:pt x="1030663" y="1279571"/>
                  </a:lnTo>
                  <a:lnTo>
                    <a:pt x="989882" y="1298759"/>
                  </a:lnTo>
                  <a:lnTo>
                    <a:pt x="947455" y="1314797"/>
                  </a:lnTo>
                  <a:lnTo>
                    <a:pt x="903531" y="1327532"/>
                  </a:lnTo>
                  <a:lnTo>
                    <a:pt x="858262" y="1336815"/>
                  </a:lnTo>
                  <a:lnTo>
                    <a:pt x="811796" y="1342495"/>
                  </a:lnTo>
                  <a:lnTo>
                    <a:pt x="764286" y="1344421"/>
                  </a:lnTo>
                  <a:lnTo>
                    <a:pt x="1261455" y="1344421"/>
                  </a:lnTo>
                  <a:lnTo>
                    <a:pt x="1304715" y="1304726"/>
                  </a:lnTo>
                  <a:lnTo>
                    <a:pt x="1335681" y="1271886"/>
                  </a:lnTo>
                  <a:lnTo>
                    <a:pt x="1364684" y="1237263"/>
                  </a:lnTo>
                  <a:lnTo>
                    <a:pt x="1391635" y="1200946"/>
                  </a:lnTo>
                  <a:lnTo>
                    <a:pt x="1416444" y="1163023"/>
                  </a:lnTo>
                  <a:lnTo>
                    <a:pt x="1439022" y="1123586"/>
                  </a:lnTo>
                  <a:lnTo>
                    <a:pt x="1459279" y="1082723"/>
                  </a:lnTo>
                  <a:lnTo>
                    <a:pt x="1477126" y="1040524"/>
                  </a:lnTo>
                  <a:lnTo>
                    <a:pt x="1492472" y="997078"/>
                  </a:lnTo>
                  <a:lnTo>
                    <a:pt x="1505229" y="952476"/>
                  </a:lnTo>
                  <a:lnTo>
                    <a:pt x="1515307" y="906805"/>
                  </a:lnTo>
                  <a:lnTo>
                    <a:pt x="1522617" y="860157"/>
                  </a:lnTo>
                  <a:lnTo>
                    <a:pt x="1527068" y="812621"/>
                  </a:lnTo>
                  <a:lnTo>
                    <a:pt x="1528572" y="764285"/>
                  </a:lnTo>
                  <a:lnTo>
                    <a:pt x="1527068" y="715952"/>
                  </a:lnTo>
                  <a:lnTo>
                    <a:pt x="1522617" y="668416"/>
                  </a:lnTo>
                  <a:lnTo>
                    <a:pt x="1515307" y="621769"/>
                  </a:lnTo>
                  <a:lnTo>
                    <a:pt x="1505229" y="576100"/>
                  </a:lnTo>
                  <a:lnTo>
                    <a:pt x="1492472" y="531499"/>
                  </a:lnTo>
                  <a:lnTo>
                    <a:pt x="1477126" y="488054"/>
                  </a:lnTo>
                  <a:lnTo>
                    <a:pt x="1459279" y="445856"/>
                  </a:lnTo>
                  <a:lnTo>
                    <a:pt x="1439022" y="404994"/>
                  </a:lnTo>
                  <a:lnTo>
                    <a:pt x="1416444" y="365557"/>
                  </a:lnTo>
                  <a:lnTo>
                    <a:pt x="1391635" y="327635"/>
                  </a:lnTo>
                  <a:lnTo>
                    <a:pt x="1364684" y="291318"/>
                  </a:lnTo>
                  <a:lnTo>
                    <a:pt x="1335681" y="256695"/>
                  </a:lnTo>
                  <a:lnTo>
                    <a:pt x="1304715" y="223856"/>
                  </a:lnTo>
                  <a:lnTo>
                    <a:pt x="1271876" y="192890"/>
                  </a:lnTo>
                  <a:lnTo>
                    <a:pt x="1261457" y="184162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37180" y="1346304"/>
              <a:ext cx="1663693" cy="166369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584722" y="1394531"/>
              <a:ext cx="1529080" cy="1529080"/>
            </a:xfrm>
            <a:custGeom>
              <a:avLst/>
              <a:gdLst/>
              <a:ahLst/>
              <a:cxnLst/>
              <a:rect l="l" t="t" r="r" b="b"/>
              <a:pathLst>
                <a:path w="1529079" h="1529080">
                  <a:moveTo>
                    <a:pt x="764286" y="0"/>
                  </a:moveTo>
                  <a:lnTo>
                    <a:pt x="755637" y="228"/>
                  </a:lnTo>
                  <a:lnTo>
                    <a:pt x="755637" y="184404"/>
                  </a:lnTo>
                  <a:lnTo>
                    <a:pt x="764286" y="184162"/>
                  </a:lnTo>
                  <a:lnTo>
                    <a:pt x="811796" y="186089"/>
                  </a:lnTo>
                  <a:lnTo>
                    <a:pt x="858262" y="191769"/>
                  </a:lnTo>
                  <a:lnTo>
                    <a:pt x="903531" y="201052"/>
                  </a:lnTo>
                  <a:lnTo>
                    <a:pt x="947455" y="213787"/>
                  </a:lnTo>
                  <a:lnTo>
                    <a:pt x="989882" y="229824"/>
                  </a:lnTo>
                  <a:lnTo>
                    <a:pt x="1030663" y="249013"/>
                  </a:lnTo>
                  <a:lnTo>
                    <a:pt x="1069645" y="271202"/>
                  </a:lnTo>
                  <a:lnTo>
                    <a:pt x="1106680" y="296242"/>
                  </a:lnTo>
                  <a:lnTo>
                    <a:pt x="1141617" y="323983"/>
                  </a:lnTo>
                  <a:lnTo>
                    <a:pt x="1174305" y="354272"/>
                  </a:lnTo>
                  <a:lnTo>
                    <a:pt x="1204594" y="386961"/>
                  </a:lnTo>
                  <a:lnTo>
                    <a:pt x="1232333" y="421899"/>
                  </a:lnTo>
                  <a:lnTo>
                    <a:pt x="1257372" y="458935"/>
                  </a:lnTo>
                  <a:lnTo>
                    <a:pt x="1279561" y="497918"/>
                  </a:lnTo>
                  <a:lnTo>
                    <a:pt x="1298749" y="538699"/>
                  </a:lnTo>
                  <a:lnTo>
                    <a:pt x="1314785" y="581127"/>
                  </a:lnTo>
                  <a:lnTo>
                    <a:pt x="1327520" y="625051"/>
                  </a:lnTo>
                  <a:lnTo>
                    <a:pt x="1336802" y="670322"/>
                  </a:lnTo>
                  <a:lnTo>
                    <a:pt x="1342482" y="716787"/>
                  </a:lnTo>
                  <a:lnTo>
                    <a:pt x="1344409" y="764298"/>
                  </a:lnTo>
                  <a:lnTo>
                    <a:pt x="1342482" y="811807"/>
                  </a:lnTo>
                  <a:lnTo>
                    <a:pt x="1336802" y="858271"/>
                  </a:lnTo>
                  <a:lnTo>
                    <a:pt x="1327520" y="903540"/>
                  </a:lnTo>
                  <a:lnTo>
                    <a:pt x="1314785" y="947463"/>
                  </a:lnTo>
                  <a:lnTo>
                    <a:pt x="1298749" y="989890"/>
                  </a:lnTo>
                  <a:lnTo>
                    <a:pt x="1279561" y="1030670"/>
                  </a:lnTo>
                  <a:lnTo>
                    <a:pt x="1257372" y="1069652"/>
                  </a:lnTo>
                  <a:lnTo>
                    <a:pt x="1232333" y="1106688"/>
                  </a:lnTo>
                  <a:lnTo>
                    <a:pt x="1204594" y="1141625"/>
                  </a:lnTo>
                  <a:lnTo>
                    <a:pt x="1174305" y="1174313"/>
                  </a:lnTo>
                  <a:lnTo>
                    <a:pt x="1141617" y="1204602"/>
                  </a:lnTo>
                  <a:lnTo>
                    <a:pt x="1106680" y="1232342"/>
                  </a:lnTo>
                  <a:lnTo>
                    <a:pt x="1069645" y="1257382"/>
                  </a:lnTo>
                  <a:lnTo>
                    <a:pt x="1030663" y="1279571"/>
                  </a:lnTo>
                  <a:lnTo>
                    <a:pt x="989882" y="1298760"/>
                  </a:lnTo>
                  <a:lnTo>
                    <a:pt x="947455" y="1314797"/>
                  </a:lnTo>
                  <a:lnTo>
                    <a:pt x="903531" y="1327532"/>
                  </a:lnTo>
                  <a:lnTo>
                    <a:pt x="858262" y="1336815"/>
                  </a:lnTo>
                  <a:lnTo>
                    <a:pt x="811796" y="1342495"/>
                  </a:lnTo>
                  <a:lnTo>
                    <a:pt x="764286" y="1344422"/>
                  </a:lnTo>
                  <a:lnTo>
                    <a:pt x="716777" y="1342495"/>
                  </a:lnTo>
                  <a:lnTo>
                    <a:pt x="670312" y="1336815"/>
                  </a:lnTo>
                  <a:lnTo>
                    <a:pt x="625044" y="1327532"/>
                  </a:lnTo>
                  <a:lnTo>
                    <a:pt x="581121" y="1314797"/>
                  </a:lnTo>
                  <a:lnTo>
                    <a:pt x="538694" y="1298760"/>
                  </a:lnTo>
                  <a:lnTo>
                    <a:pt x="497914" y="1279571"/>
                  </a:lnTo>
                  <a:lnTo>
                    <a:pt x="458931" y="1257382"/>
                  </a:lnTo>
                  <a:lnTo>
                    <a:pt x="421896" y="1232342"/>
                  </a:lnTo>
                  <a:lnTo>
                    <a:pt x="386959" y="1204602"/>
                  </a:lnTo>
                  <a:lnTo>
                    <a:pt x="354271" y="1174313"/>
                  </a:lnTo>
                  <a:lnTo>
                    <a:pt x="323981" y="1141625"/>
                  </a:lnTo>
                  <a:lnTo>
                    <a:pt x="296242" y="1106688"/>
                  </a:lnTo>
                  <a:lnTo>
                    <a:pt x="271202" y="1069652"/>
                  </a:lnTo>
                  <a:lnTo>
                    <a:pt x="249012" y="1030670"/>
                  </a:lnTo>
                  <a:lnTo>
                    <a:pt x="229824" y="989890"/>
                  </a:lnTo>
                  <a:lnTo>
                    <a:pt x="213787" y="947463"/>
                  </a:lnTo>
                  <a:lnTo>
                    <a:pt x="201052" y="903540"/>
                  </a:lnTo>
                  <a:lnTo>
                    <a:pt x="191769" y="858271"/>
                  </a:lnTo>
                  <a:lnTo>
                    <a:pt x="186089" y="811807"/>
                  </a:lnTo>
                  <a:lnTo>
                    <a:pt x="184162" y="764298"/>
                  </a:lnTo>
                  <a:lnTo>
                    <a:pt x="186453" y="712666"/>
                  </a:lnTo>
                  <a:lnTo>
                    <a:pt x="193191" y="662301"/>
                  </a:lnTo>
                  <a:lnTo>
                    <a:pt x="204173" y="613392"/>
                  </a:lnTo>
                  <a:lnTo>
                    <a:pt x="219194" y="566126"/>
                  </a:lnTo>
                  <a:lnTo>
                    <a:pt x="238050" y="520693"/>
                  </a:lnTo>
                  <a:lnTo>
                    <a:pt x="260540" y="477278"/>
                  </a:lnTo>
                  <a:lnTo>
                    <a:pt x="102565" y="381952"/>
                  </a:lnTo>
                  <a:lnTo>
                    <a:pt x="79456" y="424954"/>
                  </a:lnTo>
                  <a:lnTo>
                    <a:pt x="59059" y="469542"/>
                  </a:lnTo>
                  <a:lnTo>
                    <a:pt x="41487" y="515608"/>
                  </a:lnTo>
                  <a:lnTo>
                    <a:pt x="26855" y="563043"/>
                  </a:lnTo>
                  <a:lnTo>
                    <a:pt x="15277" y="611738"/>
                  </a:lnTo>
                  <a:lnTo>
                    <a:pt x="6865" y="661585"/>
                  </a:lnTo>
                  <a:lnTo>
                    <a:pt x="1735" y="712475"/>
                  </a:lnTo>
                  <a:lnTo>
                    <a:pt x="0" y="764298"/>
                  </a:lnTo>
                  <a:lnTo>
                    <a:pt x="1503" y="812632"/>
                  </a:lnTo>
                  <a:lnTo>
                    <a:pt x="5954" y="860167"/>
                  </a:lnTo>
                  <a:lnTo>
                    <a:pt x="13263" y="906814"/>
                  </a:lnTo>
                  <a:lnTo>
                    <a:pt x="23341" y="952483"/>
                  </a:lnTo>
                  <a:lnTo>
                    <a:pt x="36098" y="997085"/>
                  </a:lnTo>
                  <a:lnTo>
                    <a:pt x="51444" y="1040530"/>
                  </a:lnTo>
                  <a:lnTo>
                    <a:pt x="69290" y="1082728"/>
                  </a:lnTo>
                  <a:lnTo>
                    <a:pt x="89546" y="1123590"/>
                  </a:lnTo>
                  <a:lnTo>
                    <a:pt x="112124" y="1163027"/>
                  </a:lnTo>
                  <a:lnTo>
                    <a:pt x="136932" y="1200948"/>
                  </a:lnTo>
                  <a:lnTo>
                    <a:pt x="163883" y="1237266"/>
                  </a:lnTo>
                  <a:lnTo>
                    <a:pt x="192886" y="1271888"/>
                  </a:lnTo>
                  <a:lnTo>
                    <a:pt x="223851" y="1304728"/>
                  </a:lnTo>
                  <a:lnTo>
                    <a:pt x="256690" y="1335694"/>
                  </a:lnTo>
                  <a:lnTo>
                    <a:pt x="291313" y="1364697"/>
                  </a:lnTo>
                  <a:lnTo>
                    <a:pt x="327630" y="1391648"/>
                  </a:lnTo>
                  <a:lnTo>
                    <a:pt x="365551" y="1416457"/>
                  </a:lnTo>
                  <a:lnTo>
                    <a:pt x="404988" y="1439035"/>
                  </a:lnTo>
                  <a:lnTo>
                    <a:pt x="445850" y="1459292"/>
                  </a:lnTo>
                  <a:lnTo>
                    <a:pt x="488049" y="1477138"/>
                  </a:lnTo>
                  <a:lnTo>
                    <a:pt x="531494" y="1492485"/>
                  </a:lnTo>
                  <a:lnTo>
                    <a:pt x="576096" y="1505242"/>
                  </a:lnTo>
                  <a:lnTo>
                    <a:pt x="621766" y="1515320"/>
                  </a:lnTo>
                  <a:lnTo>
                    <a:pt x="668414" y="1522629"/>
                  </a:lnTo>
                  <a:lnTo>
                    <a:pt x="715950" y="1527081"/>
                  </a:lnTo>
                  <a:lnTo>
                    <a:pt x="764286" y="1528584"/>
                  </a:lnTo>
                  <a:lnTo>
                    <a:pt x="812619" y="1527081"/>
                  </a:lnTo>
                  <a:lnTo>
                    <a:pt x="860155" y="1522629"/>
                  </a:lnTo>
                  <a:lnTo>
                    <a:pt x="906802" y="1515320"/>
                  </a:lnTo>
                  <a:lnTo>
                    <a:pt x="952471" y="1505242"/>
                  </a:lnTo>
                  <a:lnTo>
                    <a:pt x="997072" y="1492485"/>
                  </a:lnTo>
                  <a:lnTo>
                    <a:pt x="1040517" y="1477138"/>
                  </a:lnTo>
                  <a:lnTo>
                    <a:pt x="1082715" y="1459292"/>
                  </a:lnTo>
                  <a:lnTo>
                    <a:pt x="1123577" y="1439035"/>
                  </a:lnTo>
                  <a:lnTo>
                    <a:pt x="1163014" y="1416457"/>
                  </a:lnTo>
                  <a:lnTo>
                    <a:pt x="1200936" y="1391648"/>
                  </a:lnTo>
                  <a:lnTo>
                    <a:pt x="1237253" y="1364697"/>
                  </a:lnTo>
                  <a:lnTo>
                    <a:pt x="1271876" y="1335694"/>
                  </a:lnTo>
                  <a:lnTo>
                    <a:pt x="1304715" y="1304728"/>
                  </a:lnTo>
                  <a:lnTo>
                    <a:pt x="1335681" y="1271888"/>
                  </a:lnTo>
                  <a:lnTo>
                    <a:pt x="1364684" y="1237266"/>
                  </a:lnTo>
                  <a:lnTo>
                    <a:pt x="1391635" y="1200948"/>
                  </a:lnTo>
                  <a:lnTo>
                    <a:pt x="1416444" y="1163027"/>
                  </a:lnTo>
                  <a:lnTo>
                    <a:pt x="1439022" y="1123590"/>
                  </a:lnTo>
                  <a:lnTo>
                    <a:pt x="1459279" y="1082728"/>
                  </a:lnTo>
                  <a:lnTo>
                    <a:pt x="1477126" y="1040530"/>
                  </a:lnTo>
                  <a:lnTo>
                    <a:pt x="1492472" y="997085"/>
                  </a:lnTo>
                  <a:lnTo>
                    <a:pt x="1505229" y="952483"/>
                  </a:lnTo>
                  <a:lnTo>
                    <a:pt x="1515307" y="906814"/>
                  </a:lnTo>
                  <a:lnTo>
                    <a:pt x="1522617" y="860167"/>
                  </a:lnTo>
                  <a:lnTo>
                    <a:pt x="1527068" y="812632"/>
                  </a:lnTo>
                  <a:lnTo>
                    <a:pt x="1528572" y="764298"/>
                  </a:lnTo>
                  <a:lnTo>
                    <a:pt x="1527068" y="715963"/>
                  </a:lnTo>
                  <a:lnTo>
                    <a:pt x="1522617" y="668426"/>
                  </a:lnTo>
                  <a:lnTo>
                    <a:pt x="1515307" y="621778"/>
                  </a:lnTo>
                  <a:lnTo>
                    <a:pt x="1505229" y="576108"/>
                  </a:lnTo>
                  <a:lnTo>
                    <a:pt x="1492472" y="531505"/>
                  </a:lnTo>
                  <a:lnTo>
                    <a:pt x="1477126" y="488060"/>
                  </a:lnTo>
                  <a:lnTo>
                    <a:pt x="1459279" y="445861"/>
                  </a:lnTo>
                  <a:lnTo>
                    <a:pt x="1439022" y="404998"/>
                  </a:lnTo>
                  <a:lnTo>
                    <a:pt x="1416444" y="365560"/>
                  </a:lnTo>
                  <a:lnTo>
                    <a:pt x="1391635" y="327638"/>
                  </a:lnTo>
                  <a:lnTo>
                    <a:pt x="1364684" y="291321"/>
                  </a:lnTo>
                  <a:lnTo>
                    <a:pt x="1335681" y="256697"/>
                  </a:lnTo>
                  <a:lnTo>
                    <a:pt x="1304715" y="223858"/>
                  </a:lnTo>
                  <a:lnTo>
                    <a:pt x="1271876" y="192891"/>
                  </a:lnTo>
                  <a:lnTo>
                    <a:pt x="1237253" y="163888"/>
                  </a:lnTo>
                  <a:lnTo>
                    <a:pt x="1200936" y="136937"/>
                  </a:lnTo>
                  <a:lnTo>
                    <a:pt x="1163014" y="112127"/>
                  </a:lnTo>
                  <a:lnTo>
                    <a:pt x="1123577" y="89549"/>
                  </a:lnTo>
                  <a:lnTo>
                    <a:pt x="1082715" y="69292"/>
                  </a:lnTo>
                  <a:lnTo>
                    <a:pt x="1040517" y="51446"/>
                  </a:lnTo>
                  <a:lnTo>
                    <a:pt x="997072" y="36099"/>
                  </a:lnTo>
                  <a:lnTo>
                    <a:pt x="952471" y="23342"/>
                  </a:lnTo>
                  <a:lnTo>
                    <a:pt x="906802" y="13264"/>
                  </a:lnTo>
                  <a:lnTo>
                    <a:pt x="860155" y="5954"/>
                  </a:lnTo>
                  <a:lnTo>
                    <a:pt x="812619" y="1503"/>
                  </a:lnTo>
                  <a:lnTo>
                    <a:pt x="764286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87090" y="1839150"/>
            <a:ext cx="755015" cy="53784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R="34290" algn="ctr">
              <a:lnSpc>
                <a:spcPct val="100000"/>
              </a:lnSpc>
              <a:spcBef>
                <a:spcPts val="685"/>
              </a:spcBef>
            </a:pPr>
            <a:r>
              <a:rPr sz="1300" b="1" spc="-10" dirty="0">
                <a:latin typeface="BNPP Sans"/>
                <a:cs typeface="BNPP Sans"/>
              </a:rPr>
              <a:t>Equity</a:t>
            </a:r>
            <a:endParaRPr sz="1300">
              <a:latin typeface="BNPP Sans"/>
              <a:cs typeface="BNPP Sans"/>
            </a:endParaRPr>
          </a:p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sz="1100" dirty="0">
                <a:latin typeface="BNPP Sans"/>
                <a:cs typeface="BNPP Sans"/>
              </a:rPr>
              <a:t>65%</a:t>
            </a:r>
            <a:r>
              <a:rPr sz="1100" spc="50" dirty="0">
                <a:latin typeface="BNPP Sans"/>
                <a:cs typeface="BNPP Sans"/>
              </a:rPr>
              <a:t> </a:t>
            </a:r>
            <a:r>
              <a:rPr sz="1100" dirty="0">
                <a:latin typeface="BNPP Sans"/>
                <a:cs typeface="BNPP Sans"/>
              </a:rPr>
              <a:t>to</a:t>
            </a:r>
            <a:r>
              <a:rPr sz="1100" spc="55" dirty="0">
                <a:latin typeface="BNPP Sans"/>
                <a:cs typeface="BNPP Sans"/>
              </a:rPr>
              <a:t> </a:t>
            </a:r>
            <a:r>
              <a:rPr sz="1100" spc="-25" dirty="0">
                <a:latin typeface="BNPP Sans"/>
                <a:cs typeface="BNPP Sans"/>
              </a:rPr>
              <a:t>80%</a:t>
            </a:r>
            <a:endParaRPr sz="1100">
              <a:latin typeface="BNPP Sans"/>
              <a:cs typeface="BNPP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5588" y="3392890"/>
            <a:ext cx="1174115" cy="322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3375" marR="5080" indent="-320675">
              <a:lnSpc>
                <a:spcPct val="102600"/>
              </a:lnSpc>
              <a:spcBef>
                <a:spcPts val="95"/>
              </a:spcBef>
            </a:pPr>
            <a:r>
              <a:rPr sz="950" dirty="0">
                <a:latin typeface="BNPP Sans"/>
                <a:cs typeface="BNPP Sans"/>
              </a:rPr>
              <a:t>Multi</a:t>
            </a:r>
            <a:r>
              <a:rPr sz="950" spc="35" dirty="0">
                <a:latin typeface="BNPP Sans"/>
                <a:cs typeface="BNPP Sans"/>
              </a:rPr>
              <a:t> </a:t>
            </a:r>
            <a:r>
              <a:rPr sz="950" dirty="0">
                <a:latin typeface="BNPP Sans"/>
                <a:cs typeface="BNPP Sans"/>
              </a:rPr>
              <a:t>cap</a:t>
            </a:r>
            <a:r>
              <a:rPr sz="950" spc="35" dirty="0">
                <a:latin typeface="BNPP Sans"/>
                <a:cs typeface="BNPP Sans"/>
              </a:rPr>
              <a:t> </a:t>
            </a:r>
            <a:r>
              <a:rPr sz="950" spc="-10" dirty="0">
                <a:latin typeface="BNPP Sans"/>
                <a:cs typeface="BNPP Sans"/>
              </a:rPr>
              <a:t>Investment approach</a:t>
            </a:r>
            <a:endParaRPr sz="950">
              <a:latin typeface="BNPP Sans"/>
              <a:cs typeface="BNPP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15492" y="3392890"/>
            <a:ext cx="1125220" cy="471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2600"/>
              </a:lnSpc>
              <a:spcBef>
                <a:spcPts val="95"/>
              </a:spcBef>
            </a:pPr>
            <a:r>
              <a:rPr sz="950" dirty="0">
                <a:latin typeface="BNPP Sans"/>
                <a:cs typeface="BNPP Sans"/>
              </a:rPr>
              <a:t>Quality</a:t>
            </a:r>
            <a:r>
              <a:rPr sz="950" spc="50" dirty="0">
                <a:latin typeface="BNPP Sans"/>
                <a:cs typeface="BNPP Sans"/>
              </a:rPr>
              <a:t> </a:t>
            </a:r>
            <a:r>
              <a:rPr sz="950" dirty="0">
                <a:latin typeface="BNPP Sans"/>
                <a:cs typeface="BNPP Sans"/>
              </a:rPr>
              <a:t>fixed</a:t>
            </a:r>
            <a:r>
              <a:rPr sz="950" spc="55" dirty="0">
                <a:latin typeface="BNPP Sans"/>
                <a:cs typeface="BNPP Sans"/>
              </a:rPr>
              <a:t> </a:t>
            </a:r>
            <a:r>
              <a:rPr sz="950" spc="-10" dirty="0">
                <a:latin typeface="BNPP Sans"/>
                <a:cs typeface="BNPP Sans"/>
              </a:rPr>
              <a:t>income </a:t>
            </a:r>
            <a:r>
              <a:rPr sz="950" dirty="0">
                <a:latin typeface="BNPP Sans"/>
                <a:cs typeface="BNPP Sans"/>
              </a:rPr>
              <a:t>papers</a:t>
            </a:r>
            <a:r>
              <a:rPr sz="950" spc="50" dirty="0">
                <a:latin typeface="BNPP Sans"/>
                <a:cs typeface="BNPP Sans"/>
              </a:rPr>
              <a:t> </a:t>
            </a:r>
            <a:r>
              <a:rPr sz="950" dirty="0">
                <a:latin typeface="BNPP Sans"/>
                <a:cs typeface="BNPP Sans"/>
              </a:rPr>
              <a:t>with</a:t>
            </a:r>
            <a:r>
              <a:rPr sz="950" spc="50" dirty="0">
                <a:latin typeface="BNPP Sans"/>
                <a:cs typeface="BNPP Sans"/>
              </a:rPr>
              <a:t> </a:t>
            </a:r>
            <a:r>
              <a:rPr sz="950" spc="-25" dirty="0">
                <a:latin typeface="BNPP Sans"/>
                <a:cs typeface="BNPP Sans"/>
              </a:rPr>
              <a:t>low </a:t>
            </a:r>
            <a:r>
              <a:rPr sz="950" dirty="0">
                <a:latin typeface="BNPP Sans"/>
                <a:cs typeface="BNPP Sans"/>
              </a:rPr>
              <a:t>credit</a:t>
            </a:r>
            <a:r>
              <a:rPr sz="950" spc="40" dirty="0">
                <a:latin typeface="BNPP Sans"/>
                <a:cs typeface="BNPP Sans"/>
              </a:rPr>
              <a:t> </a:t>
            </a:r>
            <a:r>
              <a:rPr sz="950" spc="-10" dirty="0">
                <a:latin typeface="BNPP Sans"/>
                <a:cs typeface="BNPP Sans"/>
              </a:rPr>
              <a:t>risks</a:t>
            </a:r>
            <a:endParaRPr sz="950">
              <a:latin typeface="BNPP Sans"/>
              <a:cs typeface="BNPP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33713" y="3392890"/>
            <a:ext cx="9594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latin typeface="BNPP Sans"/>
                <a:cs typeface="BNPP Sans"/>
              </a:rPr>
              <a:t>Units</a:t>
            </a:r>
            <a:r>
              <a:rPr sz="950" spc="35" dirty="0">
                <a:latin typeface="BNPP Sans"/>
                <a:cs typeface="BNPP Sans"/>
              </a:rPr>
              <a:t> </a:t>
            </a:r>
            <a:r>
              <a:rPr sz="950" dirty="0">
                <a:latin typeface="BNPP Sans"/>
                <a:cs typeface="BNPP Sans"/>
              </a:rPr>
              <a:t>of</a:t>
            </a:r>
            <a:r>
              <a:rPr sz="950" spc="40" dirty="0">
                <a:latin typeface="BNPP Sans"/>
                <a:cs typeface="BNPP Sans"/>
              </a:rPr>
              <a:t> </a:t>
            </a:r>
            <a:r>
              <a:rPr sz="950" dirty="0">
                <a:latin typeface="BNPP Sans"/>
                <a:cs typeface="BNPP Sans"/>
              </a:rPr>
              <a:t>Gold</a:t>
            </a:r>
            <a:r>
              <a:rPr sz="950" spc="35" dirty="0">
                <a:latin typeface="BNPP Sans"/>
                <a:cs typeface="BNPP Sans"/>
              </a:rPr>
              <a:t> </a:t>
            </a:r>
            <a:r>
              <a:rPr sz="950" spc="-25" dirty="0">
                <a:latin typeface="BNPP Sans"/>
                <a:cs typeface="BNPP Sans"/>
              </a:rPr>
              <a:t>ETF</a:t>
            </a:r>
            <a:endParaRPr sz="950">
              <a:latin typeface="BNPP Sans"/>
              <a:cs typeface="BNPP San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62782" y="1880418"/>
            <a:ext cx="871855" cy="49657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100" b="1" dirty="0">
                <a:latin typeface="BNPP Sans"/>
                <a:cs typeface="BNPP Sans"/>
              </a:rPr>
              <a:t>Fixed</a:t>
            </a:r>
            <a:r>
              <a:rPr sz="1100" b="1" spc="65" dirty="0">
                <a:latin typeface="BNPP Sans"/>
                <a:cs typeface="BNPP Sans"/>
              </a:rPr>
              <a:t> </a:t>
            </a:r>
            <a:r>
              <a:rPr sz="1100" b="1" spc="-10" dirty="0">
                <a:latin typeface="BNPP Sans"/>
                <a:cs typeface="BNPP Sans"/>
              </a:rPr>
              <a:t>Income</a:t>
            </a:r>
            <a:endParaRPr sz="1100">
              <a:latin typeface="BNPP Sans"/>
              <a:cs typeface="BNPP Sans"/>
            </a:endParaRPr>
          </a:p>
          <a:p>
            <a:pPr marL="71120">
              <a:lnSpc>
                <a:spcPct val="100000"/>
              </a:lnSpc>
              <a:spcBef>
                <a:spcPts val="530"/>
              </a:spcBef>
            </a:pPr>
            <a:r>
              <a:rPr sz="1100" dirty="0">
                <a:latin typeface="BNPP Sans"/>
                <a:cs typeface="BNPP Sans"/>
              </a:rPr>
              <a:t>10%</a:t>
            </a:r>
            <a:r>
              <a:rPr sz="1100" spc="50" dirty="0">
                <a:latin typeface="BNPP Sans"/>
                <a:cs typeface="BNPP Sans"/>
              </a:rPr>
              <a:t> </a:t>
            </a:r>
            <a:r>
              <a:rPr sz="1100" dirty="0">
                <a:latin typeface="BNPP Sans"/>
                <a:cs typeface="BNPP Sans"/>
              </a:rPr>
              <a:t>to</a:t>
            </a:r>
            <a:r>
              <a:rPr sz="1100" spc="55" dirty="0">
                <a:latin typeface="BNPP Sans"/>
                <a:cs typeface="BNPP Sans"/>
              </a:rPr>
              <a:t> </a:t>
            </a:r>
            <a:r>
              <a:rPr sz="1100" spc="-25" dirty="0">
                <a:latin typeface="BNPP Sans"/>
                <a:cs typeface="BNPP Sans"/>
              </a:rPr>
              <a:t>25%</a:t>
            </a:r>
            <a:endParaRPr sz="1100">
              <a:latin typeface="BNPP Sans"/>
              <a:cs typeface="BNPP San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36353" y="1880418"/>
            <a:ext cx="755015" cy="49657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5"/>
              </a:spcBef>
            </a:pPr>
            <a:r>
              <a:rPr sz="1100" b="1" spc="-20" dirty="0">
                <a:latin typeface="BNPP Sans"/>
                <a:cs typeface="BNPP Sans"/>
              </a:rPr>
              <a:t>Gold</a:t>
            </a:r>
            <a:endParaRPr sz="1100">
              <a:latin typeface="BNPP Sans"/>
              <a:cs typeface="BNPP Sans"/>
            </a:endParaRPr>
          </a:p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sz="1100" dirty="0">
                <a:latin typeface="BNPP Sans"/>
                <a:cs typeface="BNPP Sans"/>
              </a:rPr>
              <a:t>10%</a:t>
            </a:r>
            <a:r>
              <a:rPr sz="1100" spc="50" dirty="0">
                <a:latin typeface="BNPP Sans"/>
                <a:cs typeface="BNPP Sans"/>
              </a:rPr>
              <a:t> </a:t>
            </a:r>
            <a:r>
              <a:rPr sz="1100" dirty="0">
                <a:latin typeface="BNPP Sans"/>
                <a:cs typeface="BNPP Sans"/>
              </a:rPr>
              <a:t>to</a:t>
            </a:r>
            <a:r>
              <a:rPr sz="1100" spc="55" dirty="0">
                <a:latin typeface="BNPP Sans"/>
                <a:cs typeface="BNPP Sans"/>
              </a:rPr>
              <a:t> </a:t>
            </a:r>
            <a:r>
              <a:rPr sz="1100" spc="-25" dirty="0">
                <a:latin typeface="BNPP Sans"/>
                <a:cs typeface="BNPP Sans"/>
              </a:rPr>
              <a:t>25%</a:t>
            </a:r>
            <a:endParaRPr sz="1100">
              <a:latin typeface="BNPP Sans"/>
              <a:cs typeface="BNPP San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09345" y="1762835"/>
            <a:ext cx="678180" cy="7315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4290" marR="26670" algn="ctr">
              <a:lnSpc>
                <a:spcPct val="140400"/>
              </a:lnSpc>
              <a:spcBef>
                <a:spcPts val="90"/>
              </a:spcBef>
            </a:pPr>
            <a:r>
              <a:rPr sz="1100" b="1" dirty="0">
                <a:latin typeface="BNPP Sans"/>
                <a:cs typeface="BNPP Sans"/>
              </a:rPr>
              <a:t>REITs</a:t>
            </a:r>
            <a:r>
              <a:rPr sz="1100" b="1" spc="-35" dirty="0">
                <a:latin typeface="BNPP Sans"/>
                <a:cs typeface="BNPP Sans"/>
              </a:rPr>
              <a:t> </a:t>
            </a:r>
            <a:r>
              <a:rPr sz="1100" b="1" spc="-25" dirty="0">
                <a:latin typeface="BNPP Sans"/>
                <a:cs typeface="BNPP Sans"/>
              </a:rPr>
              <a:t>and </a:t>
            </a:r>
            <a:r>
              <a:rPr sz="1100" b="1" spc="-10" dirty="0">
                <a:latin typeface="BNPP Sans"/>
                <a:cs typeface="BNPP Sans"/>
              </a:rPr>
              <a:t>INVITs</a:t>
            </a:r>
            <a:endParaRPr sz="1100">
              <a:latin typeface="BNPP Sans"/>
              <a:cs typeface="BNPP Sans"/>
            </a:endParaRPr>
          </a:p>
          <a:p>
            <a:pPr algn="ctr">
              <a:lnSpc>
                <a:spcPct val="100000"/>
              </a:lnSpc>
              <a:spcBef>
                <a:spcPts val="535"/>
              </a:spcBef>
            </a:pPr>
            <a:r>
              <a:rPr sz="1100" dirty="0">
                <a:latin typeface="BNPP Sans"/>
                <a:cs typeface="BNPP Sans"/>
              </a:rPr>
              <a:t>0%</a:t>
            </a:r>
            <a:r>
              <a:rPr sz="1100" spc="45" dirty="0">
                <a:latin typeface="BNPP Sans"/>
                <a:cs typeface="BNPP Sans"/>
              </a:rPr>
              <a:t> </a:t>
            </a:r>
            <a:r>
              <a:rPr sz="1100" dirty="0">
                <a:latin typeface="BNPP Sans"/>
                <a:cs typeface="BNPP Sans"/>
              </a:rPr>
              <a:t>to</a:t>
            </a:r>
            <a:r>
              <a:rPr sz="1100" spc="45" dirty="0">
                <a:latin typeface="BNPP Sans"/>
                <a:cs typeface="BNPP Sans"/>
              </a:rPr>
              <a:t> </a:t>
            </a:r>
            <a:r>
              <a:rPr sz="1100" spc="-25" dirty="0">
                <a:latin typeface="BNPP Sans"/>
                <a:cs typeface="BNPP Sans"/>
              </a:rPr>
              <a:t>10%</a:t>
            </a:r>
            <a:endParaRPr sz="1100">
              <a:latin typeface="BNPP Sans"/>
              <a:cs typeface="BNPP San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87312" y="4148264"/>
            <a:ext cx="6826884" cy="2482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4500"/>
              </a:lnSpc>
              <a:spcBef>
                <a:spcPts val="90"/>
              </a:spcBef>
            </a:pPr>
            <a:r>
              <a:rPr sz="700" b="0" dirty="0">
                <a:latin typeface="BNPP Sans Light"/>
                <a:cs typeface="BNPP Sans Light"/>
              </a:rPr>
              <a:t>For</a:t>
            </a:r>
            <a:r>
              <a:rPr sz="700" b="0" spc="13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further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details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on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asset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allocation,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investment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strategy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and</a:t>
            </a:r>
            <a:r>
              <a:rPr sz="700" b="0" spc="13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risk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factors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of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the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Scheme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please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refer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to</a:t>
            </a:r>
            <a:r>
              <a:rPr sz="700" b="0" spc="13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SID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available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on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our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website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spc="-10" dirty="0">
                <a:latin typeface="BNPP Sans Light"/>
                <a:cs typeface="BNPP Sans Light"/>
              </a:rPr>
              <a:t>(www.barodabnpparibasmf.in).</a:t>
            </a:r>
            <a:r>
              <a:rPr sz="700" b="0" spc="50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Investment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strategy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stated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above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may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change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from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time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to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time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and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shall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be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accordance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with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the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investment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objective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and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strategy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stated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the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SID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of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the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spc="-10" dirty="0">
                <a:latin typeface="BNPP Sans Light"/>
                <a:cs typeface="BNPP Sans Light"/>
              </a:rPr>
              <a:t>scheme.</a:t>
            </a:r>
            <a:endParaRPr sz="700">
              <a:latin typeface="BNPP Sans Light"/>
              <a:cs typeface="BNPP Sans Light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0" y="239438"/>
            <a:ext cx="6925945" cy="459105"/>
            <a:chOff x="0" y="239438"/>
            <a:chExt cx="6925945" cy="459105"/>
          </a:xfrm>
        </p:grpSpPr>
        <p:sp>
          <p:nvSpPr>
            <p:cNvPr id="38" name="object 38"/>
            <p:cNvSpPr/>
            <p:nvPr/>
          </p:nvSpPr>
          <p:spPr>
            <a:xfrm>
              <a:off x="136616" y="239438"/>
              <a:ext cx="6789420" cy="459105"/>
            </a:xfrm>
            <a:custGeom>
              <a:avLst/>
              <a:gdLst/>
              <a:ahLst/>
              <a:cxnLst/>
              <a:rect l="l" t="t" r="r" b="b"/>
              <a:pathLst>
                <a:path w="6789420" h="459105">
                  <a:moveTo>
                    <a:pt x="6789178" y="0"/>
                  </a:moveTo>
                  <a:lnTo>
                    <a:pt x="0" y="0"/>
                  </a:lnTo>
                  <a:lnTo>
                    <a:pt x="0" y="458850"/>
                  </a:lnTo>
                  <a:lnTo>
                    <a:pt x="6592214" y="458850"/>
                  </a:lnTo>
                  <a:lnTo>
                    <a:pt x="6789178" y="0"/>
                  </a:lnTo>
                  <a:close/>
                </a:path>
              </a:pathLst>
            </a:custGeom>
            <a:solidFill>
              <a:srgbClr val="FF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776" y="239438"/>
              <a:ext cx="6789420" cy="459105"/>
            </a:xfrm>
            <a:custGeom>
              <a:avLst/>
              <a:gdLst/>
              <a:ahLst/>
              <a:cxnLst/>
              <a:rect l="l" t="t" r="r" b="b"/>
              <a:pathLst>
                <a:path w="6789420" h="459105">
                  <a:moveTo>
                    <a:pt x="6789191" y="0"/>
                  </a:moveTo>
                  <a:lnTo>
                    <a:pt x="0" y="0"/>
                  </a:lnTo>
                  <a:lnTo>
                    <a:pt x="0" y="458850"/>
                  </a:lnTo>
                  <a:lnTo>
                    <a:pt x="6592227" y="458850"/>
                  </a:lnTo>
                  <a:lnTo>
                    <a:pt x="6789191" y="0"/>
                  </a:lnTo>
                  <a:close/>
                </a:path>
              </a:pathLst>
            </a:custGeom>
            <a:solidFill>
              <a:srgbClr val="00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0" y="239438"/>
              <a:ext cx="6776720" cy="459105"/>
            </a:xfrm>
            <a:custGeom>
              <a:avLst/>
              <a:gdLst/>
              <a:ahLst/>
              <a:cxnLst/>
              <a:rect l="l" t="t" r="r" b="b"/>
              <a:pathLst>
                <a:path w="6776720" h="459105">
                  <a:moveTo>
                    <a:pt x="6776495" y="0"/>
                  </a:moveTo>
                  <a:lnTo>
                    <a:pt x="0" y="0"/>
                  </a:lnTo>
                  <a:lnTo>
                    <a:pt x="0" y="458850"/>
                  </a:lnTo>
                  <a:lnTo>
                    <a:pt x="6579530" y="458850"/>
                  </a:lnTo>
                  <a:lnTo>
                    <a:pt x="677649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/>
              <a:t>Allocation</a:t>
            </a:r>
            <a:r>
              <a:rPr spc="-20" dirty="0"/>
              <a:t> </a:t>
            </a:r>
            <a:r>
              <a:rPr spc="-10" dirty="0"/>
              <a:t>Strategy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529197" y="991851"/>
            <a:ext cx="2540635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b="1" dirty="0">
                <a:latin typeface="BNPP Sans"/>
                <a:cs typeface="BNPP Sans"/>
              </a:rPr>
              <a:t>Allocation</a:t>
            </a:r>
            <a:r>
              <a:rPr sz="1450" b="1" spc="-10" dirty="0">
                <a:latin typeface="BNPP Sans"/>
                <a:cs typeface="BNPP Sans"/>
              </a:rPr>
              <a:t> </a:t>
            </a:r>
            <a:r>
              <a:rPr sz="1450" b="1" dirty="0">
                <a:latin typeface="BNPP Sans"/>
                <a:cs typeface="BNPP Sans"/>
              </a:rPr>
              <a:t>across</a:t>
            </a:r>
            <a:r>
              <a:rPr sz="1450" b="1" spc="-10" dirty="0">
                <a:latin typeface="BNPP Sans"/>
                <a:cs typeface="BNPP Sans"/>
              </a:rPr>
              <a:t> </a:t>
            </a:r>
            <a:r>
              <a:rPr sz="1450" b="1" dirty="0">
                <a:latin typeface="BNPP Sans"/>
                <a:cs typeface="BNPP Sans"/>
              </a:rPr>
              <a:t>asset</a:t>
            </a:r>
            <a:r>
              <a:rPr sz="1450" b="1" spc="-10" dirty="0">
                <a:latin typeface="BNPP Sans"/>
                <a:cs typeface="BNPP Sans"/>
              </a:rPr>
              <a:t> classes</a:t>
            </a:r>
            <a:endParaRPr sz="1450">
              <a:latin typeface="BNPP Sans"/>
              <a:cs typeface="BNPP Sans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5D8C0A63-07AD-A3C6-2669-07F647974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" y="4596384"/>
            <a:ext cx="7559040" cy="7376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7560309" cy="4612640"/>
          </a:xfrm>
          <a:custGeom>
            <a:avLst/>
            <a:gdLst/>
            <a:ahLst/>
            <a:cxnLst/>
            <a:rect l="l" t="t" r="r" b="b"/>
            <a:pathLst>
              <a:path w="7560309" h="4612640">
                <a:moveTo>
                  <a:pt x="0" y="4612347"/>
                </a:moveTo>
                <a:lnTo>
                  <a:pt x="7559992" y="4612347"/>
                </a:lnTo>
                <a:lnTo>
                  <a:pt x="7559992" y="0"/>
                </a:lnTo>
                <a:lnTo>
                  <a:pt x="0" y="0"/>
                </a:lnTo>
                <a:lnTo>
                  <a:pt x="0" y="4612347"/>
                </a:lnTo>
                <a:close/>
              </a:path>
            </a:pathLst>
          </a:custGeom>
          <a:solidFill>
            <a:srgbClr val="F8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0264" y="4209011"/>
            <a:ext cx="6826884" cy="2482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4500"/>
              </a:lnSpc>
              <a:spcBef>
                <a:spcPts val="90"/>
              </a:spcBef>
            </a:pPr>
            <a:r>
              <a:rPr sz="700" b="0" dirty="0">
                <a:latin typeface="BNPP Sans Light"/>
                <a:cs typeface="BNPP Sans Light"/>
              </a:rPr>
              <a:t>For</a:t>
            </a:r>
            <a:r>
              <a:rPr sz="700" b="0" spc="13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further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details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on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asset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allocation,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investment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strategy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and</a:t>
            </a:r>
            <a:r>
              <a:rPr sz="700" b="0" spc="13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risk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factors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of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the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Scheme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please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refer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to</a:t>
            </a:r>
            <a:r>
              <a:rPr sz="700" b="0" spc="13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SID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available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on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our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website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spc="-10" dirty="0">
                <a:latin typeface="BNPP Sans Light"/>
                <a:cs typeface="BNPP Sans Light"/>
              </a:rPr>
              <a:t>(www.barodabnpparibasmf.in).</a:t>
            </a:r>
            <a:r>
              <a:rPr sz="700" b="0" spc="50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Investment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strategy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stated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above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may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change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from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time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to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time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and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shall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be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accordance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with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the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investment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objective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and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strategy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stated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the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SID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of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the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spc="-10" dirty="0">
                <a:latin typeface="BNPP Sans Light"/>
                <a:cs typeface="BNPP Sans Light"/>
              </a:rPr>
              <a:t>scheme.</a:t>
            </a:r>
            <a:endParaRPr sz="700">
              <a:latin typeface="BNPP Sans Light"/>
              <a:cs typeface="BNPP Sans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62521" y="2494657"/>
            <a:ext cx="1684020" cy="1270000"/>
            <a:chOff x="3862521" y="2494657"/>
            <a:chExt cx="1684020" cy="1270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2521" y="2494657"/>
              <a:ext cx="1683943" cy="12699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6638" y="2709888"/>
              <a:ext cx="1380096" cy="9661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014443" y="2646576"/>
              <a:ext cx="1380490" cy="966469"/>
            </a:xfrm>
            <a:custGeom>
              <a:avLst/>
              <a:gdLst/>
              <a:ahLst/>
              <a:cxnLst/>
              <a:rect l="l" t="t" r="r" b="b"/>
              <a:pathLst>
                <a:path w="1380489" h="966470">
                  <a:moveTo>
                    <a:pt x="1380109" y="0"/>
                  </a:moveTo>
                  <a:lnTo>
                    <a:pt x="286994" y="0"/>
                  </a:lnTo>
                  <a:lnTo>
                    <a:pt x="244643" y="3830"/>
                  </a:lnTo>
                  <a:lnTo>
                    <a:pt x="204201" y="14954"/>
                  </a:lnTo>
                  <a:lnTo>
                    <a:pt x="166117" y="32822"/>
                  </a:lnTo>
                  <a:lnTo>
                    <a:pt x="130838" y="56886"/>
                  </a:lnTo>
                  <a:lnTo>
                    <a:pt x="98810" y="86594"/>
                  </a:lnTo>
                  <a:lnTo>
                    <a:pt x="70483" y="121398"/>
                  </a:lnTo>
                  <a:lnTo>
                    <a:pt x="46302" y="160748"/>
                  </a:lnTo>
                  <a:lnTo>
                    <a:pt x="26716" y="204094"/>
                  </a:lnTo>
                  <a:lnTo>
                    <a:pt x="12172" y="250887"/>
                  </a:lnTo>
                  <a:lnTo>
                    <a:pt x="3117" y="300577"/>
                  </a:lnTo>
                  <a:lnTo>
                    <a:pt x="0" y="352615"/>
                  </a:lnTo>
                  <a:lnTo>
                    <a:pt x="0" y="966127"/>
                  </a:lnTo>
                  <a:lnTo>
                    <a:pt x="1093101" y="966127"/>
                  </a:lnTo>
                  <a:lnTo>
                    <a:pt x="1135456" y="962296"/>
                  </a:lnTo>
                  <a:lnTo>
                    <a:pt x="1175900" y="951172"/>
                  </a:lnTo>
                  <a:lnTo>
                    <a:pt x="1213986" y="933304"/>
                  </a:lnTo>
                  <a:lnTo>
                    <a:pt x="1249267" y="909240"/>
                  </a:lnTo>
                  <a:lnTo>
                    <a:pt x="1281296" y="879531"/>
                  </a:lnTo>
                  <a:lnTo>
                    <a:pt x="1309624" y="844726"/>
                  </a:lnTo>
                  <a:lnTo>
                    <a:pt x="1333805" y="805375"/>
                  </a:lnTo>
                  <a:lnTo>
                    <a:pt x="1353392" y="762027"/>
                  </a:lnTo>
                  <a:lnTo>
                    <a:pt x="1367936" y="715232"/>
                  </a:lnTo>
                  <a:lnTo>
                    <a:pt x="1376991" y="665539"/>
                  </a:lnTo>
                  <a:lnTo>
                    <a:pt x="1380109" y="613498"/>
                  </a:lnTo>
                  <a:lnTo>
                    <a:pt x="13801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862521" y="1126355"/>
            <a:ext cx="1684020" cy="1278890"/>
            <a:chOff x="3862521" y="1126355"/>
            <a:chExt cx="1684020" cy="1278890"/>
          </a:xfrm>
        </p:grpSpPr>
        <p:sp>
          <p:nvSpPr>
            <p:cNvPr id="9" name="object 9"/>
            <p:cNvSpPr/>
            <p:nvPr/>
          </p:nvSpPr>
          <p:spPr>
            <a:xfrm>
              <a:off x="3862528" y="1377752"/>
              <a:ext cx="1656714" cy="1027430"/>
            </a:xfrm>
            <a:custGeom>
              <a:avLst/>
              <a:gdLst/>
              <a:ahLst/>
              <a:cxnLst/>
              <a:rect l="l" t="t" r="r" b="b"/>
              <a:pathLst>
                <a:path w="1656714" h="1027430">
                  <a:moveTo>
                    <a:pt x="1656689" y="0"/>
                  </a:moveTo>
                  <a:lnTo>
                    <a:pt x="355028" y="0"/>
                  </a:lnTo>
                  <a:lnTo>
                    <a:pt x="310494" y="3179"/>
                  </a:lnTo>
                  <a:lnTo>
                    <a:pt x="267611" y="12463"/>
                  </a:lnTo>
                  <a:lnTo>
                    <a:pt x="226712" y="27470"/>
                  </a:lnTo>
                  <a:lnTo>
                    <a:pt x="188128" y="47816"/>
                  </a:lnTo>
                  <a:lnTo>
                    <a:pt x="152193" y="73120"/>
                  </a:lnTo>
                  <a:lnTo>
                    <a:pt x="119240" y="102998"/>
                  </a:lnTo>
                  <a:lnTo>
                    <a:pt x="89601" y="137069"/>
                  </a:lnTo>
                  <a:lnTo>
                    <a:pt x="63609" y="174951"/>
                  </a:lnTo>
                  <a:lnTo>
                    <a:pt x="41597" y="216260"/>
                  </a:lnTo>
                  <a:lnTo>
                    <a:pt x="23897" y="260614"/>
                  </a:lnTo>
                  <a:lnTo>
                    <a:pt x="10842" y="307632"/>
                  </a:lnTo>
                  <a:lnTo>
                    <a:pt x="2766" y="356930"/>
                  </a:lnTo>
                  <a:lnTo>
                    <a:pt x="0" y="408127"/>
                  </a:lnTo>
                  <a:lnTo>
                    <a:pt x="0" y="1027264"/>
                  </a:lnTo>
                  <a:lnTo>
                    <a:pt x="1301648" y="1027264"/>
                  </a:lnTo>
                  <a:lnTo>
                    <a:pt x="1346187" y="1024084"/>
                  </a:lnTo>
                  <a:lnTo>
                    <a:pt x="1389074" y="1014800"/>
                  </a:lnTo>
                  <a:lnTo>
                    <a:pt x="1429976" y="999793"/>
                  </a:lnTo>
                  <a:lnTo>
                    <a:pt x="1468562" y="979446"/>
                  </a:lnTo>
                  <a:lnTo>
                    <a:pt x="1504498" y="954142"/>
                  </a:lnTo>
                  <a:lnTo>
                    <a:pt x="1537452" y="924263"/>
                  </a:lnTo>
                  <a:lnTo>
                    <a:pt x="1567091" y="890192"/>
                  </a:lnTo>
                  <a:lnTo>
                    <a:pt x="1593082" y="852311"/>
                  </a:lnTo>
                  <a:lnTo>
                    <a:pt x="1615094" y="811003"/>
                  </a:lnTo>
                  <a:lnTo>
                    <a:pt x="1632793" y="766650"/>
                  </a:lnTo>
                  <a:lnTo>
                    <a:pt x="1645847" y="719636"/>
                  </a:lnTo>
                  <a:lnTo>
                    <a:pt x="1653923" y="670341"/>
                  </a:lnTo>
                  <a:lnTo>
                    <a:pt x="1656689" y="619150"/>
                  </a:lnTo>
                  <a:lnTo>
                    <a:pt x="1656689" y="0"/>
                  </a:lnTo>
                  <a:close/>
                </a:path>
              </a:pathLst>
            </a:custGeom>
            <a:solidFill>
              <a:srgbClr val="E23A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62530" y="1377752"/>
              <a:ext cx="1656714" cy="1027430"/>
            </a:xfrm>
            <a:custGeom>
              <a:avLst/>
              <a:gdLst/>
              <a:ahLst/>
              <a:cxnLst/>
              <a:rect l="l" t="t" r="r" b="b"/>
              <a:pathLst>
                <a:path w="1656714" h="1027430">
                  <a:moveTo>
                    <a:pt x="1656689" y="0"/>
                  </a:moveTo>
                  <a:lnTo>
                    <a:pt x="0" y="1027264"/>
                  </a:lnTo>
                  <a:lnTo>
                    <a:pt x="1301648" y="1027264"/>
                  </a:lnTo>
                  <a:lnTo>
                    <a:pt x="1346184" y="1024084"/>
                  </a:lnTo>
                  <a:lnTo>
                    <a:pt x="1389070" y="1014800"/>
                  </a:lnTo>
                  <a:lnTo>
                    <a:pt x="1429971" y="999793"/>
                  </a:lnTo>
                  <a:lnTo>
                    <a:pt x="1468556" y="979446"/>
                  </a:lnTo>
                  <a:lnTo>
                    <a:pt x="1504492" y="954142"/>
                  </a:lnTo>
                  <a:lnTo>
                    <a:pt x="1537447" y="924263"/>
                  </a:lnTo>
                  <a:lnTo>
                    <a:pt x="1567086" y="890192"/>
                  </a:lnTo>
                  <a:lnTo>
                    <a:pt x="1593079" y="852311"/>
                  </a:lnTo>
                  <a:lnTo>
                    <a:pt x="1615091" y="811003"/>
                  </a:lnTo>
                  <a:lnTo>
                    <a:pt x="1632791" y="766650"/>
                  </a:lnTo>
                  <a:lnTo>
                    <a:pt x="1645846" y="719636"/>
                  </a:lnTo>
                  <a:lnTo>
                    <a:pt x="1653923" y="670341"/>
                  </a:lnTo>
                  <a:lnTo>
                    <a:pt x="1656689" y="619150"/>
                  </a:lnTo>
                  <a:lnTo>
                    <a:pt x="1656689" y="0"/>
                  </a:lnTo>
                  <a:close/>
                </a:path>
              </a:pathLst>
            </a:custGeom>
            <a:solidFill>
              <a:srgbClr val="CC32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51896" y="1551851"/>
              <a:ext cx="1410919" cy="78149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985409" y="1500635"/>
              <a:ext cx="1410970" cy="781685"/>
            </a:xfrm>
            <a:custGeom>
              <a:avLst/>
              <a:gdLst/>
              <a:ahLst/>
              <a:cxnLst/>
              <a:rect l="l" t="t" r="r" b="b"/>
              <a:pathLst>
                <a:path w="1410970" h="781685">
                  <a:moveTo>
                    <a:pt x="1410931" y="0"/>
                  </a:moveTo>
                  <a:lnTo>
                    <a:pt x="232143" y="0"/>
                  </a:lnTo>
                  <a:lnTo>
                    <a:pt x="190469" y="4603"/>
                  </a:lnTo>
                  <a:lnTo>
                    <a:pt x="151224" y="17873"/>
                  </a:lnTo>
                  <a:lnTo>
                    <a:pt x="115067" y="38998"/>
                  </a:lnTo>
                  <a:lnTo>
                    <a:pt x="82661" y="67166"/>
                  </a:lnTo>
                  <a:lnTo>
                    <a:pt x="54664" y="101565"/>
                  </a:lnTo>
                  <a:lnTo>
                    <a:pt x="31740" y="141383"/>
                  </a:lnTo>
                  <a:lnTo>
                    <a:pt x="14547" y="185810"/>
                  </a:lnTo>
                  <a:lnTo>
                    <a:pt x="3746" y="234033"/>
                  </a:lnTo>
                  <a:lnTo>
                    <a:pt x="0" y="285242"/>
                  </a:lnTo>
                  <a:lnTo>
                    <a:pt x="0" y="781494"/>
                  </a:lnTo>
                  <a:lnTo>
                    <a:pt x="1178763" y="781494"/>
                  </a:lnTo>
                  <a:lnTo>
                    <a:pt x="1220441" y="776890"/>
                  </a:lnTo>
                  <a:lnTo>
                    <a:pt x="1259690" y="763620"/>
                  </a:lnTo>
                  <a:lnTo>
                    <a:pt x="1295851" y="742496"/>
                  </a:lnTo>
                  <a:lnTo>
                    <a:pt x="1328261" y="714329"/>
                  </a:lnTo>
                  <a:lnTo>
                    <a:pt x="1356260" y="679931"/>
                  </a:lnTo>
                  <a:lnTo>
                    <a:pt x="1379188" y="640114"/>
                  </a:lnTo>
                  <a:lnTo>
                    <a:pt x="1396382" y="595689"/>
                  </a:lnTo>
                  <a:lnTo>
                    <a:pt x="1407184" y="547469"/>
                  </a:lnTo>
                  <a:lnTo>
                    <a:pt x="1410931" y="496265"/>
                  </a:lnTo>
                  <a:lnTo>
                    <a:pt x="14109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62521" y="1126355"/>
              <a:ext cx="1684020" cy="1270000"/>
            </a:xfrm>
            <a:custGeom>
              <a:avLst/>
              <a:gdLst/>
              <a:ahLst/>
              <a:cxnLst/>
              <a:rect l="l" t="t" r="r" b="b"/>
              <a:pathLst>
                <a:path w="1684020" h="1270000">
                  <a:moveTo>
                    <a:pt x="1683943" y="0"/>
                  </a:moveTo>
                  <a:lnTo>
                    <a:pt x="438912" y="0"/>
                  </a:lnTo>
                  <a:lnTo>
                    <a:pt x="394035" y="2604"/>
                  </a:lnTo>
                  <a:lnTo>
                    <a:pt x="350455" y="10250"/>
                  </a:lnTo>
                  <a:lnTo>
                    <a:pt x="308392" y="22683"/>
                  </a:lnTo>
                  <a:lnTo>
                    <a:pt x="268067" y="39650"/>
                  </a:lnTo>
                  <a:lnTo>
                    <a:pt x="229700" y="60896"/>
                  </a:lnTo>
                  <a:lnTo>
                    <a:pt x="193511" y="86169"/>
                  </a:lnTo>
                  <a:lnTo>
                    <a:pt x="159723" y="115215"/>
                  </a:lnTo>
                  <a:lnTo>
                    <a:pt x="128554" y="147780"/>
                  </a:lnTo>
                  <a:lnTo>
                    <a:pt x="100226" y="183610"/>
                  </a:lnTo>
                  <a:lnTo>
                    <a:pt x="74959" y="222453"/>
                  </a:lnTo>
                  <a:lnTo>
                    <a:pt x="52974" y="264054"/>
                  </a:lnTo>
                  <a:lnTo>
                    <a:pt x="34491" y="308159"/>
                  </a:lnTo>
                  <a:lnTo>
                    <a:pt x="19732" y="354516"/>
                  </a:lnTo>
                  <a:lnTo>
                    <a:pt x="8917" y="402871"/>
                  </a:lnTo>
                  <a:lnTo>
                    <a:pt x="2266" y="452969"/>
                  </a:lnTo>
                  <a:lnTo>
                    <a:pt x="0" y="504558"/>
                  </a:lnTo>
                  <a:lnTo>
                    <a:pt x="0" y="1269974"/>
                  </a:lnTo>
                  <a:lnTo>
                    <a:pt x="1245031" y="1269974"/>
                  </a:lnTo>
                  <a:lnTo>
                    <a:pt x="1289910" y="1267369"/>
                  </a:lnTo>
                  <a:lnTo>
                    <a:pt x="1333491" y="1259723"/>
                  </a:lnTo>
                  <a:lnTo>
                    <a:pt x="1375555" y="1247291"/>
                  </a:lnTo>
                  <a:lnTo>
                    <a:pt x="1415881" y="1230324"/>
                  </a:lnTo>
                  <a:lnTo>
                    <a:pt x="1454249" y="1209078"/>
                  </a:lnTo>
                  <a:lnTo>
                    <a:pt x="1490437" y="1183806"/>
                  </a:lnTo>
                  <a:lnTo>
                    <a:pt x="1524226" y="1154761"/>
                  </a:lnTo>
                  <a:lnTo>
                    <a:pt x="1555394" y="1122197"/>
                  </a:lnTo>
                  <a:lnTo>
                    <a:pt x="1583721" y="1086368"/>
                  </a:lnTo>
                  <a:lnTo>
                    <a:pt x="1608988" y="1047527"/>
                  </a:lnTo>
                  <a:lnTo>
                    <a:pt x="1630972" y="1005928"/>
                  </a:lnTo>
                  <a:lnTo>
                    <a:pt x="1649453" y="961825"/>
                  </a:lnTo>
                  <a:lnTo>
                    <a:pt x="1664212" y="915471"/>
                  </a:lnTo>
                  <a:lnTo>
                    <a:pt x="1675027" y="867120"/>
                  </a:lnTo>
                  <a:lnTo>
                    <a:pt x="1681677" y="817025"/>
                  </a:lnTo>
                  <a:lnTo>
                    <a:pt x="1683943" y="765441"/>
                  </a:lnTo>
                  <a:lnTo>
                    <a:pt x="1683943" y="0"/>
                  </a:lnTo>
                  <a:close/>
                </a:path>
              </a:pathLst>
            </a:custGeom>
            <a:solidFill>
              <a:srgbClr val="FF6D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62524" y="1126355"/>
              <a:ext cx="1684020" cy="1270000"/>
            </a:xfrm>
            <a:custGeom>
              <a:avLst/>
              <a:gdLst/>
              <a:ahLst/>
              <a:cxnLst/>
              <a:rect l="l" t="t" r="r" b="b"/>
              <a:pathLst>
                <a:path w="1684020" h="1270000">
                  <a:moveTo>
                    <a:pt x="1683943" y="0"/>
                  </a:moveTo>
                  <a:lnTo>
                    <a:pt x="0" y="1269974"/>
                  </a:lnTo>
                  <a:lnTo>
                    <a:pt x="1245019" y="1269974"/>
                  </a:lnTo>
                  <a:lnTo>
                    <a:pt x="1289897" y="1267369"/>
                  </a:lnTo>
                  <a:lnTo>
                    <a:pt x="1333479" y="1259723"/>
                  </a:lnTo>
                  <a:lnTo>
                    <a:pt x="1375544" y="1247291"/>
                  </a:lnTo>
                  <a:lnTo>
                    <a:pt x="1415871" y="1230324"/>
                  </a:lnTo>
                  <a:lnTo>
                    <a:pt x="1454239" y="1209078"/>
                  </a:lnTo>
                  <a:lnTo>
                    <a:pt x="1490428" y="1183806"/>
                  </a:lnTo>
                  <a:lnTo>
                    <a:pt x="1524218" y="1154761"/>
                  </a:lnTo>
                  <a:lnTo>
                    <a:pt x="1555388" y="1122197"/>
                  </a:lnTo>
                  <a:lnTo>
                    <a:pt x="1583716" y="1086368"/>
                  </a:lnTo>
                  <a:lnTo>
                    <a:pt x="1608983" y="1047527"/>
                  </a:lnTo>
                  <a:lnTo>
                    <a:pt x="1630969" y="1005928"/>
                  </a:lnTo>
                  <a:lnTo>
                    <a:pt x="1649451" y="961825"/>
                  </a:lnTo>
                  <a:lnTo>
                    <a:pt x="1664211" y="915471"/>
                  </a:lnTo>
                  <a:lnTo>
                    <a:pt x="1675026" y="867120"/>
                  </a:lnTo>
                  <a:lnTo>
                    <a:pt x="1681677" y="817025"/>
                  </a:lnTo>
                  <a:lnTo>
                    <a:pt x="1683943" y="765441"/>
                  </a:lnTo>
                  <a:lnTo>
                    <a:pt x="1683943" y="0"/>
                  </a:lnTo>
                  <a:close/>
                </a:path>
              </a:pathLst>
            </a:custGeom>
            <a:solidFill>
              <a:srgbClr val="E65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96638" y="1341590"/>
              <a:ext cx="1380096" cy="96613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014443" y="1278275"/>
              <a:ext cx="1380490" cy="966469"/>
            </a:xfrm>
            <a:custGeom>
              <a:avLst/>
              <a:gdLst/>
              <a:ahLst/>
              <a:cxnLst/>
              <a:rect l="l" t="t" r="r" b="b"/>
              <a:pathLst>
                <a:path w="1380489" h="966469">
                  <a:moveTo>
                    <a:pt x="1380109" y="0"/>
                  </a:moveTo>
                  <a:lnTo>
                    <a:pt x="286994" y="0"/>
                  </a:lnTo>
                  <a:lnTo>
                    <a:pt x="244643" y="3830"/>
                  </a:lnTo>
                  <a:lnTo>
                    <a:pt x="204201" y="14955"/>
                  </a:lnTo>
                  <a:lnTo>
                    <a:pt x="166117" y="32825"/>
                  </a:lnTo>
                  <a:lnTo>
                    <a:pt x="130838" y="56889"/>
                  </a:lnTo>
                  <a:lnTo>
                    <a:pt x="98810" y="86599"/>
                  </a:lnTo>
                  <a:lnTo>
                    <a:pt x="70483" y="121405"/>
                  </a:lnTo>
                  <a:lnTo>
                    <a:pt x="46302" y="160757"/>
                  </a:lnTo>
                  <a:lnTo>
                    <a:pt x="26716" y="204105"/>
                  </a:lnTo>
                  <a:lnTo>
                    <a:pt x="12172" y="250899"/>
                  </a:lnTo>
                  <a:lnTo>
                    <a:pt x="3117" y="300590"/>
                  </a:lnTo>
                  <a:lnTo>
                    <a:pt x="0" y="352628"/>
                  </a:lnTo>
                  <a:lnTo>
                    <a:pt x="0" y="966139"/>
                  </a:lnTo>
                  <a:lnTo>
                    <a:pt x="1093101" y="966139"/>
                  </a:lnTo>
                  <a:lnTo>
                    <a:pt x="1135456" y="962309"/>
                  </a:lnTo>
                  <a:lnTo>
                    <a:pt x="1175900" y="951184"/>
                  </a:lnTo>
                  <a:lnTo>
                    <a:pt x="1213986" y="933314"/>
                  </a:lnTo>
                  <a:lnTo>
                    <a:pt x="1249267" y="909249"/>
                  </a:lnTo>
                  <a:lnTo>
                    <a:pt x="1281296" y="879539"/>
                  </a:lnTo>
                  <a:lnTo>
                    <a:pt x="1309624" y="844734"/>
                  </a:lnTo>
                  <a:lnTo>
                    <a:pt x="1333805" y="805382"/>
                  </a:lnTo>
                  <a:lnTo>
                    <a:pt x="1353392" y="762034"/>
                  </a:lnTo>
                  <a:lnTo>
                    <a:pt x="1367936" y="715240"/>
                  </a:lnTo>
                  <a:lnTo>
                    <a:pt x="1376991" y="665549"/>
                  </a:lnTo>
                  <a:lnTo>
                    <a:pt x="1380109" y="613511"/>
                  </a:lnTo>
                  <a:lnTo>
                    <a:pt x="13801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012289" y="2494657"/>
            <a:ext cx="1684020" cy="1270000"/>
            <a:chOff x="2012289" y="2494657"/>
            <a:chExt cx="1684020" cy="1270000"/>
          </a:xfrm>
        </p:grpSpPr>
        <p:sp>
          <p:nvSpPr>
            <p:cNvPr id="18" name="object 18"/>
            <p:cNvSpPr/>
            <p:nvPr/>
          </p:nvSpPr>
          <p:spPr>
            <a:xfrm>
              <a:off x="2012292" y="2494657"/>
              <a:ext cx="1684020" cy="1270000"/>
            </a:xfrm>
            <a:custGeom>
              <a:avLst/>
              <a:gdLst/>
              <a:ahLst/>
              <a:cxnLst/>
              <a:rect l="l" t="t" r="r" b="b"/>
              <a:pathLst>
                <a:path w="1684020" h="1270000">
                  <a:moveTo>
                    <a:pt x="1245031" y="0"/>
                  </a:moveTo>
                  <a:lnTo>
                    <a:pt x="0" y="0"/>
                  </a:lnTo>
                  <a:lnTo>
                    <a:pt x="0" y="765429"/>
                  </a:lnTo>
                  <a:lnTo>
                    <a:pt x="2265" y="817015"/>
                  </a:lnTo>
                  <a:lnTo>
                    <a:pt x="8916" y="867111"/>
                  </a:lnTo>
                  <a:lnTo>
                    <a:pt x="19731" y="915463"/>
                  </a:lnTo>
                  <a:lnTo>
                    <a:pt x="34490" y="961818"/>
                  </a:lnTo>
                  <a:lnTo>
                    <a:pt x="52971" y="1005921"/>
                  </a:lnTo>
                  <a:lnTo>
                    <a:pt x="74955" y="1047520"/>
                  </a:lnTo>
                  <a:lnTo>
                    <a:pt x="100221" y="1086360"/>
                  </a:lnTo>
                  <a:lnTo>
                    <a:pt x="128549" y="1122189"/>
                  </a:lnTo>
                  <a:lnTo>
                    <a:pt x="159717" y="1154752"/>
                  </a:lnTo>
                  <a:lnTo>
                    <a:pt x="193506" y="1183796"/>
                  </a:lnTo>
                  <a:lnTo>
                    <a:pt x="229694" y="1209068"/>
                  </a:lnTo>
                  <a:lnTo>
                    <a:pt x="268062" y="1230313"/>
                  </a:lnTo>
                  <a:lnTo>
                    <a:pt x="308388" y="1247279"/>
                  </a:lnTo>
                  <a:lnTo>
                    <a:pt x="350452" y="1259711"/>
                  </a:lnTo>
                  <a:lnTo>
                    <a:pt x="394033" y="1267357"/>
                  </a:lnTo>
                  <a:lnTo>
                    <a:pt x="438911" y="1269961"/>
                  </a:lnTo>
                  <a:lnTo>
                    <a:pt x="1683931" y="1269961"/>
                  </a:lnTo>
                  <a:lnTo>
                    <a:pt x="1683931" y="504545"/>
                  </a:lnTo>
                  <a:lnTo>
                    <a:pt x="1681665" y="452957"/>
                  </a:lnTo>
                  <a:lnTo>
                    <a:pt x="1675014" y="402859"/>
                  </a:lnTo>
                  <a:lnTo>
                    <a:pt x="1664198" y="354505"/>
                  </a:lnTo>
                  <a:lnTo>
                    <a:pt x="1649439" y="308149"/>
                  </a:lnTo>
                  <a:lnTo>
                    <a:pt x="1630957" y="264044"/>
                  </a:lnTo>
                  <a:lnTo>
                    <a:pt x="1608972" y="222444"/>
                  </a:lnTo>
                  <a:lnTo>
                    <a:pt x="1583706" y="183603"/>
                  </a:lnTo>
                  <a:lnTo>
                    <a:pt x="1555378" y="147774"/>
                  </a:lnTo>
                  <a:lnTo>
                    <a:pt x="1524210" y="115210"/>
                  </a:lnTo>
                  <a:lnTo>
                    <a:pt x="1490422" y="86165"/>
                  </a:lnTo>
                  <a:lnTo>
                    <a:pt x="1454234" y="60893"/>
                  </a:lnTo>
                  <a:lnTo>
                    <a:pt x="1415869" y="39648"/>
                  </a:lnTo>
                  <a:lnTo>
                    <a:pt x="1375545" y="22682"/>
                  </a:lnTo>
                  <a:lnTo>
                    <a:pt x="1333483" y="10250"/>
                  </a:lnTo>
                  <a:lnTo>
                    <a:pt x="1289905" y="2604"/>
                  </a:lnTo>
                  <a:lnTo>
                    <a:pt x="1245031" y="0"/>
                  </a:lnTo>
                  <a:close/>
                </a:path>
              </a:pathLst>
            </a:custGeom>
            <a:solidFill>
              <a:srgbClr val="FF6D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12289" y="2494657"/>
              <a:ext cx="1684020" cy="1270000"/>
            </a:xfrm>
            <a:custGeom>
              <a:avLst/>
              <a:gdLst/>
              <a:ahLst/>
              <a:cxnLst/>
              <a:rect l="l" t="t" r="r" b="b"/>
              <a:pathLst>
                <a:path w="1684020" h="1270000">
                  <a:moveTo>
                    <a:pt x="0" y="0"/>
                  </a:moveTo>
                  <a:lnTo>
                    <a:pt x="0" y="765429"/>
                  </a:lnTo>
                  <a:lnTo>
                    <a:pt x="2266" y="817015"/>
                  </a:lnTo>
                  <a:lnTo>
                    <a:pt x="8917" y="867111"/>
                  </a:lnTo>
                  <a:lnTo>
                    <a:pt x="19732" y="915463"/>
                  </a:lnTo>
                  <a:lnTo>
                    <a:pt x="34491" y="961818"/>
                  </a:lnTo>
                  <a:lnTo>
                    <a:pt x="52974" y="1005921"/>
                  </a:lnTo>
                  <a:lnTo>
                    <a:pt x="74959" y="1047520"/>
                  </a:lnTo>
                  <a:lnTo>
                    <a:pt x="100226" y="1086360"/>
                  </a:lnTo>
                  <a:lnTo>
                    <a:pt x="128554" y="1122189"/>
                  </a:lnTo>
                  <a:lnTo>
                    <a:pt x="159723" y="1154752"/>
                  </a:lnTo>
                  <a:lnTo>
                    <a:pt x="193511" y="1183796"/>
                  </a:lnTo>
                  <a:lnTo>
                    <a:pt x="229700" y="1209068"/>
                  </a:lnTo>
                  <a:lnTo>
                    <a:pt x="268067" y="1230313"/>
                  </a:lnTo>
                  <a:lnTo>
                    <a:pt x="308392" y="1247279"/>
                  </a:lnTo>
                  <a:lnTo>
                    <a:pt x="350455" y="1259711"/>
                  </a:lnTo>
                  <a:lnTo>
                    <a:pt x="394035" y="1267357"/>
                  </a:lnTo>
                  <a:lnTo>
                    <a:pt x="438912" y="1269961"/>
                  </a:lnTo>
                  <a:lnTo>
                    <a:pt x="1683931" y="1269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5E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82012" y="2709888"/>
              <a:ext cx="1380108" cy="96613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164212" y="2646576"/>
              <a:ext cx="1380490" cy="966469"/>
            </a:xfrm>
            <a:custGeom>
              <a:avLst/>
              <a:gdLst/>
              <a:ahLst/>
              <a:cxnLst/>
              <a:rect l="l" t="t" r="r" b="b"/>
              <a:pathLst>
                <a:path w="1380489" h="966470">
                  <a:moveTo>
                    <a:pt x="1093114" y="0"/>
                  </a:moveTo>
                  <a:lnTo>
                    <a:pt x="0" y="0"/>
                  </a:lnTo>
                  <a:lnTo>
                    <a:pt x="0" y="613498"/>
                  </a:lnTo>
                  <a:lnTo>
                    <a:pt x="3117" y="665539"/>
                  </a:lnTo>
                  <a:lnTo>
                    <a:pt x="12171" y="715232"/>
                  </a:lnTo>
                  <a:lnTo>
                    <a:pt x="26714" y="762027"/>
                  </a:lnTo>
                  <a:lnTo>
                    <a:pt x="46299" y="805375"/>
                  </a:lnTo>
                  <a:lnTo>
                    <a:pt x="70478" y="844726"/>
                  </a:lnTo>
                  <a:lnTo>
                    <a:pt x="98805" y="879531"/>
                  </a:lnTo>
                  <a:lnTo>
                    <a:pt x="130832" y="909240"/>
                  </a:lnTo>
                  <a:lnTo>
                    <a:pt x="166112" y="933304"/>
                  </a:lnTo>
                  <a:lnTo>
                    <a:pt x="204197" y="951172"/>
                  </a:lnTo>
                  <a:lnTo>
                    <a:pt x="244640" y="962296"/>
                  </a:lnTo>
                  <a:lnTo>
                    <a:pt x="286994" y="966127"/>
                  </a:lnTo>
                  <a:lnTo>
                    <a:pt x="1380096" y="966127"/>
                  </a:lnTo>
                  <a:lnTo>
                    <a:pt x="1380096" y="352615"/>
                  </a:lnTo>
                  <a:lnTo>
                    <a:pt x="1376978" y="300577"/>
                  </a:lnTo>
                  <a:lnTo>
                    <a:pt x="1367925" y="250887"/>
                  </a:lnTo>
                  <a:lnTo>
                    <a:pt x="1353382" y="204094"/>
                  </a:lnTo>
                  <a:lnTo>
                    <a:pt x="1333797" y="160748"/>
                  </a:lnTo>
                  <a:lnTo>
                    <a:pt x="1309618" y="121398"/>
                  </a:lnTo>
                  <a:lnTo>
                    <a:pt x="1281292" y="86594"/>
                  </a:lnTo>
                  <a:lnTo>
                    <a:pt x="1249266" y="56886"/>
                  </a:lnTo>
                  <a:lnTo>
                    <a:pt x="1213988" y="32822"/>
                  </a:lnTo>
                  <a:lnTo>
                    <a:pt x="1175905" y="14954"/>
                  </a:lnTo>
                  <a:lnTo>
                    <a:pt x="1135465" y="3830"/>
                  </a:lnTo>
                  <a:lnTo>
                    <a:pt x="1093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012289" y="1126355"/>
            <a:ext cx="1684020" cy="1270000"/>
            <a:chOff x="2012289" y="1126355"/>
            <a:chExt cx="1684020" cy="1270000"/>
          </a:xfrm>
        </p:grpSpPr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12289" y="1126355"/>
              <a:ext cx="1683933" cy="126997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82012" y="1341590"/>
              <a:ext cx="1380108" cy="96613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164212" y="1278275"/>
              <a:ext cx="1380490" cy="966469"/>
            </a:xfrm>
            <a:custGeom>
              <a:avLst/>
              <a:gdLst/>
              <a:ahLst/>
              <a:cxnLst/>
              <a:rect l="l" t="t" r="r" b="b"/>
              <a:pathLst>
                <a:path w="1380489" h="966469">
                  <a:moveTo>
                    <a:pt x="1093114" y="0"/>
                  </a:moveTo>
                  <a:lnTo>
                    <a:pt x="0" y="0"/>
                  </a:lnTo>
                  <a:lnTo>
                    <a:pt x="0" y="613511"/>
                  </a:lnTo>
                  <a:lnTo>
                    <a:pt x="3117" y="665549"/>
                  </a:lnTo>
                  <a:lnTo>
                    <a:pt x="12171" y="715240"/>
                  </a:lnTo>
                  <a:lnTo>
                    <a:pt x="26714" y="762034"/>
                  </a:lnTo>
                  <a:lnTo>
                    <a:pt x="46299" y="805382"/>
                  </a:lnTo>
                  <a:lnTo>
                    <a:pt x="70478" y="844734"/>
                  </a:lnTo>
                  <a:lnTo>
                    <a:pt x="98805" y="879539"/>
                  </a:lnTo>
                  <a:lnTo>
                    <a:pt x="130832" y="909249"/>
                  </a:lnTo>
                  <a:lnTo>
                    <a:pt x="166112" y="933314"/>
                  </a:lnTo>
                  <a:lnTo>
                    <a:pt x="204197" y="951184"/>
                  </a:lnTo>
                  <a:lnTo>
                    <a:pt x="244640" y="962309"/>
                  </a:lnTo>
                  <a:lnTo>
                    <a:pt x="286994" y="966139"/>
                  </a:lnTo>
                  <a:lnTo>
                    <a:pt x="1380096" y="966139"/>
                  </a:lnTo>
                  <a:lnTo>
                    <a:pt x="1380096" y="352628"/>
                  </a:lnTo>
                  <a:lnTo>
                    <a:pt x="1376978" y="300590"/>
                  </a:lnTo>
                  <a:lnTo>
                    <a:pt x="1367925" y="250899"/>
                  </a:lnTo>
                  <a:lnTo>
                    <a:pt x="1353382" y="204105"/>
                  </a:lnTo>
                  <a:lnTo>
                    <a:pt x="1333797" y="160757"/>
                  </a:lnTo>
                  <a:lnTo>
                    <a:pt x="1309618" y="121405"/>
                  </a:lnTo>
                  <a:lnTo>
                    <a:pt x="1281292" y="86599"/>
                  </a:lnTo>
                  <a:lnTo>
                    <a:pt x="1249266" y="56889"/>
                  </a:lnTo>
                  <a:lnTo>
                    <a:pt x="1213988" y="32825"/>
                  </a:lnTo>
                  <a:lnTo>
                    <a:pt x="1175905" y="14955"/>
                  </a:lnTo>
                  <a:lnTo>
                    <a:pt x="1135465" y="3830"/>
                  </a:lnTo>
                  <a:lnTo>
                    <a:pt x="1093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23389" y="3841394"/>
            <a:ext cx="3359632" cy="211277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2249345" y="1413756"/>
            <a:ext cx="1069975" cy="663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50" dirty="0">
                <a:latin typeface="BNPP Sans"/>
                <a:cs typeface="BNPP Sans"/>
              </a:rPr>
              <a:t>The</a:t>
            </a:r>
            <a:r>
              <a:rPr sz="1050" spc="-25" dirty="0">
                <a:latin typeface="BNPP Sans"/>
                <a:cs typeface="BNPP Sans"/>
              </a:rPr>
              <a:t> </a:t>
            </a:r>
            <a:r>
              <a:rPr sz="1050" dirty="0">
                <a:latin typeface="BNPP Sans"/>
                <a:cs typeface="BNPP Sans"/>
              </a:rPr>
              <a:t>fund</a:t>
            </a:r>
            <a:r>
              <a:rPr sz="1050" spc="-25" dirty="0">
                <a:latin typeface="BNPP Sans"/>
                <a:cs typeface="BNPP Sans"/>
              </a:rPr>
              <a:t> </a:t>
            </a:r>
            <a:r>
              <a:rPr sz="1050" dirty="0">
                <a:latin typeface="BNPP Sans"/>
                <a:cs typeface="BNPP Sans"/>
              </a:rPr>
              <a:t>aims</a:t>
            </a:r>
            <a:r>
              <a:rPr sz="1050" spc="-25" dirty="0">
                <a:latin typeface="BNPP Sans"/>
                <a:cs typeface="BNPP Sans"/>
              </a:rPr>
              <a:t> to </a:t>
            </a:r>
            <a:r>
              <a:rPr sz="1050" dirty="0">
                <a:latin typeface="BNPP Sans"/>
                <a:cs typeface="BNPP Sans"/>
              </a:rPr>
              <a:t>follow</a:t>
            </a:r>
            <a:r>
              <a:rPr sz="1050" spc="-25" dirty="0">
                <a:latin typeface="BNPP Sans"/>
                <a:cs typeface="BNPP Sans"/>
              </a:rPr>
              <a:t> </a:t>
            </a:r>
            <a:r>
              <a:rPr sz="1050" dirty="0">
                <a:latin typeface="BNPP Sans"/>
                <a:cs typeface="BNPP Sans"/>
              </a:rPr>
              <a:t>a</a:t>
            </a:r>
            <a:r>
              <a:rPr sz="1050" spc="-25" dirty="0">
                <a:latin typeface="BNPP Sans"/>
                <a:cs typeface="BNPP Sans"/>
              </a:rPr>
              <a:t> </a:t>
            </a:r>
            <a:r>
              <a:rPr sz="1050" dirty="0">
                <a:latin typeface="BNPP Sans"/>
                <a:cs typeface="BNPP Sans"/>
              </a:rPr>
              <a:t>multi</a:t>
            </a:r>
            <a:r>
              <a:rPr sz="1050" spc="-25" dirty="0">
                <a:latin typeface="BNPP Sans"/>
                <a:cs typeface="BNPP Sans"/>
              </a:rPr>
              <a:t> cap </a:t>
            </a:r>
            <a:r>
              <a:rPr sz="1050" spc="-10" dirty="0">
                <a:latin typeface="BNPP Sans"/>
                <a:cs typeface="BNPP Sans"/>
              </a:rPr>
              <a:t>investment approach</a:t>
            </a:r>
            <a:endParaRPr sz="1050">
              <a:latin typeface="BNPP Sans"/>
              <a:cs typeface="BNPP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45224" y="2865949"/>
            <a:ext cx="1198880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50" dirty="0">
                <a:latin typeface="BNPP Sans"/>
                <a:cs typeface="BNPP Sans"/>
              </a:rPr>
              <a:t>Stock</a:t>
            </a:r>
            <a:r>
              <a:rPr sz="1050" spc="-35" dirty="0">
                <a:latin typeface="BNPP Sans"/>
                <a:cs typeface="BNPP Sans"/>
              </a:rPr>
              <a:t> </a:t>
            </a:r>
            <a:r>
              <a:rPr sz="1050" spc="-10" dirty="0">
                <a:latin typeface="BNPP Sans"/>
                <a:cs typeface="BNPP Sans"/>
              </a:rPr>
              <a:t>Holdings:</a:t>
            </a:r>
            <a:r>
              <a:rPr sz="1050" spc="500" dirty="0">
                <a:latin typeface="BNPP Sans"/>
                <a:cs typeface="BNPP Sans"/>
              </a:rPr>
              <a:t> </a:t>
            </a:r>
            <a:r>
              <a:rPr sz="1050" dirty="0">
                <a:latin typeface="BNPP Sans"/>
                <a:cs typeface="BNPP Sans"/>
              </a:rPr>
              <a:t>Aims</a:t>
            </a:r>
            <a:r>
              <a:rPr sz="1050" spc="-25" dirty="0">
                <a:latin typeface="BNPP Sans"/>
                <a:cs typeface="BNPP Sans"/>
              </a:rPr>
              <a:t> </a:t>
            </a:r>
            <a:r>
              <a:rPr sz="1050" dirty="0">
                <a:latin typeface="BNPP Sans"/>
                <a:cs typeface="BNPP Sans"/>
              </a:rPr>
              <a:t>to</a:t>
            </a:r>
            <a:r>
              <a:rPr sz="1050" spc="-20" dirty="0">
                <a:latin typeface="BNPP Sans"/>
                <a:cs typeface="BNPP Sans"/>
              </a:rPr>
              <a:t> </a:t>
            </a:r>
            <a:r>
              <a:rPr sz="1050" dirty="0">
                <a:latin typeface="BNPP Sans"/>
                <a:cs typeface="BNPP Sans"/>
              </a:rPr>
              <a:t>hold</a:t>
            </a:r>
            <a:r>
              <a:rPr sz="1050" spc="-25" dirty="0">
                <a:latin typeface="BNPP Sans"/>
                <a:cs typeface="BNPP Sans"/>
              </a:rPr>
              <a:t> </a:t>
            </a:r>
            <a:r>
              <a:rPr sz="1050" spc="-10" dirty="0">
                <a:latin typeface="BNPP Sans"/>
                <a:cs typeface="BNPP Sans"/>
              </a:rPr>
              <a:t>around </a:t>
            </a:r>
            <a:r>
              <a:rPr sz="1050" dirty="0">
                <a:latin typeface="BNPP Sans"/>
                <a:cs typeface="BNPP Sans"/>
              </a:rPr>
              <a:t>45</a:t>
            </a:r>
            <a:r>
              <a:rPr sz="1050" spc="-15" dirty="0">
                <a:latin typeface="BNPP Sans"/>
                <a:cs typeface="BNPP Sans"/>
              </a:rPr>
              <a:t> </a:t>
            </a:r>
            <a:r>
              <a:rPr sz="1050" dirty="0">
                <a:latin typeface="BNPP Sans"/>
                <a:cs typeface="BNPP Sans"/>
              </a:rPr>
              <a:t>–</a:t>
            </a:r>
            <a:r>
              <a:rPr sz="1050" spc="-15" dirty="0">
                <a:latin typeface="BNPP Sans"/>
                <a:cs typeface="BNPP Sans"/>
              </a:rPr>
              <a:t> </a:t>
            </a:r>
            <a:r>
              <a:rPr sz="1050" dirty="0">
                <a:latin typeface="BNPP Sans"/>
                <a:cs typeface="BNPP Sans"/>
              </a:rPr>
              <a:t>55</a:t>
            </a:r>
            <a:r>
              <a:rPr sz="1050" spc="-15" dirty="0">
                <a:latin typeface="BNPP Sans"/>
                <a:cs typeface="BNPP Sans"/>
              </a:rPr>
              <a:t> </a:t>
            </a:r>
            <a:r>
              <a:rPr sz="1050" spc="-10" dirty="0">
                <a:latin typeface="BNPP Sans"/>
                <a:cs typeface="BNPP Sans"/>
              </a:rPr>
              <a:t>stocks</a:t>
            </a:r>
            <a:endParaRPr sz="1050">
              <a:latin typeface="BNPP Sans"/>
              <a:cs typeface="BNPP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93698" y="2865949"/>
            <a:ext cx="1085215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50" dirty="0">
                <a:latin typeface="BNPP Sans"/>
                <a:cs typeface="BNPP Sans"/>
              </a:rPr>
              <a:t>Research</a:t>
            </a:r>
            <a:r>
              <a:rPr sz="1050" spc="-65" dirty="0">
                <a:latin typeface="BNPP Sans"/>
                <a:cs typeface="BNPP Sans"/>
              </a:rPr>
              <a:t> </a:t>
            </a:r>
            <a:r>
              <a:rPr sz="1050" spc="-10" dirty="0">
                <a:latin typeface="BNPP Sans"/>
                <a:cs typeface="BNPP Sans"/>
              </a:rPr>
              <a:t>driven, </a:t>
            </a:r>
            <a:r>
              <a:rPr sz="1050" dirty="0">
                <a:latin typeface="BNPP Sans"/>
                <a:cs typeface="BNPP Sans"/>
              </a:rPr>
              <a:t>robust</a:t>
            </a:r>
            <a:r>
              <a:rPr sz="1050" spc="-50" dirty="0">
                <a:latin typeface="BNPP Sans"/>
                <a:cs typeface="BNPP Sans"/>
              </a:rPr>
              <a:t> </a:t>
            </a:r>
            <a:r>
              <a:rPr sz="1050" spc="-10" dirty="0">
                <a:latin typeface="BNPP Sans"/>
                <a:cs typeface="BNPP Sans"/>
              </a:rPr>
              <a:t>investment process</a:t>
            </a:r>
            <a:endParaRPr sz="1050">
              <a:latin typeface="BNPP Sans"/>
              <a:cs typeface="BNPP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93698" y="1516914"/>
            <a:ext cx="1252855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50" dirty="0">
                <a:latin typeface="BNPP Sans"/>
                <a:cs typeface="BNPP Sans"/>
              </a:rPr>
              <a:t>Diversified</a:t>
            </a:r>
            <a:r>
              <a:rPr sz="1050" spc="-55" dirty="0">
                <a:latin typeface="BNPP Sans"/>
                <a:cs typeface="BNPP Sans"/>
              </a:rPr>
              <a:t> </a:t>
            </a:r>
            <a:r>
              <a:rPr sz="1050" spc="-10" dirty="0">
                <a:latin typeface="BNPP Sans"/>
                <a:cs typeface="BNPP Sans"/>
              </a:rPr>
              <a:t>Strategy: </a:t>
            </a:r>
            <a:r>
              <a:rPr sz="1050" dirty="0">
                <a:latin typeface="BNPP Sans"/>
                <a:cs typeface="BNPP Sans"/>
              </a:rPr>
              <a:t>Diversified</a:t>
            </a:r>
            <a:r>
              <a:rPr sz="1050" spc="-55" dirty="0">
                <a:latin typeface="BNPP Sans"/>
                <a:cs typeface="BNPP Sans"/>
              </a:rPr>
              <a:t> </a:t>
            </a:r>
            <a:r>
              <a:rPr sz="1050" spc="-10" dirty="0">
                <a:latin typeface="BNPP Sans"/>
                <a:cs typeface="BNPP Sans"/>
              </a:rPr>
              <a:t>allocation </a:t>
            </a:r>
            <a:r>
              <a:rPr sz="1050" dirty="0">
                <a:latin typeface="BNPP Sans"/>
                <a:cs typeface="BNPP Sans"/>
              </a:rPr>
              <a:t>across</a:t>
            </a:r>
            <a:r>
              <a:rPr sz="1050" spc="-50" dirty="0">
                <a:latin typeface="BNPP Sans"/>
                <a:cs typeface="BNPP Sans"/>
              </a:rPr>
              <a:t> </a:t>
            </a:r>
            <a:r>
              <a:rPr sz="1050" spc="-10" dirty="0">
                <a:latin typeface="BNPP Sans"/>
                <a:cs typeface="BNPP Sans"/>
              </a:rPr>
              <a:t>sectors</a:t>
            </a:r>
            <a:endParaRPr sz="1050">
              <a:latin typeface="BNPP Sans"/>
              <a:cs typeface="BNPP San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0" y="239438"/>
            <a:ext cx="6925945" cy="459105"/>
            <a:chOff x="0" y="239438"/>
            <a:chExt cx="6925945" cy="459105"/>
          </a:xfrm>
        </p:grpSpPr>
        <p:sp>
          <p:nvSpPr>
            <p:cNvPr id="32" name="object 32"/>
            <p:cNvSpPr/>
            <p:nvPr/>
          </p:nvSpPr>
          <p:spPr>
            <a:xfrm>
              <a:off x="136605" y="239438"/>
              <a:ext cx="6789420" cy="459105"/>
            </a:xfrm>
            <a:custGeom>
              <a:avLst/>
              <a:gdLst/>
              <a:ahLst/>
              <a:cxnLst/>
              <a:rect l="l" t="t" r="r" b="b"/>
              <a:pathLst>
                <a:path w="6789420" h="459105">
                  <a:moveTo>
                    <a:pt x="6789191" y="0"/>
                  </a:moveTo>
                  <a:lnTo>
                    <a:pt x="0" y="0"/>
                  </a:lnTo>
                  <a:lnTo>
                    <a:pt x="0" y="458850"/>
                  </a:lnTo>
                  <a:lnTo>
                    <a:pt x="6592227" y="458850"/>
                  </a:lnTo>
                  <a:lnTo>
                    <a:pt x="6789191" y="0"/>
                  </a:lnTo>
                  <a:close/>
                </a:path>
              </a:pathLst>
            </a:custGeom>
            <a:solidFill>
              <a:srgbClr val="FF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3779" y="239438"/>
              <a:ext cx="6789420" cy="459105"/>
            </a:xfrm>
            <a:custGeom>
              <a:avLst/>
              <a:gdLst/>
              <a:ahLst/>
              <a:cxnLst/>
              <a:rect l="l" t="t" r="r" b="b"/>
              <a:pathLst>
                <a:path w="6789420" h="459105">
                  <a:moveTo>
                    <a:pt x="6789191" y="0"/>
                  </a:moveTo>
                  <a:lnTo>
                    <a:pt x="0" y="0"/>
                  </a:lnTo>
                  <a:lnTo>
                    <a:pt x="0" y="458850"/>
                  </a:lnTo>
                  <a:lnTo>
                    <a:pt x="6592227" y="458850"/>
                  </a:lnTo>
                  <a:lnTo>
                    <a:pt x="6789191" y="0"/>
                  </a:lnTo>
                  <a:close/>
                </a:path>
              </a:pathLst>
            </a:custGeom>
            <a:solidFill>
              <a:srgbClr val="00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239438"/>
              <a:ext cx="6776720" cy="459105"/>
            </a:xfrm>
            <a:custGeom>
              <a:avLst/>
              <a:gdLst/>
              <a:ahLst/>
              <a:cxnLst/>
              <a:rect l="l" t="t" r="r" b="b"/>
              <a:pathLst>
                <a:path w="6776720" h="459105">
                  <a:moveTo>
                    <a:pt x="6776497" y="0"/>
                  </a:moveTo>
                  <a:lnTo>
                    <a:pt x="0" y="0"/>
                  </a:lnTo>
                  <a:lnTo>
                    <a:pt x="0" y="458850"/>
                  </a:lnTo>
                  <a:lnTo>
                    <a:pt x="6579520" y="458850"/>
                  </a:lnTo>
                  <a:lnTo>
                    <a:pt x="677649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/>
              <a:t>Equity Investment </a:t>
            </a:r>
            <a:r>
              <a:rPr spc="-10" dirty="0"/>
              <a:t>Approach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ACF4FBDC-D4BC-E195-7347-9BA5726CA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" y="4596384"/>
            <a:ext cx="7559040" cy="7376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7560309" cy="4636770"/>
          </a:xfrm>
          <a:custGeom>
            <a:avLst/>
            <a:gdLst/>
            <a:ahLst/>
            <a:cxnLst/>
            <a:rect l="l" t="t" r="r" b="b"/>
            <a:pathLst>
              <a:path w="7560309" h="4636770">
                <a:moveTo>
                  <a:pt x="0" y="4636262"/>
                </a:moveTo>
                <a:lnTo>
                  <a:pt x="7559992" y="4636262"/>
                </a:lnTo>
                <a:lnTo>
                  <a:pt x="7559992" y="0"/>
                </a:lnTo>
                <a:lnTo>
                  <a:pt x="0" y="0"/>
                </a:lnTo>
                <a:lnTo>
                  <a:pt x="0" y="4636262"/>
                </a:lnTo>
                <a:close/>
              </a:path>
            </a:pathLst>
          </a:custGeom>
          <a:solidFill>
            <a:srgbClr val="F8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0264" y="3726400"/>
            <a:ext cx="6636384" cy="6940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4500"/>
              </a:lnSpc>
              <a:spcBef>
                <a:spcPts val="90"/>
              </a:spcBef>
            </a:pPr>
            <a:r>
              <a:rPr sz="700" b="0" dirty="0">
                <a:latin typeface="BNPP Sans Light"/>
                <a:cs typeface="BNPP Sans Light"/>
              </a:rPr>
              <a:t>1.</a:t>
            </a:r>
            <a:r>
              <a:rPr sz="700" b="0" spc="8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PLI:</a:t>
            </a:r>
            <a:r>
              <a:rPr sz="700" b="0" spc="8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Production</a:t>
            </a:r>
            <a:r>
              <a:rPr sz="700" b="0" spc="9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Linked</a:t>
            </a:r>
            <a:r>
              <a:rPr sz="700" b="0" spc="8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Incentives;</a:t>
            </a:r>
            <a:r>
              <a:rPr sz="700" b="0" spc="8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2.</a:t>
            </a:r>
            <a:r>
              <a:rPr sz="700" b="0" spc="9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China-Plus-One</a:t>
            </a:r>
            <a:r>
              <a:rPr sz="700" b="0" spc="8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refers</a:t>
            </a:r>
            <a:r>
              <a:rPr sz="700" b="0" spc="8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manufacturing</a:t>
            </a:r>
            <a:r>
              <a:rPr sz="700" b="0" spc="9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companies’</a:t>
            </a:r>
            <a:r>
              <a:rPr sz="700" b="0" spc="8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strategy</a:t>
            </a:r>
            <a:r>
              <a:rPr sz="700" b="0" spc="9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</a:t>
            </a:r>
            <a:r>
              <a:rPr sz="700" b="0" spc="8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which</a:t>
            </a:r>
            <a:r>
              <a:rPr sz="700" b="0" spc="8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companies</a:t>
            </a:r>
            <a:r>
              <a:rPr sz="700" b="0" spc="9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avoid</a:t>
            </a:r>
            <a:r>
              <a:rPr sz="700" b="0" spc="8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investing</a:t>
            </a:r>
            <a:r>
              <a:rPr sz="700" b="0" spc="8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only</a:t>
            </a:r>
            <a:r>
              <a:rPr sz="700" b="0" spc="9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</a:t>
            </a:r>
            <a:r>
              <a:rPr sz="700" b="0" spc="8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China</a:t>
            </a:r>
            <a:r>
              <a:rPr sz="700" b="0" spc="8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and</a:t>
            </a:r>
            <a:r>
              <a:rPr sz="700" b="0" spc="9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diversify</a:t>
            </a:r>
            <a:r>
              <a:rPr sz="700" b="0" spc="85" dirty="0">
                <a:latin typeface="BNPP Sans Light"/>
                <a:cs typeface="BNPP Sans Light"/>
              </a:rPr>
              <a:t> </a:t>
            </a:r>
            <a:r>
              <a:rPr sz="700" b="0" spc="-10" dirty="0">
                <a:latin typeface="BNPP Sans Light"/>
                <a:cs typeface="BNPP Sans Light"/>
              </a:rPr>
              <a:t>their</a:t>
            </a:r>
            <a:r>
              <a:rPr sz="700" b="0" spc="50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businesses</a:t>
            </a:r>
            <a:r>
              <a:rPr sz="700" b="0" spc="8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to</a:t>
            </a:r>
            <a:r>
              <a:rPr sz="700" b="0" spc="8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alternative</a:t>
            </a:r>
            <a:r>
              <a:rPr sz="700" b="0" spc="9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destinations.The</a:t>
            </a:r>
            <a:r>
              <a:rPr sz="700" b="0" spc="8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sector(s)/stock(s)</a:t>
            </a:r>
            <a:r>
              <a:rPr sz="700" b="0" spc="9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mentioned</a:t>
            </a:r>
            <a:r>
              <a:rPr sz="700" b="0" spc="8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</a:t>
            </a:r>
            <a:r>
              <a:rPr sz="700" b="0" spc="9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this</a:t>
            </a:r>
            <a:r>
              <a:rPr sz="700" b="0" spc="8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document</a:t>
            </a:r>
            <a:r>
              <a:rPr sz="700" b="0" spc="8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do</a:t>
            </a:r>
            <a:r>
              <a:rPr sz="700" b="0" spc="9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not</a:t>
            </a:r>
            <a:r>
              <a:rPr sz="700" b="0" spc="8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constitute</a:t>
            </a:r>
            <a:r>
              <a:rPr sz="700" b="0" spc="9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any</a:t>
            </a:r>
            <a:r>
              <a:rPr sz="700" b="0" spc="8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recommendation</a:t>
            </a:r>
            <a:r>
              <a:rPr sz="700" b="0" spc="9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of</a:t>
            </a:r>
            <a:r>
              <a:rPr sz="700" b="0" spc="8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the</a:t>
            </a:r>
            <a:r>
              <a:rPr sz="700" b="0" spc="8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same</a:t>
            </a:r>
            <a:r>
              <a:rPr sz="700" b="0" spc="9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and</a:t>
            </a:r>
            <a:r>
              <a:rPr sz="700" b="0" spc="8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Baroda</a:t>
            </a:r>
            <a:r>
              <a:rPr sz="700" b="0" spc="9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BNP</a:t>
            </a:r>
            <a:r>
              <a:rPr sz="700" b="0" spc="85" dirty="0">
                <a:latin typeface="BNPP Sans Light"/>
                <a:cs typeface="BNPP Sans Light"/>
              </a:rPr>
              <a:t> </a:t>
            </a:r>
            <a:r>
              <a:rPr sz="700" b="0" spc="-10" dirty="0">
                <a:latin typeface="BNPP Sans Light"/>
                <a:cs typeface="BNPP Sans Light"/>
              </a:rPr>
              <a:t>Paribas</a:t>
            </a:r>
            <a:r>
              <a:rPr sz="700" b="0" spc="50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Mutual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Fund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may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or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may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not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have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any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future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position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these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sector(s)/stock(s).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Further,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the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portfolio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of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the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Scheme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is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subject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to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changes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within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the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provisions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spc="-25" dirty="0">
                <a:latin typeface="BNPP Sans Light"/>
                <a:cs typeface="BNPP Sans Light"/>
              </a:rPr>
              <a:t>and</a:t>
            </a:r>
            <a:r>
              <a:rPr sz="700" b="0" spc="50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limitations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of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Scheme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Information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Document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(SID).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For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further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details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on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asset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allocation,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investment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strategy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and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risk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factors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of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the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Scheme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please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refer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to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spc="-25" dirty="0">
                <a:latin typeface="BNPP Sans Light"/>
                <a:cs typeface="BNPP Sans Light"/>
              </a:rPr>
              <a:t>SID</a:t>
            </a:r>
            <a:r>
              <a:rPr sz="700" b="0" spc="50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available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on</a:t>
            </a:r>
            <a:r>
              <a:rPr sz="700" b="0" spc="8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our</a:t>
            </a:r>
            <a:r>
              <a:rPr sz="700" b="0" spc="8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website</a:t>
            </a:r>
            <a:r>
              <a:rPr sz="700" b="0" spc="8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(www.barodabnpparibasmf.in).</a:t>
            </a:r>
            <a:r>
              <a:rPr sz="700" b="0" spc="85" dirty="0">
                <a:latin typeface="BNPP Sans Light"/>
                <a:cs typeface="BNPP Sans Light"/>
              </a:rPr>
              <a:t> </a:t>
            </a:r>
            <a:r>
              <a:rPr sz="700" dirty="0">
                <a:latin typeface="BNPP Sans"/>
                <a:cs typeface="BNPP Sans"/>
              </a:rPr>
              <a:t>Investment</a:t>
            </a:r>
            <a:r>
              <a:rPr sz="700" spc="8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strategy</a:t>
            </a:r>
            <a:r>
              <a:rPr sz="700" spc="8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stated</a:t>
            </a:r>
            <a:r>
              <a:rPr sz="700" spc="8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above</a:t>
            </a:r>
            <a:r>
              <a:rPr sz="700" spc="8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may</a:t>
            </a:r>
            <a:r>
              <a:rPr sz="700" spc="8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change</a:t>
            </a:r>
            <a:r>
              <a:rPr sz="700" spc="8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from</a:t>
            </a:r>
            <a:r>
              <a:rPr sz="700" spc="8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time</a:t>
            </a:r>
            <a:r>
              <a:rPr sz="700" spc="8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to</a:t>
            </a:r>
            <a:r>
              <a:rPr sz="700" spc="8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time</a:t>
            </a:r>
            <a:r>
              <a:rPr sz="700" spc="8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and</a:t>
            </a:r>
            <a:r>
              <a:rPr sz="700" spc="8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shall</a:t>
            </a:r>
            <a:r>
              <a:rPr sz="700" spc="8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be</a:t>
            </a:r>
            <a:r>
              <a:rPr sz="700" spc="8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in</a:t>
            </a:r>
            <a:r>
              <a:rPr sz="700" spc="8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accordance</a:t>
            </a:r>
            <a:r>
              <a:rPr sz="700" spc="8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with</a:t>
            </a:r>
            <a:r>
              <a:rPr sz="700" spc="80" dirty="0">
                <a:latin typeface="BNPP Sans"/>
                <a:cs typeface="BNPP Sans"/>
              </a:rPr>
              <a:t> </a:t>
            </a:r>
            <a:r>
              <a:rPr sz="700" spc="-25" dirty="0">
                <a:latin typeface="BNPP Sans"/>
                <a:cs typeface="BNPP Sans"/>
              </a:rPr>
              <a:t>the</a:t>
            </a:r>
            <a:r>
              <a:rPr sz="700" spc="50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investment</a:t>
            </a:r>
            <a:r>
              <a:rPr sz="700" spc="6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objective</a:t>
            </a:r>
            <a:r>
              <a:rPr sz="700" spc="7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and</a:t>
            </a:r>
            <a:r>
              <a:rPr sz="700" spc="7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strategy</a:t>
            </a:r>
            <a:r>
              <a:rPr sz="700" spc="6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stated</a:t>
            </a:r>
            <a:r>
              <a:rPr sz="700" spc="7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in</a:t>
            </a:r>
            <a:r>
              <a:rPr sz="700" spc="7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the</a:t>
            </a:r>
            <a:r>
              <a:rPr sz="700" spc="7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SID</a:t>
            </a:r>
            <a:r>
              <a:rPr sz="700" spc="6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of</a:t>
            </a:r>
            <a:r>
              <a:rPr sz="700" spc="7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the</a:t>
            </a:r>
            <a:r>
              <a:rPr sz="700" spc="70" dirty="0">
                <a:latin typeface="BNPP Sans"/>
                <a:cs typeface="BNPP Sans"/>
              </a:rPr>
              <a:t> </a:t>
            </a:r>
            <a:r>
              <a:rPr sz="700" spc="-10" dirty="0">
                <a:latin typeface="BNPP Sans"/>
                <a:cs typeface="BNPP Sans"/>
              </a:rPr>
              <a:t>scheme.</a:t>
            </a:r>
            <a:endParaRPr sz="700">
              <a:latin typeface="BNPP Sans"/>
              <a:cs typeface="BNPP San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08913" y="899985"/>
            <a:ext cx="3354704" cy="1352550"/>
            <a:chOff x="908913" y="899985"/>
            <a:chExt cx="3354704" cy="1352550"/>
          </a:xfrm>
        </p:grpSpPr>
        <p:sp>
          <p:nvSpPr>
            <p:cNvPr id="5" name="object 5"/>
            <p:cNvSpPr/>
            <p:nvPr/>
          </p:nvSpPr>
          <p:spPr>
            <a:xfrm>
              <a:off x="909828" y="900900"/>
              <a:ext cx="3352800" cy="1350645"/>
            </a:xfrm>
            <a:custGeom>
              <a:avLst/>
              <a:gdLst/>
              <a:ahLst/>
              <a:cxnLst/>
              <a:rect l="l" t="t" r="r" b="b"/>
              <a:pathLst>
                <a:path w="3352800" h="1350645">
                  <a:moveTo>
                    <a:pt x="0" y="0"/>
                  </a:moveTo>
                  <a:lnTo>
                    <a:pt x="3352685" y="0"/>
                  </a:lnTo>
                  <a:lnTo>
                    <a:pt x="3352685" y="1350378"/>
                  </a:lnTo>
                  <a:lnTo>
                    <a:pt x="0" y="13503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6363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29169" y="1438262"/>
              <a:ext cx="546100" cy="526415"/>
            </a:xfrm>
            <a:custGeom>
              <a:avLst/>
              <a:gdLst/>
              <a:ahLst/>
              <a:cxnLst/>
              <a:rect l="l" t="t" r="r" b="b"/>
              <a:pathLst>
                <a:path w="546100" h="526414">
                  <a:moveTo>
                    <a:pt x="546023" y="0"/>
                  </a:moveTo>
                  <a:lnTo>
                    <a:pt x="0" y="0"/>
                  </a:lnTo>
                  <a:lnTo>
                    <a:pt x="0" y="526211"/>
                  </a:lnTo>
                  <a:lnTo>
                    <a:pt x="546023" y="526211"/>
                  </a:lnTo>
                  <a:lnTo>
                    <a:pt x="546023" y="0"/>
                  </a:lnTo>
                  <a:close/>
                </a:path>
              </a:pathLst>
            </a:custGeom>
            <a:solidFill>
              <a:srgbClr val="00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4854" y="1860473"/>
              <a:ext cx="544830" cy="104139"/>
            </a:xfrm>
            <a:custGeom>
              <a:avLst/>
              <a:gdLst/>
              <a:ahLst/>
              <a:cxnLst/>
              <a:rect l="l" t="t" r="r" b="b"/>
              <a:pathLst>
                <a:path w="544830" h="104139">
                  <a:moveTo>
                    <a:pt x="544779" y="0"/>
                  </a:moveTo>
                  <a:lnTo>
                    <a:pt x="0" y="0"/>
                  </a:lnTo>
                  <a:lnTo>
                    <a:pt x="0" y="103987"/>
                  </a:lnTo>
                  <a:lnTo>
                    <a:pt x="544779" y="103987"/>
                  </a:lnTo>
                  <a:lnTo>
                    <a:pt x="544779" y="0"/>
                  </a:lnTo>
                  <a:close/>
                </a:path>
              </a:pathLst>
            </a:custGeom>
            <a:solidFill>
              <a:srgbClr val="08BC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68357" y="1911235"/>
              <a:ext cx="546100" cy="53340"/>
            </a:xfrm>
            <a:custGeom>
              <a:avLst/>
              <a:gdLst/>
              <a:ahLst/>
              <a:cxnLst/>
              <a:rect l="l" t="t" r="r" b="b"/>
              <a:pathLst>
                <a:path w="546100" h="53339">
                  <a:moveTo>
                    <a:pt x="546011" y="0"/>
                  </a:moveTo>
                  <a:lnTo>
                    <a:pt x="0" y="0"/>
                  </a:lnTo>
                  <a:lnTo>
                    <a:pt x="0" y="53225"/>
                  </a:lnTo>
                  <a:lnTo>
                    <a:pt x="546011" y="53225"/>
                  </a:lnTo>
                  <a:lnTo>
                    <a:pt x="546011" y="0"/>
                  </a:lnTo>
                  <a:close/>
                </a:path>
              </a:pathLst>
            </a:custGeom>
            <a:solidFill>
              <a:srgbClr val="12DD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59945" y="1964469"/>
              <a:ext cx="2653030" cy="0"/>
            </a:xfrm>
            <a:custGeom>
              <a:avLst/>
              <a:gdLst/>
              <a:ahLst/>
              <a:cxnLst/>
              <a:rect l="l" t="t" r="r" b="b"/>
              <a:pathLst>
                <a:path w="2653029">
                  <a:moveTo>
                    <a:pt x="0" y="0"/>
                  </a:moveTo>
                  <a:lnTo>
                    <a:pt x="2652445" y="0"/>
                  </a:lnTo>
                </a:path>
              </a:pathLst>
            </a:custGeom>
            <a:ln w="6692">
              <a:solidFill>
                <a:srgbClr val="9B9B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502250" y="1676195"/>
            <a:ext cx="18351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700" spc="-20" dirty="0">
                <a:latin typeface="BNPP Sans"/>
                <a:cs typeface="BNPP Sans"/>
              </a:rPr>
              <a:t>15.2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81088" y="1726804"/>
            <a:ext cx="13398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700" spc="-25" dirty="0">
                <a:latin typeface="BNPP Sans"/>
                <a:cs typeface="BNPP Sans"/>
              </a:rPr>
              <a:t>7.8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04365" y="1990901"/>
            <a:ext cx="40830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700" dirty="0">
                <a:latin typeface="BNPP Sans"/>
                <a:cs typeface="BNPP Sans"/>
              </a:rPr>
              <a:t>Large</a:t>
            </a:r>
            <a:r>
              <a:rPr sz="700" spc="65" dirty="0">
                <a:latin typeface="BNPP Sans"/>
                <a:cs typeface="BNPP Sans"/>
              </a:rPr>
              <a:t> </a:t>
            </a:r>
            <a:r>
              <a:rPr sz="700" spc="-25" dirty="0">
                <a:latin typeface="BNPP Sans"/>
                <a:cs typeface="BNPP Sans"/>
              </a:rPr>
              <a:t>Cap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21647" y="1990901"/>
            <a:ext cx="34417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700" dirty="0">
                <a:latin typeface="BNPP Sans"/>
                <a:cs typeface="BNPP Sans"/>
              </a:rPr>
              <a:t>Mid</a:t>
            </a:r>
            <a:r>
              <a:rPr sz="700" spc="50" dirty="0">
                <a:latin typeface="BNPP Sans"/>
                <a:cs typeface="BNPP Sans"/>
              </a:rPr>
              <a:t> </a:t>
            </a:r>
            <a:r>
              <a:rPr sz="700" spc="-25" dirty="0">
                <a:latin typeface="BNPP Sans"/>
                <a:cs typeface="BNPP Sans"/>
              </a:rPr>
              <a:t>Cap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38175" y="1990901"/>
            <a:ext cx="419734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700" dirty="0">
                <a:latin typeface="BNPP Sans"/>
                <a:cs typeface="BNPP Sans"/>
              </a:rPr>
              <a:t>Small</a:t>
            </a:r>
            <a:r>
              <a:rPr sz="700" spc="65" dirty="0">
                <a:latin typeface="BNPP Sans"/>
                <a:cs typeface="BNPP Sans"/>
              </a:rPr>
              <a:t> </a:t>
            </a:r>
            <a:r>
              <a:rPr sz="700" spc="-25" dirty="0">
                <a:latin typeface="BNPP Sans"/>
                <a:cs typeface="BNPP Sans"/>
              </a:rPr>
              <a:t>Cap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17191" y="945586"/>
            <a:ext cx="1920875" cy="4457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latin typeface="BNPP Sans"/>
                <a:cs typeface="BNPP Sans"/>
              </a:rPr>
              <a:t>Nifty</a:t>
            </a:r>
            <a:r>
              <a:rPr sz="950" spc="50" dirty="0">
                <a:latin typeface="BNPP Sans"/>
                <a:cs typeface="BNPP Sans"/>
              </a:rPr>
              <a:t> </a:t>
            </a:r>
            <a:r>
              <a:rPr sz="950" dirty="0">
                <a:latin typeface="BNPP Sans"/>
                <a:cs typeface="BNPP Sans"/>
              </a:rPr>
              <a:t>500</a:t>
            </a:r>
            <a:r>
              <a:rPr sz="950" spc="55" dirty="0">
                <a:latin typeface="BNPP Sans"/>
                <a:cs typeface="BNPP Sans"/>
              </a:rPr>
              <a:t> </a:t>
            </a:r>
            <a:r>
              <a:rPr sz="950" dirty="0">
                <a:latin typeface="BNPP Sans"/>
                <a:cs typeface="BNPP Sans"/>
              </a:rPr>
              <a:t>TRI</a:t>
            </a:r>
            <a:r>
              <a:rPr sz="950" spc="55" dirty="0">
                <a:latin typeface="BNPP Sans"/>
                <a:cs typeface="BNPP Sans"/>
              </a:rPr>
              <a:t> </a:t>
            </a:r>
            <a:r>
              <a:rPr sz="950" dirty="0">
                <a:latin typeface="BNPP Sans"/>
                <a:cs typeface="BNPP Sans"/>
              </a:rPr>
              <a:t>Market</a:t>
            </a:r>
            <a:r>
              <a:rPr sz="950" spc="50" dirty="0">
                <a:latin typeface="BNPP Sans"/>
                <a:cs typeface="BNPP Sans"/>
              </a:rPr>
              <a:t> </a:t>
            </a:r>
            <a:r>
              <a:rPr sz="950" dirty="0">
                <a:latin typeface="BNPP Sans"/>
                <a:cs typeface="BNPP Sans"/>
              </a:rPr>
              <a:t>Cap</a:t>
            </a:r>
            <a:r>
              <a:rPr sz="950" spc="55" dirty="0">
                <a:latin typeface="BNPP Sans"/>
                <a:cs typeface="BNPP Sans"/>
              </a:rPr>
              <a:t> </a:t>
            </a:r>
            <a:r>
              <a:rPr sz="950" dirty="0">
                <a:latin typeface="BNPP Sans"/>
                <a:cs typeface="BNPP Sans"/>
              </a:rPr>
              <a:t>Break-</a:t>
            </a:r>
            <a:r>
              <a:rPr sz="950" spc="-25" dirty="0">
                <a:latin typeface="BNPP Sans"/>
                <a:cs typeface="BNPP Sans"/>
              </a:rPr>
              <a:t>up</a:t>
            </a:r>
            <a:endParaRPr sz="950">
              <a:latin typeface="BNPP Sans"/>
              <a:cs typeface="BNPP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BNPP Sans"/>
              <a:cs typeface="BNPP Sans"/>
            </a:endParaRPr>
          </a:p>
          <a:p>
            <a:pPr>
              <a:lnSpc>
                <a:spcPct val="100000"/>
              </a:lnSpc>
            </a:pPr>
            <a:r>
              <a:rPr sz="700" spc="-20" dirty="0">
                <a:latin typeface="BNPP Sans"/>
                <a:cs typeface="BNPP Sans"/>
              </a:rPr>
              <a:t>77.0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98813" y="1413836"/>
            <a:ext cx="2015489" cy="29400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79375" indent="-67310">
              <a:lnSpc>
                <a:spcPct val="100000"/>
              </a:lnSpc>
              <a:spcBef>
                <a:spcPts val="190"/>
              </a:spcBef>
              <a:buChar char="•"/>
              <a:tabLst>
                <a:tab pos="80010" algn="l"/>
              </a:tabLst>
            </a:pPr>
            <a:r>
              <a:rPr sz="800" dirty="0">
                <a:latin typeface="BNPP Sans"/>
                <a:cs typeface="BNPP Sans"/>
              </a:rPr>
              <a:t>Targeted</a:t>
            </a:r>
            <a:r>
              <a:rPr sz="800" spc="5" dirty="0">
                <a:latin typeface="BNPP Sans"/>
                <a:cs typeface="BNPP Sans"/>
              </a:rPr>
              <a:t> </a:t>
            </a:r>
            <a:r>
              <a:rPr sz="800" dirty="0">
                <a:latin typeface="BNPP Sans"/>
                <a:cs typeface="BNPP Sans"/>
              </a:rPr>
              <a:t>Equity</a:t>
            </a:r>
            <a:r>
              <a:rPr sz="800" spc="5" dirty="0">
                <a:latin typeface="BNPP Sans"/>
                <a:cs typeface="BNPP Sans"/>
              </a:rPr>
              <a:t> </a:t>
            </a:r>
            <a:r>
              <a:rPr sz="800" dirty="0">
                <a:latin typeface="BNPP Sans"/>
                <a:cs typeface="BNPP Sans"/>
              </a:rPr>
              <a:t>allocation:</a:t>
            </a:r>
            <a:r>
              <a:rPr sz="800" spc="5" dirty="0">
                <a:latin typeface="BNPP Sans"/>
                <a:cs typeface="BNPP Sans"/>
              </a:rPr>
              <a:t> </a:t>
            </a:r>
            <a:r>
              <a:rPr sz="800" dirty="0">
                <a:latin typeface="BNPP Sans"/>
                <a:cs typeface="BNPP Sans"/>
              </a:rPr>
              <a:t>65-</a:t>
            </a:r>
            <a:r>
              <a:rPr sz="800" spc="-25" dirty="0">
                <a:latin typeface="BNPP Sans"/>
                <a:cs typeface="BNPP Sans"/>
              </a:rPr>
              <a:t>80%</a:t>
            </a:r>
            <a:endParaRPr sz="800">
              <a:latin typeface="BNPP Sans"/>
              <a:cs typeface="BNPP Sans"/>
            </a:endParaRPr>
          </a:p>
          <a:p>
            <a:pPr marL="79375" indent="-67310">
              <a:lnSpc>
                <a:spcPct val="100000"/>
              </a:lnSpc>
              <a:spcBef>
                <a:spcPts val="100"/>
              </a:spcBef>
              <a:buChar char="•"/>
              <a:tabLst>
                <a:tab pos="80010" algn="l"/>
              </a:tabLst>
            </a:pPr>
            <a:r>
              <a:rPr sz="800" dirty="0">
                <a:latin typeface="BNPP Sans"/>
                <a:cs typeface="BNPP Sans"/>
              </a:rPr>
              <a:t>Benchmark</a:t>
            </a:r>
            <a:r>
              <a:rPr sz="800" spc="20" dirty="0">
                <a:latin typeface="BNPP Sans"/>
                <a:cs typeface="BNPP Sans"/>
              </a:rPr>
              <a:t> </a:t>
            </a:r>
            <a:r>
              <a:rPr sz="800" dirty="0">
                <a:latin typeface="BNPP Sans"/>
                <a:cs typeface="BNPP Sans"/>
              </a:rPr>
              <a:t>for</a:t>
            </a:r>
            <a:r>
              <a:rPr sz="800" spc="20" dirty="0">
                <a:latin typeface="BNPP Sans"/>
                <a:cs typeface="BNPP Sans"/>
              </a:rPr>
              <a:t> </a:t>
            </a:r>
            <a:r>
              <a:rPr sz="800" dirty="0">
                <a:latin typeface="BNPP Sans"/>
                <a:cs typeface="BNPP Sans"/>
              </a:rPr>
              <a:t>equity</a:t>
            </a:r>
            <a:r>
              <a:rPr sz="800" spc="20" dirty="0">
                <a:latin typeface="BNPP Sans"/>
                <a:cs typeface="BNPP Sans"/>
              </a:rPr>
              <a:t> </a:t>
            </a:r>
            <a:r>
              <a:rPr sz="800" dirty="0">
                <a:latin typeface="BNPP Sans"/>
                <a:cs typeface="BNPP Sans"/>
              </a:rPr>
              <a:t>portion:</a:t>
            </a:r>
            <a:r>
              <a:rPr sz="800" spc="20" dirty="0">
                <a:latin typeface="BNPP Sans"/>
                <a:cs typeface="BNPP Sans"/>
              </a:rPr>
              <a:t> </a:t>
            </a:r>
            <a:r>
              <a:rPr sz="800" dirty="0">
                <a:latin typeface="BNPP Sans"/>
                <a:cs typeface="BNPP Sans"/>
              </a:rPr>
              <a:t>NSE</a:t>
            </a:r>
            <a:r>
              <a:rPr sz="800" spc="20" dirty="0">
                <a:latin typeface="BNPP Sans"/>
                <a:cs typeface="BNPP Sans"/>
              </a:rPr>
              <a:t> </a:t>
            </a:r>
            <a:r>
              <a:rPr sz="800" dirty="0">
                <a:latin typeface="BNPP Sans"/>
                <a:cs typeface="BNPP Sans"/>
              </a:rPr>
              <a:t>500</a:t>
            </a:r>
            <a:r>
              <a:rPr sz="800" spc="25" dirty="0">
                <a:latin typeface="BNPP Sans"/>
                <a:cs typeface="BNPP Sans"/>
              </a:rPr>
              <a:t> </a:t>
            </a:r>
            <a:r>
              <a:rPr sz="800" spc="-25" dirty="0">
                <a:latin typeface="BNPP Sans"/>
                <a:cs typeface="BNPP Sans"/>
              </a:rPr>
              <a:t>TRI</a:t>
            </a:r>
            <a:endParaRPr sz="800">
              <a:latin typeface="BNPP Sans"/>
              <a:cs typeface="BNPP San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0" y="239438"/>
            <a:ext cx="6925945" cy="459105"/>
            <a:chOff x="0" y="239438"/>
            <a:chExt cx="6925945" cy="459105"/>
          </a:xfrm>
        </p:grpSpPr>
        <p:sp>
          <p:nvSpPr>
            <p:cNvPr id="18" name="object 18"/>
            <p:cNvSpPr/>
            <p:nvPr/>
          </p:nvSpPr>
          <p:spPr>
            <a:xfrm>
              <a:off x="136606" y="239438"/>
              <a:ext cx="6789420" cy="459105"/>
            </a:xfrm>
            <a:custGeom>
              <a:avLst/>
              <a:gdLst/>
              <a:ahLst/>
              <a:cxnLst/>
              <a:rect l="l" t="t" r="r" b="b"/>
              <a:pathLst>
                <a:path w="6789420" h="459105">
                  <a:moveTo>
                    <a:pt x="6789191" y="0"/>
                  </a:moveTo>
                  <a:lnTo>
                    <a:pt x="0" y="0"/>
                  </a:lnTo>
                  <a:lnTo>
                    <a:pt x="0" y="458850"/>
                  </a:lnTo>
                  <a:lnTo>
                    <a:pt x="6592227" y="458850"/>
                  </a:lnTo>
                  <a:lnTo>
                    <a:pt x="6789191" y="0"/>
                  </a:lnTo>
                  <a:close/>
                </a:path>
              </a:pathLst>
            </a:custGeom>
            <a:solidFill>
              <a:srgbClr val="FF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780" y="239438"/>
              <a:ext cx="6789420" cy="459105"/>
            </a:xfrm>
            <a:custGeom>
              <a:avLst/>
              <a:gdLst/>
              <a:ahLst/>
              <a:cxnLst/>
              <a:rect l="l" t="t" r="r" b="b"/>
              <a:pathLst>
                <a:path w="6789420" h="459105">
                  <a:moveTo>
                    <a:pt x="6789191" y="0"/>
                  </a:moveTo>
                  <a:lnTo>
                    <a:pt x="0" y="0"/>
                  </a:lnTo>
                  <a:lnTo>
                    <a:pt x="0" y="458850"/>
                  </a:lnTo>
                  <a:lnTo>
                    <a:pt x="6592214" y="458850"/>
                  </a:lnTo>
                  <a:lnTo>
                    <a:pt x="6789191" y="0"/>
                  </a:lnTo>
                  <a:close/>
                </a:path>
              </a:pathLst>
            </a:custGeom>
            <a:solidFill>
              <a:srgbClr val="00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239438"/>
              <a:ext cx="6776720" cy="459105"/>
            </a:xfrm>
            <a:custGeom>
              <a:avLst/>
              <a:gdLst/>
              <a:ahLst/>
              <a:cxnLst/>
              <a:rect l="l" t="t" r="r" b="b"/>
              <a:pathLst>
                <a:path w="6776720" h="459105">
                  <a:moveTo>
                    <a:pt x="6776491" y="0"/>
                  </a:moveTo>
                  <a:lnTo>
                    <a:pt x="0" y="0"/>
                  </a:lnTo>
                  <a:lnTo>
                    <a:pt x="0" y="458851"/>
                  </a:lnTo>
                  <a:lnTo>
                    <a:pt x="6579514" y="458851"/>
                  </a:lnTo>
                  <a:lnTo>
                    <a:pt x="677649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/>
              <a:t>Equity</a:t>
            </a:r>
            <a:r>
              <a:rPr spc="-15" dirty="0"/>
              <a:t> </a:t>
            </a:r>
            <a:r>
              <a:rPr dirty="0"/>
              <a:t>Investment</a:t>
            </a:r>
            <a:r>
              <a:rPr spc="-5" dirty="0"/>
              <a:t> </a:t>
            </a:r>
            <a:r>
              <a:rPr dirty="0"/>
              <a:t>Approach</a:t>
            </a:r>
            <a:r>
              <a:rPr spc="-5" dirty="0"/>
              <a:t> </a:t>
            </a:r>
            <a:r>
              <a:rPr dirty="0"/>
              <a:t>&amp;</a:t>
            </a:r>
            <a:r>
              <a:rPr spc="-5" dirty="0"/>
              <a:t> </a:t>
            </a:r>
            <a:r>
              <a:rPr spc="-10" dirty="0"/>
              <a:t>Themes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09766" y="2331234"/>
            <a:ext cx="47879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b="1" spc="-10" dirty="0">
                <a:latin typeface="BNPP Sans"/>
                <a:cs typeface="BNPP Sans"/>
              </a:rPr>
              <a:t>Themes:</a:t>
            </a:r>
            <a:endParaRPr sz="950">
              <a:latin typeface="BNPP Sans"/>
              <a:cs typeface="BNPP Sans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301339" y="2535415"/>
          <a:ext cx="6652259" cy="1089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5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9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6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005"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BNPP Sans"/>
                          <a:cs typeface="BNPP Sans"/>
                        </a:rPr>
                        <a:t>Advantageous</a:t>
                      </a:r>
                      <a:endParaRPr sz="800">
                        <a:latin typeface="BNPP Sans"/>
                        <a:cs typeface="BNPP Sans"/>
                      </a:endParaRPr>
                    </a:p>
                  </a:txBody>
                  <a:tcPr marL="0" marR="0" marT="8890" marB="0">
                    <a:lnL w="3175">
                      <a:solidFill>
                        <a:srgbClr val="6D6D6D"/>
                      </a:solidFill>
                      <a:prstDash val="solid"/>
                    </a:lnL>
                    <a:lnR w="3175">
                      <a:solidFill>
                        <a:srgbClr val="6D6D6D"/>
                      </a:solidFill>
                      <a:prstDash val="solid"/>
                    </a:lnR>
                    <a:lnT w="3175">
                      <a:solidFill>
                        <a:srgbClr val="6D6D6D"/>
                      </a:solidFill>
                      <a:prstDash val="solid"/>
                    </a:lnT>
                    <a:solidFill>
                      <a:srgbClr val="BC8006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BNPP Sans"/>
                          <a:cs typeface="BNPP Sans"/>
                        </a:rPr>
                        <a:t>Neutral</a:t>
                      </a:r>
                      <a:endParaRPr sz="800">
                        <a:latin typeface="BNPP Sans"/>
                        <a:cs typeface="BNPP Sans"/>
                      </a:endParaRPr>
                    </a:p>
                  </a:txBody>
                  <a:tcPr marL="0" marR="0" marT="8890" marB="0">
                    <a:lnL w="3175">
                      <a:solidFill>
                        <a:srgbClr val="6D6D6D"/>
                      </a:solidFill>
                      <a:prstDash val="solid"/>
                    </a:lnL>
                    <a:lnR w="3175">
                      <a:solidFill>
                        <a:srgbClr val="6D6D6D"/>
                      </a:solidFill>
                      <a:prstDash val="solid"/>
                    </a:lnR>
                    <a:lnT w="6350">
                      <a:solidFill>
                        <a:srgbClr val="6D6D6D"/>
                      </a:solidFill>
                      <a:prstDash val="solid"/>
                    </a:lnT>
                    <a:solidFill>
                      <a:srgbClr val="BC8006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BNPP Sans"/>
                          <a:cs typeface="BNPP Sans"/>
                        </a:rPr>
                        <a:t>Disadvantageous</a:t>
                      </a:r>
                      <a:endParaRPr sz="800">
                        <a:latin typeface="BNPP Sans"/>
                        <a:cs typeface="BNPP Sans"/>
                      </a:endParaRPr>
                    </a:p>
                  </a:txBody>
                  <a:tcPr marL="0" marR="0" marT="8890" marB="0">
                    <a:lnL w="3175">
                      <a:solidFill>
                        <a:srgbClr val="6D6D6D"/>
                      </a:solidFill>
                      <a:prstDash val="solid"/>
                    </a:lnL>
                    <a:lnR w="3175">
                      <a:solidFill>
                        <a:srgbClr val="6D6D6D"/>
                      </a:solidFill>
                      <a:prstDash val="solid"/>
                    </a:lnR>
                    <a:lnT w="3175">
                      <a:solidFill>
                        <a:srgbClr val="6D6D6D"/>
                      </a:solidFill>
                      <a:prstDash val="solid"/>
                    </a:lnT>
                    <a:solidFill>
                      <a:srgbClr val="BC80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139700">
                        <a:lnSpc>
                          <a:spcPts val="935"/>
                        </a:lnSpc>
                      </a:pPr>
                      <a:r>
                        <a:rPr sz="800" dirty="0">
                          <a:latin typeface="BNPP Sans"/>
                          <a:cs typeface="BNPP Sans"/>
                        </a:rPr>
                        <a:t>Domestic</a:t>
                      </a:r>
                      <a:r>
                        <a:rPr sz="800" spc="20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800" dirty="0">
                          <a:latin typeface="BNPP Sans"/>
                          <a:cs typeface="BNPP Sans"/>
                        </a:rPr>
                        <a:t>B2C</a:t>
                      </a:r>
                      <a:r>
                        <a:rPr sz="800" spc="25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800" spc="-10" dirty="0">
                          <a:latin typeface="BNPP Sans"/>
                          <a:cs typeface="BNPP Sans"/>
                        </a:rPr>
                        <a:t>Sectors:</a:t>
                      </a:r>
                      <a:endParaRPr sz="800">
                        <a:latin typeface="BNPP Sans"/>
                        <a:cs typeface="BNPP Sans"/>
                      </a:endParaRPr>
                    </a:p>
                    <a:p>
                      <a:pPr marL="207010" indent="-67945">
                        <a:lnSpc>
                          <a:spcPct val="100000"/>
                        </a:lnSpc>
                        <a:spcBef>
                          <a:spcPts val="15"/>
                        </a:spcBef>
                        <a:buChar char="•"/>
                        <a:tabLst>
                          <a:tab pos="207645" algn="l"/>
                        </a:tabLst>
                      </a:pPr>
                      <a:r>
                        <a:rPr sz="800" spc="-10" dirty="0">
                          <a:latin typeface="BNPP Sans"/>
                          <a:cs typeface="BNPP Sans"/>
                        </a:rPr>
                        <a:t>Banking</a:t>
                      </a:r>
                      <a:endParaRPr sz="800">
                        <a:latin typeface="BNPP Sans"/>
                        <a:cs typeface="BNPP Sans"/>
                      </a:endParaRPr>
                    </a:p>
                    <a:p>
                      <a:pPr marL="207010" indent="-67945">
                        <a:lnSpc>
                          <a:spcPct val="100000"/>
                        </a:lnSpc>
                        <a:spcBef>
                          <a:spcPts val="15"/>
                        </a:spcBef>
                        <a:buChar char="•"/>
                        <a:tabLst>
                          <a:tab pos="207645" algn="l"/>
                        </a:tabLst>
                      </a:pPr>
                      <a:r>
                        <a:rPr sz="800" dirty="0">
                          <a:latin typeface="BNPP Sans"/>
                          <a:cs typeface="BNPP Sans"/>
                        </a:rPr>
                        <a:t>Consumer</a:t>
                      </a:r>
                      <a:r>
                        <a:rPr sz="800" spc="30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800" dirty="0">
                          <a:latin typeface="BNPP Sans"/>
                          <a:cs typeface="BNPP Sans"/>
                        </a:rPr>
                        <a:t>Discretionary</a:t>
                      </a:r>
                      <a:r>
                        <a:rPr sz="800" spc="30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800" dirty="0">
                          <a:latin typeface="BNPP Sans"/>
                          <a:cs typeface="BNPP Sans"/>
                        </a:rPr>
                        <a:t>(like</a:t>
                      </a:r>
                      <a:r>
                        <a:rPr sz="800" spc="35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800" spc="-10" dirty="0">
                          <a:latin typeface="BNPP Sans"/>
                          <a:cs typeface="BNPP Sans"/>
                        </a:rPr>
                        <a:t>Auto)</a:t>
                      </a:r>
                      <a:endParaRPr sz="800">
                        <a:latin typeface="BNPP Sans"/>
                        <a:cs typeface="BNPP Sans"/>
                      </a:endParaRPr>
                    </a:p>
                    <a:p>
                      <a:pPr marL="207010" indent="-67945">
                        <a:lnSpc>
                          <a:spcPct val="100000"/>
                        </a:lnSpc>
                        <a:spcBef>
                          <a:spcPts val="15"/>
                        </a:spcBef>
                        <a:buChar char="•"/>
                        <a:tabLst>
                          <a:tab pos="207645" algn="l"/>
                        </a:tabLst>
                      </a:pPr>
                      <a:r>
                        <a:rPr sz="800" spc="-20" dirty="0">
                          <a:latin typeface="BNPP Sans"/>
                          <a:cs typeface="BNPP Sans"/>
                        </a:rPr>
                        <a:t>Media</a:t>
                      </a:r>
                      <a:endParaRPr sz="800">
                        <a:latin typeface="BNPP Sans"/>
                        <a:cs typeface="BNPP Sans"/>
                      </a:endParaRPr>
                    </a:p>
                  </a:txBody>
                  <a:tcPr marL="0" marR="0" marT="0" marB="0">
                    <a:lnL w="3175">
                      <a:solidFill>
                        <a:srgbClr val="6D6D6D"/>
                      </a:solidFill>
                      <a:prstDash val="solid"/>
                    </a:lnL>
                    <a:lnR w="3175">
                      <a:solidFill>
                        <a:srgbClr val="6D6D6D"/>
                      </a:solidFill>
                      <a:prstDash val="solid"/>
                    </a:lnR>
                    <a:lnB w="3175">
                      <a:solidFill>
                        <a:srgbClr val="6D6D6D"/>
                      </a:solidFill>
                      <a:prstDash val="solid"/>
                    </a:lnB>
                    <a:solidFill>
                      <a:srgbClr val="FFDE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dirty="0">
                          <a:latin typeface="BNPP Sans"/>
                          <a:cs typeface="BNPP Sans"/>
                        </a:rPr>
                        <a:t>Export</a:t>
                      </a:r>
                      <a:r>
                        <a:rPr sz="800" spc="20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800" spc="-10" dirty="0">
                          <a:latin typeface="BNPP Sans"/>
                          <a:cs typeface="BNPP Sans"/>
                        </a:rPr>
                        <a:t>related:</a:t>
                      </a:r>
                      <a:endParaRPr sz="800">
                        <a:latin typeface="BNPP Sans"/>
                        <a:cs typeface="BNPP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28600" indent="-67310">
                        <a:lnSpc>
                          <a:spcPct val="100000"/>
                        </a:lnSpc>
                        <a:buChar char="•"/>
                        <a:tabLst>
                          <a:tab pos="229235" algn="l"/>
                        </a:tabLst>
                      </a:pPr>
                      <a:r>
                        <a:rPr sz="800" spc="-25" dirty="0">
                          <a:latin typeface="BNPP Sans"/>
                          <a:cs typeface="BNPP Sans"/>
                        </a:rPr>
                        <a:t>IT</a:t>
                      </a:r>
                      <a:endParaRPr sz="800">
                        <a:latin typeface="BNPP Sans"/>
                        <a:cs typeface="BNPP Sans"/>
                      </a:endParaRPr>
                    </a:p>
                    <a:p>
                      <a:pPr marL="228600" indent="-67310">
                        <a:lnSpc>
                          <a:spcPct val="100000"/>
                        </a:lnSpc>
                        <a:spcBef>
                          <a:spcPts val="15"/>
                        </a:spcBef>
                        <a:buChar char="•"/>
                        <a:tabLst>
                          <a:tab pos="229235" algn="l"/>
                        </a:tabLst>
                      </a:pPr>
                      <a:r>
                        <a:rPr sz="800" spc="-10" dirty="0">
                          <a:latin typeface="BNPP Sans"/>
                          <a:cs typeface="BNPP Sans"/>
                        </a:rPr>
                        <a:t>Healthcare</a:t>
                      </a:r>
                      <a:endParaRPr sz="800">
                        <a:latin typeface="BNPP Sans"/>
                        <a:cs typeface="BNPP Sans"/>
                      </a:endParaRPr>
                    </a:p>
                  </a:txBody>
                  <a:tcPr marL="0" marR="0" marT="17780" marB="0">
                    <a:lnL w="3175" cap="flat" cmpd="sng" algn="ctr">
                      <a:solidFill>
                        <a:srgbClr val="6D6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6D6D6D"/>
                      </a:solidFill>
                      <a:prstDash val="solid"/>
                    </a:lnR>
                    <a:lnB w="3175">
                      <a:solidFill>
                        <a:srgbClr val="6D6D6D"/>
                      </a:solidFill>
                      <a:prstDash val="solid"/>
                    </a:lnB>
                    <a:solidFill>
                      <a:srgbClr val="FFDE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38430" marR="133985" algn="just">
                        <a:lnSpc>
                          <a:spcPct val="101600"/>
                        </a:lnSpc>
                        <a:spcBef>
                          <a:spcPts val="125"/>
                        </a:spcBef>
                      </a:pPr>
                      <a:r>
                        <a:rPr sz="800" dirty="0">
                          <a:latin typeface="BNPP Sans"/>
                          <a:cs typeface="BNPP Sans"/>
                        </a:rPr>
                        <a:t>Tightening</a:t>
                      </a:r>
                      <a:r>
                        <a:rPr sz="800" spc="30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800" dirty="0">
                          <a:latin typeface="BNPP Sans"/>
                          <a:cs typeface="BNPP Sans"/>
                        </a:rPr>
                        <a:t>global</a:t>
                      </a:r>
                      <a:r>
                        <a:rPr sz="800" spc="30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800" dirty="0">
                          <a:latin typeface="BNPP Sans"/>
                          <a:cs typeface="BNPP Sans"/>
                        </a:rPr>
                        <a:t>monetary</a:t>
                      </a:r>
                      <a:r>
                        <a:rPr sz="800" spc="30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800" spc="-10" dirty="0">
                          <a:latin typeface="BNPP Sans"/>
                          <a:cs typeface="BNPP Sans"/>
                        </a:rPr>
                        <a:t>policy, </a:t>
                      </a:r>
                      <a:r>
                        <a:rPr sz="800" dirty="0">
                          <a:latin typeface="BNPP Sans"/>
                          <a:cs typeface="BNPP Sans"/>
                        </a:rPr>
                        <a:t>cuts</a:t>
                      </a:r>
                      <a:r>
                        <a:rPr sz="800" spc="15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800" dirty="0">
                          <a:latin typeface="BNPP Sans"/>
                          <a:cs typeface="BNPP Sans"/>
                        </a:rPr>
                        <a:t>to</a:t>
                      </a:r>
                      <a:r>
                        <a:rPr sz="800" spc="15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800" dirty="0">
                          <a:latin typeface="BNPP Sans"/>
                          <a:cs typeface="BNPP Sans"/>
                        </a:rPr>
                        <a:t>global</a:t>
                      </a:r>
                      <a:r>
                        <a:rPr sz="800" spc="20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800" dirty="0">
                          <a:latin typeface="BNPP Sans"/>
                          <a:cs typeface="BNPP Sans"/>
                        </a:rPr>
                        <a:t>growth</a:t>
                      </a:r>
                      <a:r>
                        <a:rPr sz="800" spc="15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800" spc="-10" dirty="0">
                          <a:latin typeface="BNPP Sans"/>
                          <a:cs typeface="BNPP Sans"/>
                        </a:rPr>
                        <a:t>disadvantage </a:t>
                      </a:r>
                      <a:r>
                        <a:rPr sz="800" dirty="0">
                          <a:latin typeface="BNPP Sans"/>
                          <a:cs typeface="BNPP Sans"/>
                        </a:rPr>
                        <a:t>to</a:t>
                      </a:r>
                      <a:r>
                        <a:rPr sz="800" spc="10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800" dirty="0">
                          <a:latin typeface="BNPP Sans"/>
                          <a:cs typeface="BNPP Sans"/>
                        </a:rPr>
                        <a:t>global</a:t>
                      </a:r>
                      <a:r>
                        <a:rPr sz="800" spc="15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800" spc="-10" dirty="0">
                          <a:latin typeface="BNPP Sans"/>
                          <a:cs typeface="BNPP Sans"/>
                        </a:rPr>
                        <a:t>commodities:</a:t>
                      </a:r>
                      <a:endParaRPr sz="800">
                        <a:latin typeface="BNPP Sans"/>
                        <a:cs typeface="BNPP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05740" indent="-67945">
                        <a:lnSpc>
                          <a:spcPct val="100000"/>
                        </a:lnSpc>
                        <a:buChar char="•"/>
                        <a:tabLst>
                          <a:tab pos="206375" algn="l"/>
                        </a:tabLst>
                      </a:pPr>
                      <a:r>
                        <a:rPr sz="800" spc="-10" dirty="0">
                          <a:latin typeface="BNPP Sans"/>
                          <a:cs typeface="BNPP Sans"/>
                        </a:rPr>
                        <a:t>Metals</a:t>
                      </a:r>
                      <a:endParaRPr sz="800">
                        <a:latin typeface="BNPP Sans"/>
                        <a:cs typeface="BNPP Sans"/>
                      </a:endParaRPr>
                    </a:p>
                    <a:p>
                      <a:pPr marL="205740" indent="-67945">
                        <a:lnSpc>
                          <a:spcPct val="100000"/>
                        </a:lnSpc>
                        <a:spcBef>
                          <a:spcPts val="15"/>
                        </a:spcBef>
                        <a:buChar char="•"/>
                        <a:tabLst>
                          <a:tab pos="206375" algn="l"/>
                        </a:tabLst>
                      </a:pPr>
                      <a:r>
                        <a:rPr sz="800" spc="-10" dirty="0">
                          <a:latin typeface="BNPP Sans"/>
                          <a:cs typeface="BNPP Sans"/>
                        </a:rPr>
                        <a:t>Energy</a:t>
                      </a:r>
                      <a:endParaRPr sz="800">
                        <a:latin typeface="BNPP Sans"/>
                        <a:cs typeface="BNPP Sans"/>
                      </a:endParaRPr>
                    </a:p>
                  </a:txBody>
                  <a:tcPr marL="0" marR="0" marT="15875" marB="0">
                    <a:lnL w="3175">
                      <a:solidFill>
                        <a:srgbClr val="6D6D6D"/>
                      </a:solidFill>
                      <a:prstDash val="solid"/>
                    </a:lnL>
                    <a:lnR w="3175">
                      <a:solidFill>
                        <a:srgbClr val="6D6D6D"/>
                      </a:solidFill>
                      <a:prstDash val="solid"/>
                    </a:lnR>
                    <a:lnB w="3175">
                      <a:solidFill>
                        <a:srgbClr val="6D6D6D"/>
                      </a:solidFill>
                      <a:prstDash val="solid"/>
                    </a:lnB>
                    <a:solidFill>
                      <a:srgbClr val="FFD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latin typeface="BNPP Sans"/>
                          <a:cs typeface="BNPP Sans"/>
                        </a:rPr>
                        <a:t>PLI</a:t>
                      </a:r>
                      <a:r>
                        <a:rPr sz="675" baseline="30864" dirty="0">
                          <a:latin typeface="BNPP Sans"/>
                          <a:cs typeface="BNPP Sans"/>
                        </a:rPr>
                        <a:t>1</a:t>
                      </a:r>
                      <a:r>
                        <a:rPr sz="800" dirty="0">
                          <a:latin typeface="BNPP Sans"/>
                          <a:cs typeface="BNPP Sans"/>
                        </a:rPr>
                        <a:t>,</a:t>
                      </a:r>
                      <a:r>
                        <a:rPr sz="800" spc="25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800" dirty="0">
                          <a:latin typeface="BNPP Sans"/>
                          <a:cs typeface="BNPP Sans"/>
                        </a:rPr>
                        <a:t>China</a:t>
                      </a:r>
                      <a:r>
                        <a:rPr sz="800" spc="25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800" dirty="0">
                          <a:latin typeface="BNPP Sans"/>
                          <a:cs typeface="BNPP Sans"/>
                        </a:rPr>
                        <a:t>Plus</a:t>
                      </a:r>
                      <a:r>
                        <a:rPr sz="800" spc="25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800" dirty="0">
                          <a:latin typeface="BNPP Sans"/>
                          <a:cs typeface="BNPP Sans"/>
                        </a:rPr>
                        <a:t>One</a:t>
                      </a:r>
                      <a:r>
                        <a:rPr sz="675" baseline="30864" dirty="0">
                          <a:latin typeface="BNPP Sans"/>
                          <a:cs typeface="BNPP Sans"/>
                        </a:rPr>
                        <a:t>2</a:t>
                      </a:r>
                      <a:r>
                        <a:rPr sz="800" dirty="0">
                          <a:latin typeface="BNPP Sans"/>
                          <a:cs typeface="BNPP Sans"/>
                        </a:rPr>
                        <a:t>,</a:t>
                      </a:r>
                      <a:r>
                        <a:rPr sz="800" spc="25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800" dirty="0">
                          <a:latin typeface="BNPP Sans"/>
                          <a:cs typeface="BNPP Sans"/>
                        </a:rPr>
                        <a:t>India</a:t>
                      </a:r>
                      <a:r>
                        <a:rPr sz="800" spc="25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800" dirty="0">
                          <a:latin typeface="BNPP Sans"/>
                          <a:cs typeface="BNPP Sans"/>
                        </a:rPr>
                        <a:t>manufacturing</a:t>
                      </a:r>
                      <a:r>
                        <a:rPr sz="800" spc="25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800" dirty="0">
                          <a:latin typeface="BNPP Sans"/>
                          <a:cs typeface="BNPP Sans"/>
                        </a:rPr>
                        <a:t>theme,</a:t>
                      </a:r>
                      <a:r>
                        <a:rPr sz="800" spc="25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800" dirty="0">
                          <a:latin typeface="BNPP Sans"/>
                          <a:cs typeface="BNPP Sans"/>
                        </a:rPr>
                        <a:t>Diversification</a:t>
                      </a:r>
                      <a:r>
                        <a:rPr sz="800" spc="25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800" dirty="0">
                          <a:latin typeface="BNPP Sans"/>
                          <a:cs typeface="BNPP Sans"/>
                        </a:rPr>
                        <a:t>from</a:t>
                      </a:r>
                      <a:r>
                        <a:rPr sz="800" spc="30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800" spc="-10" dirty="0">
                          <a:latin typeface="BNPP Sans"/>
                          <a:cs typeface="BNPP Sans"/>
                        </a:rPr>
                        <a:t>Europe:</a:t>
                      </a:r>
                      <a:endParaRPr sz="800">
                        <a:latin typeface="BNPP Sans"/>
                        <a:cs typeface="BNPP Sans"/>
                      </a:endParaRPr>
                    </a:p>
                    <a:p>
                      <a:pPr marL="207010" indent="-67945">
                        <a:lnSpc>
                          <a:spcPct val="100000"/>
                        </a:lnSpc>
                        <a:spcBef>
                          <a:spcPts val="15"/>
                        </a:spcBef>
                        <a:buChar char="•"/>
                        <a:tabLst>
                          <a:tab pos="207645" algn="l"/>
                        </a:tabLst>
                      </a:pPr>
                      <a:r>
                        <a:rPr sz="800" dirty="0">
                          <a:latin typeface="BNPP Sans"/>
                          <a:cs typeface="BNPP Sans"/>
                        </a:rPr>
                        <a:t>Capital</a:t>
                      </a:r>
                      <a:r>
                        <a:rPr sz="800" spc="20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800" spc="-20" dirty="0">
                          <a:latin typeface="BNPP Sans"/>
                          <a:cs typeface="BNPP Sans"/>
                        </a:rPr>
                        <a:t>Goods</a:t>
                      </a:r>
                      <a:endParaRPr sz="800">
                        <a:latin typeface="BNPP Sans"/>
                        <a:cs typeface="BNPP Sans"/>
                      </a:endParaRPr>
                    </a:p>
                    <a:p>
                      <a:pPr marL="207010" indent="-67945">
                        <a:lnSpc>
                          <a:spcPct val="100000"/>
                        </a:lnSpc>
                        <a:spcBef>
                          <a:spcPts val="15"/>
                        </a:spcBef>
                        <a:buChar char="•"/>
                        <a:tabLst>
                          <a:tab pos="207645" algn="l"/>
                        </a:tabLst>
                      </a:pPr>
                      <a:r>
                        <a:rPr sz="800" spc="-10" dirty="0">
                          <a:latin typeface="BNPP Sans"/>
                          <a:cs typeface="BNPP Sans"/>
                        </a:rPr>
                        <a:t>Defence</a:t>
                      </a:r>
                      <a:endParaRPr sz="800">
                        <a:latin typeface="BNPP Sans"/>
                        <a:cs typeface="BNPP Sans"/>
                      </a:endParaRPr>
                    </a:p>
                  </a:txBody>
                  <a:tcPr marL="0" marR="0" marT="12065" marB="0">
                    <a:lnL w="3175">
                      <a:solidFill>
                        <a:srgbClr val="6D6D6D"/>
                      </a:solidFill>
                      <a:prstDash val="solid"/>
                    </a:lnL>
                    <a:lnR w="3175">
                      <a:solidFill>
                        <a:srgbClr val="6D6D6D"/>
                      </a:solidFill>
                      <a:prstDash val="solid"/>
                    </a:lnR>
                    <a:lnT w="3175">
                      <a:solidFill>
                        <a:srgbClr val="6D6D6D"/>
                      </a:solidFill>
                      <a:prstDash val="solid"/>
                    </a:lnT>
                    <a:lnB w="3175">
                      <a:solidFill>
                        <a:srgbClr val="6D6D6D"/>
                      </a:solidFill>
                      <a:prstDash val="solid"/>
                    </a:lnB>
                    <a:solidFill>
                      <a:srgbClr val="FFDE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780" marB="0">
                    <a:lnR w="3175">
                      <a:solidFill>
                        <a:srgbClr val="6D6D6D"/>
                      </a:solidFill>
                      <a:prstDash val="solid"/>
                    </a:lnR>
                    <a:lnB w="3175">
                      <a:solidFill>
                        <a:srgbClr val="6D6D6D"/>
                      </a:solidFill>
                      <a:prstDash val="solid"/>
                    </a:lnB>
                    <a:solidFill>
                      <a:srgbClr val="FFDE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875" marB="0">
                    <a:lnL w="3175">
                      <a:solidFill>
                        <a:srgbClr val="6D6D6D"/>
                      </a:solidFill>
                      <a:prstDash val="solid"/>
                    </a:lnL>
                    <a:lnR w="3175">
                      <a:solidFill>
                        <a:srgbClr val="6D6D6D"/>
                      </a:solidFill>
                      <a:prstDash val="solid"/>
                    </a:lnR>
                    <a:lnB w="3175">
                      <a:solidFill>
                        <a:srgbClr val="6D6D6D"/>
                      </a:solidFill>
                      <a:prstDash val="solid"/>
                    </a:lnB>
                    <a:solidFill>
                      <a:srgbClr val="FFD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7D1034D1-B39F-5961-FE3A-EB6461D66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" y="4596384"/>
            <a:ext cx="7559040" cy="7376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7560309" cy="4624705"/>
          </a:xfrm>
          <a:custGeom>
            <a:avLst/>
            <a:gdLst/>
            <a:ahLst/>
            <a:cxnLst/>
            <a:rect l="l" t="t" r="r" b="b"/>
            <a:pathLst>
              <a:path w="7560309" h="4624705">
                <a:moveTo>
                  <a:pt x="0" y="4624298"/>
                </a:moveTo>
                <a:lnTo>
                  <a:pt x="7559992" y="4624298"/>
                </a:lnTo>
                <a:lnTo>
                  <a:pt x="7559992" y="0"/>
                </a:lnTo>
                <a:lnTo>
                  <a:pt x="0" y="0"/>
                </a:lnTo>
                <a:lnTo>
                  <a:pt x="0" y="4624298"/>
                </a:lnTo>
                <a:close/>
              </a:path>
            </a:pathLst>
          </a:custGeom>
          <a:solidFill>
            <a:srgbClr val="F8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0252" y="4163345"/>
            <a:ext cx="6826884" cy="2482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4500"/>
              </a:lnSpc>
              <a:spcBef>
                <a:spcPts val="90"/>
              </a:spcBef>
            </a:pPr>
            <a:r>
              <a:rPr sz="700" b="0" dirty="0">
                <a:latin typeface="BNPP Sans Light"/>
                <a:cs typeface="BNPP Sans Light"/>
              </a:rPr>
              <a:t>For</a:t>
            </a:r>
            <a:r>
              <a:rPr sz="700" b="0" spc="13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further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details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on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asset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allocation,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investment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strategy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and</a:t>
            </a:r>
            <a:r>
              <a:rPr sz="700" b="0" spc="13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risk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factors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of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the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Scheme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please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refer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to</a:t>
            </a:r>
            <a:r>
              <a:rPr sz="700" b="0" spc="13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SID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available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on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our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website</a:t>
            </a:r>
            <a:r>
              <a:rPr sz="700" b="0" spc="140" dirty="0">
                <a:latin typeface="BNPP Sans Light"/>
                <a:cs typeface="BNPP Sans Light"/>
              </a:rPr>
              <a:t> </a:t>
            </a:r>
            <a:r>
              <a:rPr sz="700" b="0" spc="-10" dirty="0">
                <a:latin typeface="BNPP Sans Light"/>
                <a:cs typeface="BNPP Sans Light"/>
              </a:rPr>
              <a:t>(www.barodabnpparibasmf.in).</a:t>
            </a:r>
            <a:r>
              <a:rPr sz="700" b="0" spc="50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Investment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strategy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stated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above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may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change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from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time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to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time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and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shall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be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accordance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with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the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investment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objective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and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strategy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stated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the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SID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of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the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spc="-10" dirty="0">
                <a:latin typeface="BNPP Sans Light"/>
                <a:cs typeface="BNPP Sans Light"/>
              </a:rPr>
              <a:t>scheme.</a:t>
            </a:r>
            <a:endParaRPr sz="700">
              <a:latin typeface="BNPP Sans Light"/>
              <a:cs typeface="BNPP Sans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22213" y="1345812"/>
            <a:ext cx="4916170" cy="458470"/>
            <a:chOff x="1322213" y="1345812"/>
            <a:chExt cx="4916170" cy="4584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9549" y="1515536"/>
              <a:ext cx="99898" cy="9991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22213" y="1345812"/>
              <a:ext cx="1708150" cy="439420"/>
            </a:xfrm>
            <a:custGeom>
              <a:avLst/>
              <a:gdLst/>
              <a:ahLst/>
              <a:cxnLst/>
              <a:rect l="l" t="t" r="r" b="b"/>
              <a:pathLst>
                <a:path w="1708150" h="439419">
                  <a:moveTo>
                    <a:pt x="1624457" y="0"/>
                  </a:moveTo>
                  <a:lnTo>
                    <a:pt x="83667" y="0"/>
                  </a:lnTo>
                  <a:lnTo>
                    <a:pt x="51097" y="6576"/>
                  </a:lnTo>
                  <a:lnTo>
                    <a:pt x="24503" y="24509"/>
                  </a:lnTo>
                  <a:lnTo>
                    <a:pt x="6574" y="51108"/>
                  </a:lnTo>
                  <a:lnTo>
                    <a:pt x="0" y="83680"/>
                  </a:lnTo>
                  <a:lnTo>
                    <a:pt x="0" y="355676"/>
                  </a:lnTo>
                  <a:lnTo>
                    <a:pt x="6574" y="388246"/>
                  </a:lnTo>
                  <a:lnTo>
                    <a:pt x="24503" y="414840"/>
                  </a:lnTo>
                  <a:lnTo>
                    <a:pt x="51097" y="432769"/>
                  </a:lnTo>
                  <a:lnTo>
                    <a:pt x="83667" y="439343"/>
                  </a:lnTo>
                  <a:lnTo>
                    <a:pt x="1624457" y="439343"/>
                  </a:lnTo>
                  <a:lnTo>
                    <a:pt x="1657027" y="432769"/>
                  </a:lnTo>
                  <a:lnTo>
                    <a:pt x="1683621" y="414840"/>
                  </a:lnTo>
                  <a:lnTo>
                    <a:pt x="1701550" y="388246"/>
                  </a:lnTo>
                  <a:lnTo>
                    <a:pt x="1708124" y="355676"/>
                  </a:lnTo>
                  <a:lnTo>
                    <a:pt x="1708124" y="83680"/>
                  </a:lnTo>
                  <a:lnTo>
                    <a:pt x="1701550" y="51108"/>
                  </a:lnTo>
                  <a:lnTo>
                    <a:pt x="1683621" y="24509"/>
                  </a:lnTo>
                  <a:lnTo>
                    <a:pt x="1657027" y="6576"/>
                  </a:lnTo>
                  <a:lnTo>
                    <a:pt x="1624457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82591" y="1345819"/>
              <a:ext cx="1355204" cy="45838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378632" y="1389540"/>
            <a:ext cx="1558925" cy="322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6090" marR="5080" indent="-454025">
              <a:lnSpc>
                <a:spcPct val="102600"/>
              </a:lnSpc>
              <a:spcBef>
                <a:spcPts val="95"/>
              </a:spcBef>
            </a:pP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Current</a:t>
            </a:r>
            <a:r>
              <a:rPr sz="950" spc="6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Expected</a:t>
            </a:r>
            <a:r>
              <a:rPr sz="950" spc="7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BNPP Sans"/>
                <a:cs typeface="BNPP Sans"/>
              </a:rPr>
              <a:t>Allocation: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10%</a:t>
            </a:r>
            <a:r>
              <a:rPr sz="950" spc="3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to</a:t>
            </a:r>
            <a:r>
              <a:rPr sz="950" spc="3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BNPP Sans"/>
                <a:cs typeface="BNPP Sans"/>
              </a:rPr>
              <a:t>25%</a:t>
            </a:r>
            <a:endParaRPr sz="950">
              <a:latin typeface="BNPP Sans"/>
              <a:cs typeface="BNPP San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004974" y="1523969"/>
            <a:ext cx="1929764" cy="100330"/>
            <a:chOff x="3004974" y="1523969"/>
            <a:chExt cx="1929764" cy="100330"/>
          </a:xfrm>
        </p:grpSpPr>
        <p:sp>
          <p:nvSpPr>
            <p:cNvPr id="10" name="object 10"/>
            <p:cNvSpPr/>
            <p:nvPr/>
          </p:nvSpPr>
          <p:spPr>
            <a:xfrm>
              <a:off x="3004974" y="1540962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30">
                  <a:moveTo>
                    <a:pt x="24523" y="0"/>
                  </a:moveTo>
                  <a:lnTo>
                    <a:pt x="14975" y="1928"/>
                  </a:lnTo>
                  <a:lnTo>
                    <a:pt x="7180" y="7185"/>
                  </a:lnTo>
                  <a:lnTo>
                    <a:pt x="1926" y="14980"/>
                  </a:lnTo>
                  <a:lnTo>
                    <a:pt x="0" y="24523"/>
                  </a:lnTo>
                  <a:lnTo>
                    <a:pt x="1926" y="34074"/>
                  </a:lnTo>
                  <a:lnTo>
                    <a:pt x="7180" y="41873"/>
                  </a:lnTo>
                  <a:lnTo>
                    <a:pt x="14975" y="47131"/>
                  </a:lnTo>
                  <a:lnTo>
                    <a:pt x="24523" y="49060"/>
                  </a:lnTo>
                  <a:lnTo>
                    <a:pt x="34072" y="47131"/>
                  </a:lnTo>
                  <a:lnTo>
                    <a:pt x="41867" y="41873"/>
                  </a:lnTo>
                  <a:lnTo>
                    <a:pt x="47121" y="34074"/>
                  </a:lnTo>
                  <a:lnTo>
                    <a:pt x="49047" y="24523"/>
                  </a:lnTo>
                  <a:lnTo>
                    <a:pt x="47121" y="14980"/>
                  </a:lnTo>
                  <a:lnTo>
                    <a:pt x="41867" y="7185"/>
                  </a:lnTo>
                  <a:lnTo>
                    <a:pt x="34072" y="1928"/>
                  </a:lnTo>
                  <a:lnTo>
                    <a:pt x="245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66775" y="1565485"/>
              <a:ext cx="334010" cy="0"/>
            </a:xfrm>
            <a:custGeom>
              <a:avLst/>
              <a:gdLst/>
              <a:ahLst/>
              <a:cxnLst/>
              <a:rect l="l" t="t" r="r" b="b"/>
              <a:pathLst>
                <a:path w="334010">
                  <a:moveTo>
                    <a:pt x="0" y="0"/>
                  </a:moveTo>
                  <a:lnTo>
                    <a:pt x="333590" y="0"/>
                  </a:lnTo>
                </a:path>
              </a:pathLst>
            </a:custGeom>
            <a:ln w="14909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34695" y="1523969"/>
              <a:ext cx="99898" cy="9991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513776" y="1573931"/>
              <a:ext cx="334010" cy="0"/>
            </a:xfrm>
            <a:custGeom>
              <a:avLst/>
              <a:gdLst/>
              <a:ahLst/>
              <a:cxnLst/>
              <a:rect l="l" t="t" r="r" b="b"/>
              <a:pathLst>
                <a:path w="334010">
                  <a:moveTo>
                    <a:pt x="333578" y="0"/>
                  </a:moveTo>
                  <a:lnTo>
                    <a:pt x="0" y="0"/>
                  </a:lnTo>
                </a:path>
              </a:pathLst>
            </a:custGeom>
            <a:ln w="14909">
              <a:solidFill>
                <a:srgbClr val="F1A6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968205" y="1405092"/>
            <a:ext cx="1189990" cy="322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330" marR="5080" indent="-342265">
              <a:lnSpc>
                <a:spcPct val="102600"/>
              </a:lnSpc>
              <a:spcBef>
                <a:spcPts val="95"/>
              </a:spcBef>
            </a:pPr>
            <a:r>
              <a:rPr sz="950" dirty="0">
                <a:latin typeface="BNPP Sans"/>
                <a:cs typeface="BNPP Sans"/>
              </a:rPr>
              <a:t>Will</a:t>
            </a:r>
            <a:r>
              <a:rPr sz="950" spc="40" dirty="0">
                <a:latin typeface="BNPP Sans"/>
                <a:cs typeface="BNPP Sans"/>
              </a:rPr>
              <a:t> </a:t>
            </a:r>
            <a:r>
              <a:rPr sz="950" dirty="0">
                <a:latin typeface="BNPP Sans"/>
                <a:cs typeface="BNPP Sans"/>
              </a:rPr>
              <a:t>invest</a:t>
            </a:r>
            <a:r>
              <a:rPr sz="950" spc="40" dirty="0">
                <a:latin typeface="BNPP Sans"/>
                <a:cs typeface="BNPP Sans"/>
              </a:rPr>
              <a:t> </a:t>
            </a:r>
            <a:r>
              <a:rPr sz="950" dirty="0">
                <a:latin typeface="BNPP Sans"/>
                <a:cs typeface="BNPP Sans"/>
              </a:rPr>
              <a:t>in</a:t>
            </a:r>
            <a:r>
              <a:rPr sz="950" spc="40" dirty="0">
                <a:latin typeface="BNPP Sans"/>
                <a:cs typeface="BNPP Sans"/>
              </a:rPr>
              <a:t> </a:t>
            </a:r>
            <a:r>
              <a:rPr sz="950" dirty="0">
                <a:latin typeface="BNPP Sans"/>
                <a:cs typeface="BNPP Sans"/>
              </a:rPr>
              <a:t>Units</a:t>
            </a:r>
            <a:r>
              <a:rPr sz="950" spc="40" dirty="0">
                <a:latin typeface="BNPP Sans"/>
                <a:cs typeface="BNPP Sans"/>
              </a:rPr>
              <a:t> </a:t>
            </a:r>
            <a:r>
              <a:rPr sz="950" spc="-25" dirty="0">
                <a:latin typeface="BNPP Sans"/>
                <a:cs typeface="BNPP Sans"/>
              </a:rPr>
              <a:t>of </a:t>
            </a:r>
            <a:r>
              <a:rPr sz="950" dirty="0">
                <a:latin typeface="BNPP Sans"/>
                <a:cs typeface="BNPP Sans"/>
              </a:rPr>
              <a:t>Gold</a:t>
            </a:r>
            <a:r>
              <a:rPr sz="950" spc="40" dirty="0">
                <a:latin typeface="BNPP Sans"/>
                <a:cs typeface="BNPP Sans"/>
              </a:rPr>
              <a:t> </a:t>
            </a:r>
            <a:r>
              <a:rPr sz="950" spc="-25" dirty="0">
                <a:latin typeface="BNPP Sans"/>
                <a:cs typeface="BNPP Sans"/>
              </a:rPr>
              <a:t>ETF</a:t>
            </a:r>
            <a:endParaRPr sz="950">
              <a:latin typeface="BNPP Sans"/>
              <a:cs typeface="BNPP San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395127" y="994905"/>
            <a:ext cx="1173480" cy="1158240"/>
            <a:chOff x="3395127" y="994905"/>
            <a:chExt cx="1173480" cy="115824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74668" y="994905"/>
              <a:ext cx="938250" cy="93825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395127" y="1174454"/>
              <a:ext cx="938530" cy="938530"/>
            </a:xfrm>
            <a:custGeom>
              <a:avLst/>
              <a:gdLst/>
              <a:ahLst/>
              <a:cxnLst/>
              <a:rect l="l" t="t" r="r" b="b"/>
              <a:pathLst>
                <a:path w="938529" h="938530">
                  <a:moveTo>
                    <a:pt x="148513" y="0"/>
                  </a:moveTo>
                  <a:lnTo>
                    <a:pt x="115671" y="38906"/>
                  </a:lnTo>
                  <a:lnTo>
                    <a:pt x="86426" y="80722"/>
                  </a:lnTo>
                  <a:lnTo>
                    <a:pt x="61021" y="125209"/>
                  </a:lnTo>
                  <a:lnTo>
                    <a:pt x="39695" y="172129"/>
                  </a:lnTo>
                  <a:lnTo>
                    <a:pt x="22689" y="221242"/>
                  </a:lnTo>
                  <a:lnTo>
                    <a:pt x="10244" y="272309"/>
                  </a:lnTo>
                  <a:lnTo>
                    <a:pt x="2601" y="325090"/>
                  </a:lnTo>
                  <a:lnTo>
                    <a:pt x="0" y="379349"/>
                  </a:lnTo>
                  <a:lnTo>
                    <a:pt x="2051" y="427573"/>
                  </a:lnTo>
                  <a:lnTo>
                    <a:pt x="8094" y="474658"/>
                  </a:lnTo>
                  <a:lnTo>
                    <a:pt x="17960" y="520436"/>
                  </a:lnTo>
                  <a:lnTo>
                    <a:pt x="31481" y="564740"/>
                  </a:lnTo>
                  <a:lnTo>
                    <a:pt x="48491" y="607401"/>
                  </a:lnTo>
                  <a:lnTo>
                    <a:pt x="68820" y="648251"/>
                  </a:lnTo>
                  <a:lnTo>
                    <a:pt x="92302" y="687124"/>
                  </a:lnTo>
                  <a:lnTo>
                    <a:pt x="118769" y="723851"/>
                  </a:lnTo>
                  <a:lnTo>
                    <a:pt x="148052" y="758265"/>
                  </a:lnTo>
                  <a:lnTo>
                    <a:pt x="179985" y="790197"/>
                  </a:lnTo>
                  <a:lnTo>
                    <a:pt x="214398" y="819481"/>
                  </a:lnTo>
                  <a:lnTo>
                    <a:pt x="251125" y="845947"/>
                  </a:lnTo>
                  <a:lnTo>
                    <a:pt x="289998" y="869429"/>
                  </a:lnTo>
                  <a:lnTo>
                    <a:pt x="330849" y="889759"/>
                  </a:lnTo>
                  <a:lnTo>
                    <a:pt x="373510" y="906768"/>
                  </a:lnTo>
                  <a:lnTo>
                    <a:pt x="417814" y="920290"/>
                  </a:lnTo>
                  <a:lnTo>
                    <a:pt x="463592" y="930156"/>
                  </a:lnTo>
                  <a:lnTo>
                    <a:pt x="510677" y="936199"/>
                  </a:lnTo>
                  <a:lnTo>
                    <a:pt x="558901" y="938250"/>
                  </a:lnTo>
                  <a:lnTo>
                    <a:pt x="613155" y="935648"/>
                  </a:lnTo>
                  <a:lnTo>
                    <a:pt x="665936" y="928003"/>
                  </a:lnTo>
                  <a:lnTo>
                    <a:pt x="717002" y="915556"/>
                  </a:lnTo>
                  <a:lnTo>
                    <a:pt x="766116" y="898548"/>
                  </a:lnTo>
                  <a:lnTo>
                    <a:pt x="813037" y="877220"/>
                  </a:lnTo>
                  <a:lnTo>
                    <a:pt x="857526" y="851813"/>
                  </a:lnTo>
                  <a:lnTo>
                    <a:pt x="899343" y="822567"/>
                  </a:lnTo>
                  <a:lnTo>
                    <a:pt x="938250" y="789724"/>
                  </a:lnTo>
                  <a:lnTo>
                    <a:pt x="148513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69030" y="1061491"/>
              <a:ext cx="1099299" cy="109145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453641" y="1053423"/>
              <a:ext cx="1000760" cy="1000760"/>
            </a:xfrm>
            <a:custGeom>
              <a:avLst/>
              <a:gdLst/>
              <a:ahLst/>
              <a:cxnLst/>
              <a:rect l="l" t="t" r="r" b="b"/>
              <a:pathLst>
                <a:path w="1000760" h="1000760">
                  <a:moveTo>
                    <a:pt x="500380" y="0"/>
                  </a:moveTo>
                  <a:lnTo>
                    <a:pt x="452190" y="2290"/>
                  </a:lnTo>
                  <a:lnTo>
                    <a:pt x="405296" y="9022"/>
                  </a:lnTo>
                  <a:lnTo>
                    <a:pt x="359908" y="19986"/>
                  </a:lnTo>
                  <a:lnTo>
                    <a:pt x="316235" y="34972"/>
                  </a:lnTo>
                  <a:lnTo>
                    <a:pt x="274487" y="53770"/>
                  </a:lnTo>
                  <a:lnTo>
                    <a:pt x="234874" y="76170"/>
                  </a:lnTo>
                  <a:lnTo>
                    <a:pt x="197606" y="101964"/>
                  </a:lnTo>
                  <a:lnTo>
                    <a:pt x="162891" y="130941"/>
                  </a:lnTo>
                  <a:lnTo>
                    <a:pt x="130941" y="162891"/>
                  </a:lnTo>
                  <a:lnTo>
                    <a:pt x="101964" y="197606"/>
                  </a:lnTo>
                  <a:lnTo>
                    <a:pt x="76170" y="234874"/>
                  </a:lnTo>
                  <a:lnTo>
                    <a:pt x="53770" y="274487"/>
                  </a:lnTo>
                  <a:lnTo>
                    <a:pt x="34972" y="316235"/>
                  </a:lnTo>
                  <a:lnTo>
                    <a:pt x="19986" y="359908"/>
                  </a:lnTo>
                  <a:lnTo>
                    <a:pt x="9022" y="405296"/>
                  </a:lnTo>
                  <a:lnTo>
                    <a:pt x="2290" y="452190"/>
                  </a:lnTo>
                  <a:lnTo>
                    <a:pt x="0" y="500379"/>
                  </a:lnTo>
                  <a:lnTo>
                    <a:pt x="2290" y="548569"/>
                  </a:lnTo>
                  <a:lnTo>
                    <a:pt x="9022" y="595463"/>
                  </a:lnTo>
                  <a:lnTo>
                    <a:pt x="19986" y="640851"/>
                  </a:lnTo>
                  <a:lnTo>
                    <a:pt x="34972" y="684524"/>
                  </a:lnTo>
                  <a:lnTo>
                    <a:pt x="53770" y="726272"/>
                  </a:lnTo>
                  <a:lnTo>
                    <a:pt x="76170" y="765885"/>
                  </a:lnTo>
                  <a:lnTo>
                    <a:pt x="101964" y="803153"/>
                  </a:lnTo>
                  <a:lnTo>
                    <a:pt x="130941" y="837868"/>
                  </a:lnTo>
                  <a:lnTo>
                    <a:pt x="162891" y="869818"/>
                  </a:lnTo>
                  <a:lnTo>
                    <a:pt x="197606" y="898795"/>
                  </a:lnTo>
                  <a:lnTo>
                    <a:pt x="234874" y="924589"/>
                  </a:lnTo>
                  <a:lnTo>
                    <a:pt x="274487" y="946989"/>
                  </a:lnTo>
                  <a:lnTo>
                    <a:pt x="316235" y="965787"/>
                  </a:lnTo>
                  <a:lnTo>
                    <a:pt x="359908" y="980773"/>
                  </a:lnTo>
                  <a:lnTo>
                    <a:pt x="405296" y="991737"/>
                  </a:lnTo>
                  <a:lnTo>
                    <a:pt x="452190" y="998469"/>
                  </a:lnTo>
                  <a:lnTo>
                    <a:pt x="500380" y="1000759"/>
                  </a:lnTo>
                  <a:lnTo>
                    <a:pt x="548569" y="998469"/>
                  </a:lnTo>
                  <a:lnTo>
                    <a:pt x="595463" y="991737"/>
                  </a:lnTo>
                  <a:lnTo>
                    <a:pt x="640851" y="980773"/>
                  </a:lnTo>
                  <a:lnTo>
                    <a:pt x="684524" y="965787"/>
                  </a:lnTo>
                  <a:lnTo>
                    <a:pt x="726272" y="946989"/>
                  </a:lnTo>
                  <a:lnTo>
                    <a:pt x="765885" y="924589"/>
                  </a:lnTo>
                  <a:lnTo>
                    <a:pt x="803153" y="898795"/>
                  </a:lnTo>
                  <a:lnTo>
                    <a:pt x="837868" y="869818"/>
                  </a:lnTo>
                  <a:lnTo>
                    <a:pt x="869818" y="837868"/>
                  </a:lnTo>
                  <a:lnTo>
                    <a:pt x="898795" y="803153"/>
                  </a:lnTo>
                  <a:lnTo>
                    <a:pt x="924589" y="765885"/>
                  </a:lnTo>
                  <a:lnTo>
                    <a:pt x="946989" y="726272"/>
                  </a:lnTo>
                  <a:lnTo>
                    <a:pt x="965787" y="684524"/>
                  </a:lnTo>
                  <a:lnTo>
                    <a:pt x="980773" y="640851"/>
                  </a:lnTo>
                  <a:lnTo>
                    <a:pt x="991737" y="595463"/>
                  </a:lnTo>
                  <a:lnTo>
                    <a:pt x="998469" y="548569"/>
                  </a:lnTo>
                  <a:lnTo>
                    <a:pt x="1000760" y="500379"/>
                  </a:lnTo>
                  <a:lnTo>
                    <a:pt x="998469" y="452190"/>
                  </a:lnTo>
                  <a:lnTo>
                    <a:pt x="991737" y="405296"/>
                  </a:lnTo>
                  <a:lnTo>
                    <a:pt x="980773" y="359908"/>
                  </a:lnTo>
                  <a:lnTo>
                    <a:pt x="965787" y="316235"/>
                  </a:lnTo>
                  <a:lnTo>
                    <a:pt x="946989" y="274487"/>
                  </a:lnTo>
                  <a:lnTo>
                    <a:pt x="924589" y="234874"/>
                  </a:lnTo>
                  <a:lnTo>
                    <a:pt x="898795" y="197606"/>
                  </a:lnTo>
                  <a:lnTo>
                    <a:pt x="869818" y="162891"/>
                  </a:lnTo>
                  <a:lnTo>
                    <a:pt x="837868" y="130941"/>
                  </a:lnTo>
                  <a:lnTo>
                    <a:pt x="803153" y="101964"/>
                  </a:lnTo>
                  <a:lnTo>
                    <a:pt x="765885" y="76170"/>
                  </a:lnTo>
                  <a:lnTo>
                    <a:pt x="726272" y="53770"/>
                  </a:lnTo>
                  <a:lnTo>
                    <a:pt x="684524" y="34972"/>
                  </a:lnTo>
                  <a:lnTo>
                    <a:pt x="640851" y="19986"/>
                  </a:lnTo>
                  <a:lnTo>
                    <a:pt x="595463" y="9022"/>
                  </a:lnTo>
                  <a:lnTo>
                    <a:pt x="548569" y="229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709185" y="1386451"/>
            <a:ext cx="489584" cy="322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3505">
              <a:lnSpc>
                <a:spcPct val="102600"/>
              </a:lnSpc>
              <a:spcBef>
                <a:spcPts val="95"/>
              </a:spcBef>
            </a:pPr>
            <a:r>
              <a:rPr sz="950" b="1" spc="-20" dirty="0">
                <a:latin typeface="BNPP Sans"/>
                <a:cs typeface="BNPP Sans"/>
              </a:rPr>
              <a:t>Gold </a:t>
            </a:r>
            <a:r>
              <a:rPr sz="950" b="1" spc="-10" dirty="0">
                <a:latin typeface="BNPP Sans"/>
                <a:cs typeface="BNPP Sans"/>
              </a:rPr>
              <a:t>Strategy</a:t>
            </a:r>
            <a:endParaRPr sz="950">
              <a:latin typeface="BNPP Sans"/>
              <a:cs typeface="BNPP San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521283" y="2537772"/>
            <a:ext cx="4922520" cy="1071245"/>
            <a:chOff x="1521283" y="2537772"/>
            <a:chExt cx="4922520" cy="1071245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78012" y="2762791"/>
              <a:ext cx="99898" cy="9991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521283" y="2537772"/>
              <a:ext cx="1708150" cy="551815"/>
            </a:xfrm>
            <a:custGeom>
              <a:avLst/>
              <a:gdLst/>
              <a:ahLst/>
              <a:cxnLst/>
              <a:rect l="l" t="t" r="r" b="b"/>
              <a:pathLst>
                <a:path w="1708150" h="551814">
                  <a:moveTo>
                    <a:pt x="1624469" y="0"/>
                  </a:moveTo>
                  <a:lnTo>
                    <a:pt x="83680" y="0"/>
                  </a:lnTo>
                  <a:lnTo>
                    <a:pt x="51108" y="6573"/>
                  </a:lnTo>
                  <a:lnTo>
                    <a:pt x="24509" y="24501"/>
                  </a:lnTo>
                  <a:lnTo>
                    <a:pt x="6576" y="51092"/>
                  </a:lnTo>
                  <a:lnTo>
                    <a:pt x="0" y="83654"/>
                  </a:lnTo>
                  <a:lnTo>
                    <a:pt x="0" y="468020"/>
                  </a:lnTo>
                  <a:lnTo>
                    <a:pt x="6576" y="500592"/>
                  </a:lnTo>
                  <a:lnTo>
                    <a:pt x="24509" y="527191"/>
                  </a:lnTo>
                  <a:lnTo>
                    <a:pt x="51108" y="545124"/>
                  </a:lnTo>
                  <a:lnTo>
                    <a:pt x="83680" y="551700"/>
                  </a:lnTo>
                  <a:lnTo>
                    <a:pt x="1624469" y="551700"/>
                  </a:lnTo>
                  <a:lnTo>
                    <a:pt x="1657034" y="545124"/>
                  </a:lnTo>
                  <a:lnTo>
                    <a:pt x="1683629" y="527191"/>
                  </a:lnTo>
                  <a:lnTo>
                    <a:pt x="1701561" y="500592"/>
                  </a:lnTo>
                  <a:lnTo>
                    <a:pt x="1708137" y="468020"/>
                  </a:lnTo>
                  <a:lnTo>
                    <a:pt x="1708137" y="83654"/>
                  </a:lnTo>
                  <a:lnTo>
                    <a:pt x="1701561" y="51092"/>
                  </a:lnTo>
                  <a:lnTo>
                    <a:pt x="1683629" y="24501"/>
                  </a:lnTo>
                  <a:lnTo>
                    <a:pt x="1657034" y="6573"/>
                  </a:lnTo>
                  <a:lnTo>
                    <a:pt x="1624469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82588" y="2941980"/>
              <a:ext cx="1560830" cy="666750"/>
            </a:xfrm>
            <a:custGeom>
              <a:avLst/>
              <a:gdLst/>
              <a:ahLst/>
              <a:cxnLst/>
              <a:rect l="l" t="t" r="r" b="b"/>
              <a:pathLst>
                <a:path w="1560829" h="666750">
                  <a:moveTo>
                    <a:pt x="1476971" y="0"/>
                  </a:moveTo>
                  <a:lnTo>
                    <a:pt x="83667" y="0"/>
                  </a:lnTo>
                  <a:lnTo>
                    <a:pt x="51097" y="6575"/>
                  </a:lnTo>
                  <a:lnTo>
                    <a:pt x="24503" y="24507"/>
                  </a:lnTo>
                  <a:lnTo>
                    <a:pt x="6574" y="51102"/>
                  </a:lnTo>
                  <a:lnTo>
                    <a:pt x="0" y="83667"/>
                  </a:lnTo>
                  <a:lnTo>
                    <a:pt x="0" y="582752"/>
                  </a:lnTo>
                  <a:lnTo>
                    <a:pt x="6574" y="615316"/>
                  </a:lnTo>
                  <a:lnTo>
                    <a:pt x="24503" y="641911"/>
                  </a:lnTo>
                  <a:lnTo>
                    <a:pt x="51097" y="659843"/>
                  </a:lnTo>
                  <a:lnTo>
                    <a:pt x="83667" y="666419"/>
                  </a:lnTo>
                  <a:lnTo>
                    <a:pt x="1476971" y="666419"/>
                  </a:lnTo>
                  <a:lnTo>
                    <a:pt x="1509544" y="659843"/>
                  </a:lnTo>
                  <a:lnTo>
                    <a:pt x="1536142" y="641911"/>
                  </a:lnTo>
                  <a:lnTo>
                    <a:pt x="1554076" y="615316"/>
                  </a:lnTo>
                  <a:lnTo>
                    <a:pt x="1560652" y="582752"/>
                  </a:lnTo>
                  <a:lnTo>
                    <a:pt x="1560652" y="83667"/>
                  </a:lnTo>
                  <a:lnTo>
                    <a:pt x="1554076" y="51102"/>
                  </a:lnTo>
                  <a:lnTo>
                    <a:pt x="1536142" y="24507"/>
                  </a:lnTo>
                  <a:lnTo>
                    <a:pt x="1509544" y="6575"/>
                  </a:lnTo>
                  <a:lnTo>
                    <a:pt x="1476971" y="0"/>
                  </a:lnTo>
                  <a:close/>
                </a:path>
              </a:pathLst>
            </a:custGeom>
            <a:solidFill>
              <a:srgbClr val="F1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651285" y="2570565"/>
            <a:ext cx="1448435" cy="471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2600"/>
              </a:lnSpc>
              <a:spcBef>
                <a:spcPts val="95"/>
              </a:spcBef>
            </a:pP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Focus</a:t>
            </a:r>
            <a:r>
              <a:rPr sz="950" spc="5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is</a:t>
            </a:r>
            <a:r>
              <a:rPr sz="950" spc="5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predominantly</a:t>
            </a:r>
            <a:r>
              <a:rPr sz="950" spc="5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BNPP Sans"/>
                <a:cs typeface="BNPP Sans"/>
              </a:rPr>
              <a:t>on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High</a:t>
            </a:r>
            <a:r>
              <a:rPr sz="950" spc="5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Rated,</a:t>
            </a:r>
            <a:r>
              <a:rPr sz="950" spc="6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Sovereign</a:t>
            </a:r>
            <a:r>
              <a:rPr sz="950" spc="6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BNPP Sans"/>
                <a:cs typeface="BNPP Sans"/>
              </a:rPr>
              <a:t>and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Leadership</a:t>
            </a:r>
            <a:r>
              <a:rPr sz="950" spc="9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BNPP Sans"/>
                <a:cs typeface="BNPP Sans"/>
              </a:rPr>
              <a:t>Businesses</a:t>
            </a:r>
            <a:endParaRPr sz="950">
              <a:latin typeface="BNPP Sans"/>
              <a:cs typeface="BNPP San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528577" y="2765768"/>
            <a:ext cx="3406140" cy="1195070"/>
            <a:chOff x="1528577" y="2765768"/>
            <a:chExt cx="3406140" cy="1195070"/>
          </a:xfrm>
        </p:grpSpPr>
        <p:sp>
          <p:nvSpPr>
            <p:cNvPr id="27" name="object 27"/>
            <p:cNvSpPr/>
            <p:nvPr/>
          </p:nvSpPr>
          <p:spPr>
            <a:xfrm>
              <a:off x="3203436" y="2788216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29" h="49530">
                  <a:moveTo>
                    <a:pt x="24536" y="0"/>
                  </a:moveTo>
                  <a:lnTo>
                    <a:pt x="14985" y="1928"/>
                  </a:lnTo>
                  <a:lnTo>
                    <a:pt x="7186" y="7185"/>
                  </a:lnTo>
                  <a:lnTo>
                    <a:pt x="1928" y="14980"/>
                  </a:lnTo>
                  <a:lnTo>
                    <a:pt x="0" y="24523"/>
                  </a:lnTo>
                  <a:lnTo>
                    <a:pt x="1928" y="34074"/>
                  </a:lnTo>
                  <a:lnTo>
                    <a:pt x="7186" y="41873"/>
                  </a:lnTo>
                  <a:lnTo>
                    <a:pt x="14985" y="47131"/>
                  </a:lnTo>
                  <a:lnTo>
                    <a:pt x="24536" y="49060"/>
                  </a:lnTo>
                  <a:lnTo>
                    <a:pt x="34077" y="47131"/>
                  </a:lnTo>
                  <a:lnTo>
                    <a:pt x="41868" y="41873"/>
                  </a:lnTo>
                  <a:lnTo>
                    <a:pt x="47121" y="34074"/>
                  </a:lnTo>
                  <a:lnTo>
                    <a:pt x="49047" y="24523"/>
                  </a:lnTo>
                  <a:lnTo>
                    <a:pt x="47121" y="14980"/>
                  </a:lnTo>
                  <a:lnTo>
                    <a:pt x="41868" y="7185"/>
                  </a:lnTo>
                  <a:lnTo>
                    <a:pt x="34077" y="1928"/>
                  </a:lnTo>
                  <a:lnTo>
                    <a:pt x="24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65249" y="2812740"/>
              <a:ext cx="334010" cy="0"/>
            </a:xfrm>
            <a:custGeom>
              <a:avLst/>
              <a:gdLst/>
              <a:ahLst/>
              <a:cxnLst/>
              <a:rect l="l" t="t" r="r" b="b"/>
              <a:pathLst>
                <a:path w="334010">
                  <a:moveTo>
                    <a:pt x="0" y="0"/>
                  </a:moveTo>
                  <a:lnTo>
                    <a:pt x="333578" y="0"/>
                  </a:lnTo>
                </a:path>
              </a:pathLst>
            </a:custGeom>
            <a:ln w="14909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34695" y="3228251"/>
              <a:ext cx="99898" cy="9991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513776" y="3278200"/>
              <a:ext cx="334010" cy="0"/>
            </a:xfrm>
            <a:custGeom>
              <a:avLst/>
              <a:gdLst/>
              <a:ahLst/>
              <a:cxnLst/>
              <a:rect l="l" t="t" r="r" b="b"/>
              <a:pathLst>
                <a:path w="334010">
                  <a:moveTo>
                    <a:pt x="333578" y="0"/>
                  </a:moveTo>
                  <a:lnTo>
                    <a:pt x="0" y="0"/>
                  </a:lnTo>
                </a:path>
              </a:pathLst>
            </a:custGeom>
            <a:ln w="14909">
              <a:solidFill>
                <a:srgbClr val="F15D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9030" y="2765768"/>
              <a:ext cx="1099299" cy="109143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528577" y="3408727"/>
              <a:ext cx="1708150" cy="551815"/>
            </a:xfrm>
            <a:custGeom>
              <a:avLst/>
              <a:gdLst/>
              <a:ahLst/>
              <a:cxnLst/>
              <a:rect l="l" t="t" r="r" b="b"/>
              <a:pathLst>
                <a:path w="1708150" h="551814">
                  <a:moveTo>
                    <a:pt x="1624457" y="0"/>
                  </a:moveTo>
                  <a:lnTo>
                    <a:pt x="83667" y="0"/>
                  </a:lnTo>
                  <a:lnTo>
                    <a:pt x="51097" y="6573"/>
                  </a:lnTo>
                  <a:lnTo>
                    <a:pt x="24503" y="24501"/>
                  </a:lnTo>
                  <a:lnTo>
                    <a:pt x="6574" y="51092"/>
                  </a:lnTo>
                  <a:lnTo>
                    <a:pt x="0" y="83654"/>
                  </a:lnTo>
                  <a:lnTo>
                    <a:pt x="0" y="468020"/>
                  </a:lnTo>
                  <a:lnTo>
                    <a:pt x="6574" y="500592"/>
                  </a:lnTo>
                  <a:lnTo>
                    <a:pt x="24503" y="527191"/>
                  </a:lnTo>
                  <a:lnTo>
                    <a:pt x="51097" y="545124"/>
                  </a:lnTo>
                  <a:lnTo>
                    <a:pt x="83667" y="551700"/>
                  </a:lnTo>
                  <a:lnTo>
                    <a:pt x="1624457" y="551700"/>
                  </a:lnTo>
                  <a:lnTo>
                    <a:pt x="1657027" y="545124"/>
                  </a:lnTo>
                  <a:lnTo>
                    <a:pt x="1683621" y="527191"/>
                  </a:lnTo>
                  <a:lnTo>
                    <a:pt x="1701550" y="500592"/>
                  </a:lnTo>
                  <a:lnTo>
                    <a:pt x="1708124" y="468020"/>
                  </a:lnTo>
                  <a:lnTo>
                    <a:pt x="1708124" y="83654"/>
                  </a:lnTo>
                  <a:lnTo>
                    <a:pt x="1701550" y="51092"/>
                  </a:lnTo>
                  <a:lnTo>
                    <a:pt x="1683621" y="24501"/>
                  </a:lnTo>
                  <a:lnTo>
                    <a:pt x="1657027" y="6573"/>
                  </a:lnTo>
                  <a:lnTo>
                    <a:pt x="1624457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020196" y="2952582"/>
            <a:ext cx="1283970" cy="62865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065" marR="5080" algn="ctr">
              <a:lnSpc>
                <a:spcPct val="104700"/>
              </a:lnSpc>
              <a:spcBef>
                <a:spcPts val="70"/>
              </a:spcBef>
            </a:pP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Reliance</a:t>
            </a:r>
            <a:r>
              <a:rPr sz="950" spc="5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on</a:t>
            </a:r>
            <a:r>
              <a:rPr sz="950" spc="5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BNPP Sans"/>
                <a:cs typeface="BNPP Sans"/>
              </a:rPr>
              <a:t>Duration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Management</a:t>
            </a:r>
            <a:r>
              <a:rPr sz="950" spc="7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and</a:t>
            </a:r>
            <a:r>
              <a:rPr sz="950" spc="7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BNPP Sans"/>
                <a:cs typeface="BNPP Sans"/>
              </a:rPr>
              <a:t>Asset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Allocation</a:t>
            </a:r>
            <a:r>
              <a:rPr sz="950" spc="6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relative</a:t>
            </a:r>
            <a:r>
              <a:rPr sz="950" spc="7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BNPP Sans"/>
                <a:cs typeface="BNPP Sans"/>
              </a:rPr>
              <a:t>to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Credit</a:t>
            </a:r>
            <a:r>
              <a:rPr sz="950" spc="4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BNPP Sans"/>
                <a:cs typeface="BNPP Sans"/>
              </a:rPr>
              <a:t>Allocation</a:t>
            </a:r>
            <a:endParaRPr sz="950">
              <a:latin typeface="BNPP Sans"/>
              <a:cs typeface="BNPP San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644" y="2317018"/>
            <a:ext cx="7553325" cy="0"/>
          </a:xfrm>
          <a:custGeom>
            <a:avLst/>
            <a:gdLst/>
            <a:ahLst/>
            <a:cxnLst/>
            <a:rect l="l" t="t" r="r" b="b"/>
            <a:pathLst>
              <a:path w="7553325">
                <a:moveTo>
                  <a:pt x="0" y="0"/>
                </a:moveTo>
                <a:lnTo>
                  <a:pt x="7552715" y="0"/>
                </a:lnTo>
              </a:path>
            </a:pathLst>
          </a:custGeom>
          <a:ln w="20637">
            <a:solidFill>
              <a:srgbClr val="F1A6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0" y="239438"/>
            <a:ext cx="6925945" cy="459105"/>
            <a:chOff x="0" y="239438"/>
            <a:chExt cx="6925945" cy="459105"/>
          </a:xfrm>
        </p:grpSpPr>
        <p:sp>
          <p:nvSpPr>
            <p:cNvPr id="36" name="object 36"/>
            <p:cNvSpPr/>
            <p:nvPr/>
          </p:nvSpPr>
          <p:spPr>
            <a:xfrm>
              <a:off x="136613" y="239438"/>
              <a:ext cx="6789420" cy="459105"/>
            </a:xfrm>
            <a:custGeom>
              <a:avLst/>
              <a:gdLst/>
              <a:ahLst/>
              <a:cxnLst/>
              <a:rect l="l" t="t" r="r" b="b"/>
              <a:pathLst>
                <a:path w="6789420" h="459105">
                  <a:moveTo>
                    <a:pt x="6789191" y="0"/>
                  </a:moveTo>
                  <a:lnTo>
                    <a:pt x="0" y="0"/>
                  </a:lnTo>
                  <a:lnTo>
                    <a:pt x="0" y="458850"/>
                  </a:lnTo>
                  <a:lnTo>
                    <a:pt x="6592214" y="458850"/>
                  </a:lnTo>
                  <a:lnTo>
                    <a:pt x="6789191" y="0"/>
                  </a:lnTo>
                  <a:close/>
                </a:path>
              </a:pathLst>
            </a:custGeom>
            <a:solidFill>
              <a:srgbClr val="FF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3774" y="239438"/>
              <a:ext cx="6789420" cy="459105"/>
            </a:xfrm>
            <a:custGeom>
              <a:avLst/>
              <a:gdLst/>
              <a:ahLst/>
              <a:cxnLst/>
              <a:rect l="l" t="t" r="r" b="b"/>
              <a:pathLst>
                <a:path w="6789420" h="459105">
                  <a:moveTo>
                    <a:pt x="6789191" y="0"/>
                  </a:moveTo>
                  <a:lnTo>
                    <a:pt x="0" y="0"/>
                  </a:lnTo>
                  <a:lnTo>
                    <a:pt x="0" y="458850"/>
                  </a:lnTo>
                  <a:lnTo>
                    <a:pt x="6592227" y="458850"/>
                  </a:lnTo>
                  <a:lnTo>
                    <a:pt x="6789191" y="0"/>
                  </a:lnTo>
                  <a:close/>
                </a:path>
              </a:pathLst>
            </a:custGeom>
            <a:solidFill>
              <a:srgbClr val="00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0" y="239438"/>
              <a:ext cx="6776720" cy="459105"/>
            </a:xfrm>
            <a:custGeom>
              <a:avLst/>
              <a:gdLst/>
              <a:ahLst/>
              <a:cxnLst/>
              <a:rect l="l" t="t" r="r" b="b"/>
              <a:pathLst>
                <a:path w="6776720" h="459105">
                  <a:moveTo>
                    <a:pt x="6776492" y="0"/>
                  </a:moveTo>
                  <a:lnTo>
                    <a:pt x="0" y="0"/>
                  </a:lnTo>
                  <a:lnTo>
                    <a:pt x="0" y="458850"/>
                  </a:lnTo>
                  <a:lnTo>
                    <a:pt x="6579528" y="458850"/>
                  </a:lnTo>
                  <a:lnTo>
                    <a:pt x="6776492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/>
              <a:t>Gold</a:t>
            </a:r>
            <a:r>
              <a:rPr spc="-15" dirty="0"/>
              <a:t> </a:t>
            </a:r>
            <a:r>
              <a:rPr dirty="0"/>
              <a:t>&amp;</a:t>
            </a:r>
            <a:r>
              <a:rPr spc="-5" dirty="0"/>
              <a:t> </a:t>
            </a:r>
            <a:r>
              <a:rPr dirty="0"/>
              <a:t>Fixed</a:t>
            </a:r>
            <a:r>
              <a:rPr spc="-5" dirty="0"/>
              <a:t> </a:t>
            </a:r>
            <a:r>
              <a:rPr dirty="0"/>
              <a:t>Income</a:t>
            </a:r>
            <a:r>
              <a:rPr spc="-5" dirty="0"/>
              <a:t> </a:t>
            </a:r>
            <a:r>
              <a:rPr spc="-10" dirty="0"/>
              <a:t>Strategy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697810" y="3430819"/>
            <a:ext cx="1369695" cy="48958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ctr">
              <a:lnSpc>
                <a:spcPct val="105700"/>
              </a:lnSpc>
              <a:spcBef>
                <a:spcPts val="130"/>
              </a:spcBef>
            </a:pP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Forming</a:t>
            </a:r>
            <a:r>
              <a:rPr sz="950" spc="4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an</a:t>
            </a:r>
            <a:r>
              <a:rPr sz="950" spc="4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Interest</a:t>
            </a:r>
            <a:r>
              <a:rPr sz="950" spc="4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BNPP Sans"/>
                <a:cs typeface="BNPP Sans"/>
              </a:rPr>
              <a:t>Rate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view</a:t>
            </a:r>
            <a:r>
              <a:rPr sz="950" spc="3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remains</a:t>
            </a:r>
            <a:r>
              <a:rPr sz="950" spc="4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core</a:t>
            </a:r>
            <a:r>
              <a:rPr sz="950" spc="4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to</a:t>
            </a:r>
            <a:r>
              <a:rPr sz="950" spc="4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BNPP Sans"/>
                <a:cs typeface="BNPP Sans"/>
              </a:rPr>
              <a:t>our </a:t>
            </a:r>
            <a:r>
              <a:rPr sz="950" dirty="0">
                <a:solidFill>
                  <a:srgbClr val="FFFFFF"/>
                </a:solidFill>
                <a:latin typeface="BNPP Sans"/>
                <a:cs typeface="BNPP Sans"/>
              </a:rPr>
              <a:t>investment</a:t>
            </a:r>
            <a:r>
              <a:rPr sz="950" spc="9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BNPP Sans"/>
                <a:cs typeface="BNPP Sans"/>
              </a:rPr>
              <a:t>thesis</a:t>
            </a:r>
            <a:endParaRPr sz="950">
              <a:latin typeface="BNPP Sans"/>
              <a:cs typeface="BNPP Sans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396731" y="2670417"/>
            <a:ext cx="1143000" cy="1143000"/>
            <a:chOff x="3396731" y="2670417"/>
            <a:chExt cx="1143000" cy="1143000"/>
          </a:xfrm>
        </p:grpSpPr>
        <p:sp>
          <p:nvSpPr>
            <p:cNvPr id="42" name="object 42"/>
            <p:cNvSpPr/>
            <p:nvPr/>
          </p:nvSpPr>
          <p:spPr>
            <a:xfrm>
              <a:off x="3981129" y="2781258"/>
              <a:ext cx="525145" cy="922019"/>
            </a:xfrm>
            <a:custGeom>
              <a:avLst/>
              <a:gdLst/>
              <a:ahLst/>
              <a:cxnLst/>
              <a:rect l="l" t="t" r="r" b="b"/>
              <a:pathLst>
                <a:path w="525145" h="922020">
                  <a:moveTo>
                    <a:pt x="524738" y="460552"/>
                  </a:moveTo>
                  <a:lnTo>
                    <a:pt x="522178" y="513375"/>
                  </a:lnTo>
                  <a:lnTo>
                    <a:pt x="514657" y="564741"/>
                  </a:lnTo>
                  <a:lnTo>
                    <a:pt x="502414" y="614410"/>
                  </a:lnTo>
                  <a:lnTo>
                    <a:pt x="485688" y="662144"/>
                  </a:lnTo>
                  <a:lnTo>
                    <a:pt x="464717" y="707704"/>
                  </a:lnTo>
                  <a:lnTo>
                    <a:pt x="439741" y="750850"/>
                  </a:lnTo>
                  <a:lnTo>
                    <a:pt x="410999" y="791344"/>
                  </a:lnTo>
                  <a:lnTo>
                    <a:pt x="378729" y="828945"/>
                  </a:lnTo>
                  <a:lnTo>
                    <a:pt x="343171" y="863415"/>
                  </a:lnTo>
                  <a:lnTo>
                    <a:pt x="304562" y="894516"/>
                  </a:lnTo>
                  <a:lnTo>
                    <a:pt x="263143" y="922007"/>
                  </a:lnTo>
                  <a:lnTo>
                    <a:pt x="0" y="467944"/>
                  </a:lnTo>
                  <a:lnTo>
                    <a:pt x="3467" y="461886"/>
                  </a:lnTo>
                  <a:lnTo>
                    <a:pt x="264718" y="0"/>
                  </a:lnTo>
                  <a:lnTo>
                    <a:pt x="305897" y="27556"/>
                  </a:lnTo>
                  <a:lnTo>
                    <a:pt x="344279" y="58683"/>
                  </a:lnTo>
                  <a:lnTo>
                    <a:pt x="379626" y="93143"/>
                  </a:lnTo>
                  <a:lnTo>
                    <a:pt x="411702" y="130702"/>
                  </a:lnTo>
                  <a:lnTo>
                    <a:pt x="440270" y="171123"/>
                  </a:lnTo>
                  <a:lnTo>
                    <a:pt x="465092" y="214170"/>
                  </a:lnTo>
                  <a:lnTo>
                    <a:pt x="485933" y="259609"/>
                  </a:lnTo>
                  <a:lnTo>
                    <a:pt x="502555" y="307202"/>
                  </a:lnTo>
                  <a:lnTo>
                    <a:pt x="514721" y="356714"/>
                  </a:lnTo>
                  <a:lnTo>
                    <a:pt x="522194" y="407909"/>
                  </a:lnTo>
                  <a:lnTo>
                    <a:pt x="524738" y="460552"/>
                  </a:lnTo>
                  <a:close/>
                </a:path>
              </a:pathLst>
            </a:custGeom>
            <a:ln w="672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430386" y="2704072"/>
              <a:ext cx="815975" cy="539115"/>
            </a:xfrm>
            <a:custGeom>
              <a:avLst/>
              <a:gdLst/>
              <a:ahLst/>
              <a:cxnLst/>
              <a:rect l="l" t="t" r="r" b="b"/>
              <a:pathLst>
                <a:path w="815975" h="539114">
                  <a:moveTo>
                    <a:pt x="815466" y="77190"/>
                  </a:moveTo>
                  <a:lnTo>
                    <a:pt x="554215" y="539076"/>
                  </a:lnTo>
                  <a:lnTo>
                    <a:pt x="0" y="539076"/>
                  </a:lnTo>
                  <a:lnTo>
                    <a:pt x="0" y="537743"/>
                  </a:lnTo>
                  <a:lnTo>
                    <a:pt x="2197" y="488797"/>
                  </a:lnTo>
                  <a:lnTo>
                    <a:pt x="8663" y="441082"/>
                  </a:lnTo>
                  <a:lnTo>
                    <a:pt x="19208" y="394789"/>
                  </a:lnTo>
                  <a:lnTo>
                    <a:pt x="33642" y="350106"/>
                  </a:lnTo>
                  <a:lnTo>
                    <a:pt x="51775" y="307224"/>
                  </a:lnTo>
                  <a:lnTo>
                    <a:pt x="73417" y="266333"/>
                  </a:lnTo>
                  <a:lnTo>
                    <a:pt x="98378" y="227622"/>
                  </a:lnTo>
                  <a:lnTo>
                    <a:pt x="126469" y="191281"/>
                  </a:lnTo>
                  <a:lnTo>
                    <a:pt x="157500" y="157500"/>
                  </a:lnTo>
                  <a:lnTo>
                    <a:pt x="191281" y="126469"/>
                  </a:lnTo>
                  <a:lnTo>
                    <a:pt x="227622" y="98378"/>
                  </a:lnTo>
                  <a:lnTo>
                    <a:pt x="266333" y="73417"/>
                  </a:lnTo>
                  <a:lnTo>
                    <a:pt x="307224" y="51775"/>
                  </a:lnTo>
                  <a:lnTo>
                    <a:pt x="350106" y="33642"/>
                  </a:lnTo>
                  <a:lnTo>
                    <a:pt x="394789" y="19208"/>
                  </a:lnTo>
                  <a:lnTo>
                    <a:pt x="441082" y="8663"/>
                  </a:lnTo>
                  <a:lnTo>
                    <a:pt x="488797" y="2197"/>
                  </a:lnTo>
                  <a:lnTo>
                    <a:pt x="537743" y="0"/>
                  </a:lnTo>
                  <a:lnTo>
                    <a:pt x="587964" y="2317"/>
                  </a:lnTo>
                  <a:lnTo>
                    <a:pt x="636881" y="9132"/>
                  </a:lnTo>
                  <a:lnTo>
                    <a:pt x="684291" y="20235"/>
                  </a:lnTo>
                  <a:lnTo>
                    <a:pt x="729994" y="35418"/>
                  </a:lnTo>
                  <a:lnTo>
                    <a:pt x="773786" y="54473"/>
                  </a:lnTo>
                  <a:lnTo>
                    <a:pt x="815466" y="77190"/>
                  </a:lnTo>
                  <a:close/>
                </a:path>
              </a:pathLst>
            </a:custGeom>
            <a:ln w="67221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430386" y="3243157"/>
              <a:ext cx="814069" cy="536575"/>
            </a:xfrm>
            <a:custGeom>
              <a:avLst/>
              <a:gdLst/>
              <a:ahLst/>
              <a:cxnLst/>
              <a:rect l="l" t="t" r="r" b="b"/>
              <a:pathLst>
                <a:path w="814070" h="536575">
                  <a:moveTo>
                    <a:pt x="813892" y="460108"/>
                  </a:moveTo>
                  <a:lnTo>
                    <a:pt x="772405" y="482600"/>
                  </a:lnTo>
                  <a:lnTo>
                    <a:pt x="728836" y="501443"/>
                  </a:lnTo>
                  <a:lnTo>
                    <a:pt x="683385" y="516440"/>
                  </a:lnTo>
                  <a:lnTo>
                    <a:pt x="636253" y="527396"/>
                  </a:lnTo>
                  <a:lnTo>
                    <a:pt x="587639" y="534114"/>
                  </a:lnTo>
                  <a:lnTo>
                    <a:pt x="537743" y="536397"/>
                  </a:lnTo>
                  <a:lnTo>
                    <a:pt x="488870" y="534205"/>
                  </a:lnTo>
                  <a:lnTo>
                    <a:pt x="441225" y="527757"/>
                  </a:lnTo>
                  <a:lnTo>
                    <a:pt x="394998" y="517242"/>
                  </a:lnTo>
                  <a:lnTo>
                    <a:pt x="350376" y="502848"/>
                  </a:lnTo>
                  <a:lnTo>
                    <a:pt x="307549" y="484765"/>
                  </a:lnTo>
                  <a:lnTo>
                    <a:pt x="266705" y="463182"/>
                  </a:lnTo>
                  <a:lnTo>
                    <a:pt x="228034" y="438287"/>
                  </a:lnTo>
                  <a:lnTo>
                    <a:pt x="191723" y="410271"/>
                  </a:lnTo>
                  <a:lnTo>
                    <a:pt x="157962" y="379322"/>
                  </a:lnTo>
                  <a:lnTo>
                    <a:pt x="126940" y="345628"/>
                  </a:lnTo>
                  <a:lnTo>
                    <a:pt x="98845" y="309381"/>
                  </a:lnTo>
                  <a:lnTo>
                    <a:pt x="73866" y="270767"/>
                  </a:lnTo>
                  <a:lnTo>
                    <a:pt x="52191" y="229977"/>
                  </a:lnTo>
                  <a:lnTo>
                    <a:pt x="34011" y="187200"/>
                  </a:lnTo>
                  <a:lnTo>
                    <a:pt x="19512" y="142625"/>
                  </a:lnTo>
                  <a:lnTo>
                    <a:pt x="8885" y="96440"/>
                  </a:lnTo>
                  <a:lnTo>
                    <a:pt x="2318" y="48835"/>
                  </a:lnTo>
                  <a:lnTo>
                    <a:pt x="0" y="0"/>
                  </a:lnTo>
                  <a:lnTo>
                    <a:pt x="547268" y="0"/>
                  </a:lnTo>
                  <a:lnTo>
                    <a:pt x="550735" y="6045"/>
                  </a:lnTo>
                  <a:lnTo>
                    <a:pt x="813892" y="460108"/>
                  </a:lnTo>
                  <a:close/>
                </a:path>
              </a:pathLst>
            </a:custGeom>
            <a:ln w="67221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42467" y="3206860"/>
              <a:ext cx="75741" cy="8044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3460847" y="2734328"/>
              <a:ext cx="1014730" cy="1014730"/>
            </a:xfrm>
            <a:custGeom>
              <a:avLst/>
              <a:gdLst/>
              <a:ahLst/>
              <a:cxnLst/>
              <a:rect l="l" t="t" r="r" b="b"/>
              <a:pathLst>
                <a:path w="1014729" h="1014729">
                  <a:moveTo>
                    <a:pt x="507136" y="0"/>
                  </a:moveTo>
                  <a:lnTo>
                    <a:pt x="458295" y="2321"/>
                  </a:lnTo>
                  <a:lnTo>
                    <a:pt x="410768" y="9144"/>
                  </a:lnTo>
                  <a:lnTo>
                    <a:pt x="364766" y="20256"/>
                  </a:lnTo>
                  <a:lnTo>
                    <a:pt x="320504" y="35443"/>
                  </a:lnTo>
                  <a:lnTo>
                    <a:pt x="278192" y="54495"/>
                  </a:lnTo>
                  <a:lnTo>
                    <a:pt x="238044" y="77198"/>
                  </a:lnTo>
                  <a:lnTo>
                    <a:pt x="200273" y="103340"/>
                  </a:lnTo>
                  <a:lnTo>
                    <a:pt x="165090" y="132708"/>
                  </a:lnTo>
                  <a:lnTo>
                    <a:pt x="132708" y="165090"/>
                  </a:lnTo>
                  <a:lnTo>
                    <a:pt x="103340" y="200273"/>
                  </a:lnTo>
                  <a:lnTo>
                    <a:pt x="77198" y="238044"/>
                  </a:lnTo>
                  <a:lnTo>
                    <a:pt x="54495" y="278192"/>
                  </a:lnTo>
                  <a:lnTo>
                    <a:pt x="35443" y="320504"/>
                  </a:lnTo>
                  <a:lnTo>
                    <a:pt x="20256" y="364766"/>
                  </a:lnTo>
                  <a:lnTo>
                    <a:pt x="9144" y="410768"/>
                  </a:lnTo>
                  <a:lnTo>
                    <a:pt x="2321" y="458295"/>
                  </a:lnTo>
                  <a:lnTo>
                    <a:pt x="0" y="507136"/>
                  </a:lnTo>
                  <a:lnTo>
                    <a:pt x="2321" y="555975"/>
                  </a:lnTo>
                  <a:lnTo>
                    <a:pt x="9144" y="603500"/>
                  </a:lnTo>
                  <a:lnTo>
                    <a:pt x="20256" y="649500"/>
                  </a:lnTo>
                  <a:lnTo>
                    <a:pt x="35443" y="693761"/>
                  </a:lnTo>
                  <a:lnTo>
                    <a:pt x="54495" y="736071"/>
                  </a:lnTo>
                  <a:lnTo>
                    <a:pt x="77198" y="776218"/>
                  </a:lnTo>
                  <a:lnTo>
                    <a:pt x="103340" y="813989"/>
                  </a:lnTo>
                  <a:lnTo>
                    <a:pt x="132708" y="849171"/>
                  </a:lnTo>
                  <a:lnTo>
                    <a:pt x="165090" y="881552"/>
                  </a:lnTo>
                  <a:lnTo>
                    <a:pt x="200273" y="910920"/>
                  </a:lnTo>
                  <a:lnTo>
                    <a:pt x="238044" y="937061"/>
                  </a:lnTo>
                  <a:lnTo>
                    <a:pt x="278192" y="959764"/>
                  </a:lnTo>
                  <a:lnTo>
                    <a:pt x="320504" y="978816"/>
                  </a:lnTo>
                  <a:lnTo>
                    <a:pt x="364766" y="994004"/>
                  </a:lnTo>
                  <a:lnTo>
                    <a:pt x="410768" y="1005115"/>
                  </a:lnTo>
                  <a:lnTo>
                    <a:pt x="458295" y="1011938"/>
                  </a:lnTo>
                  <a:lnTo>
                    <a:pt x="507136" y="1014260"/>
                  </a:lnTo>
                  <a:lnTo>
                    <a:pt x="555973" y="1011938"/>
                  </a:lnTo>
                  <a:lnTo>
                    <a:pt x="603497" y="1005115"/>
                  </a:lnTo>
                  <a:lnTo>
                    <a:pt x="649495" y="994004"/>
                  </a:lnTo>
                  <a:lnTo>
                    <a:pt x="693756" y="978816"/>
                  </a:lnTo>
                  <a:lnTo>
                    <a:pt x="736066" y="959764"/>
                  </a:lnTo>
                  <a:lnTo>
                    <a:pt x="776212" y="937061"/>
                  </a:lnTo>
                  <a:lnTo>
                    <a:pt x="813983" y="910920"/>
                  </a:lnTo>
                  <a:lnTo>
                    <a:pt x="849166" y="881552"/>
                  </a:lnTo>
                  <a:lnTo>
                    <a:pt x="881548" y="849171"/>
                  </a:lnTo>
                  <a:lnTo>
                    <a:pt x="910916" y="813989"/>
                  </a:lnTo>
                  <a:lnTo>
                    <a:pt x="937058" y="776218"/>
                  </a:lnTo>
                  <a:lnTo>
                    <a:pt x="959762" y="736071"/>
                  </a:lnTo>
                  <a:lnTo>
                    <a:pt x="978814" y="693761"/>
                  </a:lnTo>
                  <a:lnTo>
                    <a:pt x="994003" y="649500"/>
                  </a:lnTo>
                  <a:lnTo>
                    <a:pt x="1005115" y="603500"/>
                  </a:lnTo>
                  <a:lnTo>
                    <a:pt x="1011938" y="555975"/>
                  </a:lnTo>
                  <a:lnTo>
                    <a:pt x="1014260" y="507136"/>
                  </a:lnTo>
                  <a:lnTo>
                    <a:pt x="1011938" y="458295"/>
                  </a:lnTo>
                  <a:lnTo>
                    <a:pt x="1005115" y="410768"/>
                  </a:lnTo>
                  <a:lnTo>
                    <a:pt x="994003" y="364766"/>
                  </a:lnTo>
                  <a:lnTo>
                    <a:pt x="978814" y="320504"/>
                  </a:lnTo>
                  <a:lnTo>
                    <a:pt x="959762" y="278192"/>
                  </a:lnTo>
                  <a:lnTo>
                    <a:pt x="937058" y="238044"/>
                  </a:lnTo>
                  <a:lnTo>
                    <a:pt x="910916" y="200273"/>
                  </a:lnTo>
                  <a:lnTo>
                    <a:pt x="881548" y="165090"/>
                  </a:lnTo>
                  <a:lnTo>
                    <a:pt x="849166" y="132708"/>
                  </a:lnTo>
                  <a:lnTo>
                    <a:pt x="813983" y="103340"/>
                  </a:lnTo>
                  <a:lnTo>
                    <a:pt x="776212" y="77198"/>
                  </a:lnTo>
                  <a:lnTo>
                    <a:pt x="736066" y="54495"/>
                  </a:lnTo>
                  <a:lnTo>
                    <a:pt x="693756" y="35443"/>
                  </a:lnTo>
                  <a:lnTo>
                    <a:pt x="649495" y="20256"/>
                  </a:lnTo>
                  <a:lnTo>
                    <a:pt x="603497" y="9144"/>
                  </a:lnTo>
                  <a:lnTo>
                    <a:pt x="555973" y="2321"/>
                  </a:lnTo>
                  <a:lnTo>
                    <a:pt x="5071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3591669" y="3064105"/>
            <a:ext cx="753110" cy="322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4145" marR="5080" indent="-132080">
              <a:lnSpc>
                <a:spcPct val="102600"/>
              </a:lnSpc>
              <a:spcBef>
                <a:spcPts val="95"/>
              </a:spcBef>
            </a:pPr>
            <a:r>
              <a:rPr sz="950" b="1" dirty="0">
                <a:latin typeface="BNPP Sans"/>
                <a:cs typeface="BNPP Sans"/>
              </a:rPr>
              <a:t>Fixed</a:t>
            </a:r>
            <a:r>
              <a:rPr sz="950" b="1" spc="45" dirty="0">
                <a:latin typeface="BNPP Sans"/>
                <a:cs typeface="BNPP Sans"/>
              </a:rPr>
              <a:t> </a:t>
            </a:r>
            <a:r>
              <a:rPr sz="950" b="1" spc="-10" dirty="0">
                <a:latin typeface="BNPP Sans"/>
                <a:cs typeface="BNPP Sans"/>
              </a:rPr>
              <a:t>Income Strategy</a:t>
            </a:r>
            <a:endParaRPr sz="950">
              <a:latin typeface="BNPP Sans"/>
              <a:cs typeface="BNPP Sans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3188665" y="2733516"/>
            <a:ext cx="1128395" cy="1006475"/>
            <a:chOff x="3188665" y="2733516"/>
            <a:chExt cx="1128395" cy="1006475"/>
          </a:xfrm>
        </p:grpSpPr>
        <p:sp>
          <p:nvSpPr>
            <p:cNvPr id="54" name="object 54"/>
            <p:cNvSpPr/>
            <p:nvPr/>
          </p:nvSpPr>
          <p:spPr>
            <a:xfrm>
              <a:off x="3394748" y="2733522"/>
              <a:ext cx="922019" cy="1006475"/>
            </a:xfrm>
            <a:custGeom>
              <a:avLst/>
              <a:gdLst/>
              <a:ahLst/>
              <a:cxnLst/>
              <a:rect l="l" t="t" r="r" b="b"/>
              <a:pathLst>
                <a:path w="922020" h="1006475">
                  <a:moveTo>
                    <a:pt x="71247" y="459968"/>
                  </a:moveTo>
                  <a:lnTo>
                    <a:pt x="0" y="459968"/>
                  </a:lnTo>
                  <a:lnTo>
                    <a:pt x="0" y="527126"/>
                  </a:lnTo>
                  <a:lnTo>
                    <a:pt x="71247" y="527126"/>
                  </a:lnTo>
                  <a:lnTo>
                    <a:pt x="71247" y="459968"/>
                  </a:lnTo>
                  <a:close/>
                </a:path>
                <a:path w="922020" h="1006475">
                  <a:moveTo>
                    <a:pt x="899782" y="35699"/>
                  </a:moveTo>
                  <a:lnTo>
                    <a:pt x="842899" y="0"/>
                  </a:lnTo>
                  <a:lnTo>
                    <a:pt x="793330" y="78994"/>
                  </a:lnTo>
                  <a:lnTo>
                    <a:pt x="850214" y="114706"/>
                  </a:lnTo>
                  <a:lnTo>
                    <a:pt x="899782" y="35699"/>
                  </a:lnTo>
                  <a:close/>
                </a:path>
                <a:path w="922020" h="1006475">
                  <a:moveTo>
                    <a:pt x="921689" y="967206"/>
                  </a:moveTo>
                  <a:lnTo>
                    <a:pt x="877633" y="905738"/>
                  </a:lnTo>
                  <a:lnTo>
                    <a:pt x="823036" y="944867"/>
                  </a:lnTo>
                  <a:lnTo>
                    <a:pt x="867092" y="1006322"/>
                  </a:lnTo>
                  <a:lnTo>
                    <a:pt x="921689" y="9672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88665" y="3631276"/>
              <a:ext cx="99898" cy="99910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3275891" y="2723172"/>
            <a:ext cx="1318895" cy="1138555"/>
            <a:chOff x="3275891" y="2723172"/>
            <a:chExt cx="1318895" cy="1138555"/>
          </a:xfrm>
        </p:grpSpPr>
        <p:sp>
          <p:nvSpPr>
            <p:cNvPr id="57" name="object 57"/>
            <p:cNvSpPr/>
            <p:nvPr/>
          </p:nvSpPr>
          <p:spPr>
            <a:xfrm>
              <a:off x="3275891" y="3681225"/>
              <a:ext cx="334010" cy="0"/>
            </a:xfrm>
            <a:custGeom>
              <a:avLst/>
              <a:gdLst/>
              <a:ahLst/>
              <a:cxnLst/>
              <a:rect l="l" t="t" r="r" b="b"/>
              <a:pathLst>
                <a:path w="334010">
                  <a:moveTo>
                    <a:pt x="0" y="0"/>
                  </a:moveTo>
                  <a:lnTo>
                    <a:pt x="333590" y="0"/>
                  </a:lnTo>
                </a:path>
              </a:pathLst>
            </a:custGeom>
            <a:ln w="14909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48012" y="2723172"/>
              <a:ext cx="1146670" cy="1138491"/>
            </a:xfrm>
            <a:prstGeom prst="rect">
              <a:avLst/>
            </a:prstGeom>
          </p:spPr>
        </p:pic>
      </p:grpSp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10BDC728-2711-64D2-4AB4-272C0A805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" y="4596384"/>
            <a:ext cx="7559040" cy="737616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Positioning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13169" y="1047092"/>
            <a:ext cx="6155690" cy="3155315"/>
            <a:chOff x="613169" y="1047092"/>
            <a:chExt cx="6155690" cy="3155315"/>
          </a:xfrm>
        </p:grpSpPr>
        <p:sp>
          <p:nvSpPr>
            <p:cNvPr id="4" name="object 4"/>
            <p:cNvSpPr/>
            <p:nvPr/>
          </p:nvSpPr>
          <p:spPr>
            <a:xfrm>
              <a:off x="651028" y="1112850"/>
              <a:ext cx="6052185" cy="3051175"/>
            </a:xfrm>
            <a:custGeom>
              <a:avLst/>
              <a:gdLst/>
              <a:ahLst/>
              <a:cxnLst/>
              <a:rect l="l" t="t" r="r" b="b"/>
              <a:pathLst>
                <a:path w="6052184" h="3051175">
                  <a:moveTo>
                    <a:pt x="0" y="0"/>
                  </a:moveTo>
                  <a:lnTo>
                    <a:pt x="0" y="3044583"/>
                  </a:lnTo>
                  <a:lnTo>
                    <a:pt x="6051600" y="3051162"/>
                  </a:lnTo>
                </a:path>
              </a:pathLst>
            </a:custGeom>
            <a:ln w="93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3168" y="1047102"/>
              <a:ext cx="6155690" cy="3155315"/>
            </a:xfrm>
            <a:custGeom>
              <a:avLst/>
              <a:gdLst/>
              <a:ahLst/>
              <a:cxnLst/>
              <a:rect l="l" t="t" r="r" b="b"/>
              <a:pathLst>
                <a:path w="6155690" h="3155315">
                  <a:moveTo>
                    <a:pt x="75704" y="92659"/>
                  </a:moveTo>
                  <a:lnTo>
                    <a:pt x="37858" y="0"/>
                  </a:lnTo>
                  <a:lnTo>
                    <a:pt x="0" y="92659"/>
                  </a:lnTo>
                  <a:lnTo>
                    <a:pt x="37858" y="70662"/>
                  </a:lnTo>
                  <a:lnTo>
                    <a:pt x="75704" y="92659"/>
                  </a:lnTo>
                  <a:close/>
                </a:path>
                <a:path w="6155690" h="3155315">
                  <a:moveTo>
                    <a:pt x="6155194" y="3116986"/>
                  </a:moveTo>
                  <a:lnTo>
                    <a:pt x="6062586" y="3079038"/>
                  </a:lnTo>
                  <a:lnTo>
                    <a:pt x="6084532" y="3116897"/>
                  </a:lnTo>
                  <a:lnTo>
                    <a:pt x="6062497" y="3154743"/>
                  </a:lnTo>
                  <a:lnTo>
                    <a:pt x="6155194" y="31169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06549" y="2150167"/>
            <a:ext cx="187325" cy="99695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b="1" dirty="0">
                <a:latin typeface="BNPP Sans"/>
                <a:cs typeface="BNPP Sans"/>
              </a:rPr>
              <a:t>Potential</a:t>
            </a:r>
            <a:r>
              <a:rPr sz="1000" b="1" spc="-65" dirty="0">
                <a:latin typeface="BNPP Sans"/>
                <a:cs typeface="BNPP Sans"/>
              </a:rPr>
              <a:t> </a:t>
            </a:r>
            <a:r>
              <a:rPr sz="1000" b="1" spc="-10" dirty="0">
                <a:latin typeface="BNPP Sans"/>
                <a:cs typeface="BNPP Sans"/>
              </a:rPr>
              <a:t>Returns</a:t>
            </a:r>
            <a:endParaRPr sz="1000">
              <a:latin typeface="BNPP Sans"/>
              <a:cs typeface="BNPP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84896" y="4166084"/>
            <a:ext cx="8496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b="1" dirty="0">
                <a:latin typeface="BNPP Sans"/>
                <a:cs typeface="BNPP Sans"/>
              </a:rPr>
              <a:t>Potential</a:t>
            </a:r>
            <a:r>
              <a:rPr sz="1000" b="1" spc="-65" dirty="0">
                <a:latin typeface="BNPP Sans"/>
                <a:cs typeface="BNPP Sans"/>
              </a:rPr>
              <a:t> </a:t>
            </a:r>
            <a:r>
              <a:rPr sz="1000" b="1" spc="-10" dirty="0">
                <a:latin typeface="BNPP Sans"/>
                <a:cs typeface="BNPP Sans"/>
              </a:rPr>
              <a:t>Risks</a:t>
            </a:r>
            <a:endParaRPr sz="1000">
              <a:latin typeface="BNPP Sans"/>
              <a:cs typeface="BNPP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99934" y="1518399"/>
            <a:ext cx="6156960" cy="2513965"/>
          </a:xfrm>
          <a:custGeom>
            <a:avLst/>
            <a:gdLst/>
            <a:ahLst/>
            <a:cxnLst/>
            <a:rect l="l" t="t" r="r" b="b"/>
            <a:pathLst>
              <a:path w="6156959" h="2513965">
                <a:moveTo>
                  <a:pt x="911580" y="1850415"/>
                </a:moveTo>
                <a:lnTo>
                  <a:pt x="0" y="1850415"/>
                </a:lnTo>
                <a:lnTo>
                  <a:pt x="0" y="1960905"/>
                </a:lnTo>
                <a:lnTo>
                  <a:pt x="0" y="2513355"/>
                </a:lnTo>
                <a:lnTo>
                  <a:pt x="107035" y="2513355"/>
                </a:lnTo>
                <a:lnTo>
                  <a:pt x="107035" y="1960905"/>
                </a:lnTo>
                <a:lnTo>
                  <a:pt x="911580" y="1960905"/>
                </a:lnTo>
                <a:lnTo>
                  <a:pt x="911580" y="1850415"/>
                </a:lnTo>
                <a:close/>
              </a:path>
              <a:path w="6156959" h="2513965">
                <a:moveTo>
                  <a:pt x="919162" y="1578025"/>
                </a:moveTo>
                <a:lnTo>
                  <a:pt x="757897" y="1578025"/>
                </a:lnTo>
                <a:lnTo>
                  <a:pt x="757897" y="1578686"/>
                </a:lnTo>
                <a:lnTo>
                  <a:pt x="919162" y="1739963"/>
                </a:lnTo>
                <a:lnTo>
                  <a:pt x="919162" y="1578025"/>
                </a:lnTo>
                <a:close/>
              </a:path>
              <a:path w="6156959" h="2513965">
                <a:moveTo>
                  <a:pt x="1960575" y="1474990"/>
                </a:moveTo>
                <a:lnTo>
                  <a:pt x="1048994" y="1474990"/>
                </a:lnTo>
                <a:lnTo>
                  <a:pt x="1048994" y="1585480"/>
                </a:lnTo>
                <a:lnTo>
                  <a:pt x="1048994" y="2137930"/>
                </a:lnTo>
                <a:lnTo>
                  <a:pt x="1156030" y="2137930"/>
                </a:lnTo>
                <a:lnTo>
                  <a:pt x="1156030" y="1585480"/>
                </a:lnTo>
                <a:lnTo>
                  <a:pt x="1960575" y="1585480"/>
                </a:lnTo>
                <a:lnTo>
                  <a:pt x="1960575" y="1474990"/>
                </a:lnTo>
                <a:close/>
              </a:path>
              <a:path w="6156959" h="2513965">
                <a:moveTo>
                  <a:pt x="1968157" y="1206601"/>
                </a:moveTo>
                <a:lnTo>
                  <a:pt x="1806905" y="1206601"/>
                </a:lnTo>
                <a:lnTo>
                  <a:pt x="1806905" y="1207262"/>
                </a:lnTo>
                <a:lnTo>
                  <a:pt x="1968157" y="1368539"/>
                </a:lnTo>
                <a:lnTo>
                  <a:pt x="1968157" y="1206601"/>
                </a:lnTo>
                <a:close/>
              </a:path>
              <a:path w="6156959" h="2513965">
                <a:moveTo>
                  <a:pt x="3017151" y="831176"/>
                </a:moveTo>
                <a:lnTo>
                  <a:pt x="2855887" y="831176"/>
                </a:lnTo>
                <a:lnTo>
                  <a:pt x="2855887" y="831837"/>
                </a:lnTo>
                <a:lnTo>
                  <a:pt x="3017151" y="993114"/>
                </a:lnTo>
                <a:lnTo>
                  <a:pt x="3017151" y="831176"/>
                </a:lnTo>
                <a:close/>
              </a:path>
              <a:path w="6156959" h="2513965">
                <a:moveTo>
                  <a:pt x="3017494" y="1103426"/>
                </a:moveTo>
                <a:lnTo>
                  <a:pt x="2090064" y="1103426"/>
                </a:lnTo>
                <a:lnTo>
                  <a:pt x="2090064" y="1212646"/>
                </a:lnTo>
                <a:lnTo>
                  <a:pt x="2090064" y="1758746"/>
                </a:lnTo>
                <a:lnTo>
                  <a:pt x="2198967" y="1758746"/>
                </a:lnTo>
                <a:lnTo>
                  <a:pt x="2198967" y="1212646"/>
                </a:lnTo>
                <a:lnTo>
                  <a:pt x="3017494" y="1212646"/>
                </a:lnTo>
                <a:lnTo>
                  <a:pt x="3017494" y="1103426"/>
                </a:lnTo>
                <a:close/>
              </a:path>
              <a:path w="6156959" h="2513965">
                <a:moveTo>
                  <a:pt x="4066146" y="455764"/>
                </a:moveTo>
                <a:lnTo>
                  <a:pt x="3904881" y="455764"/>
                </a:lnTo>
                <a:lnTo>
                  <a:pt x="3904881" y="456425"/>
                </a:lnTo>
                <a:lnTo>
                  <a:pt x="4066146" y="617702"/>
                </a:lnTo>
                <a:lnTo>
                  <a:pt x="4066146" y="455764"/>
                </a:lnTo>
                <a:close/>
              </a:path>
              <a:path w="6156959" h="2513965">
                <a:moveTo>
                  <a:pt x="4066476" y="728014"/>
                </a:moveTo>
                <a:lnTo>
                  <a:pt x="3139046" y="728014"/>
                </a:lnTo>
                <a:lnTo>
                  <a:pt x="3139046" y="837234"/>
                </a:lnTo>
                <a:lnTo>
                  <a:pt x="3139046" y="1383334"/>
                </a:lnTo>
                <a:lnTo>
                  <a:pt x="3247948" y="1383334"/>
                </a:lnTo>
                <a:lnTo>
                  <a:pt x="3247948" y="837234"/>
                </a:lnTo>
                <a:lnTo>
                  <a:pt x="4066476" y="837234"/>
                </a:lnTo>
                <a:lnTo>
                  <a:pt x="4066476" y="728014"/>
                </a:lnTo>
                <a:close/>
              </a:path>
              <a:path w="6156959" h="2513965">
                <a:moveTo>
                  <a:pt x="6156757" y="0"/>
                </a:moveTo>
                <a:lnTo>
                  <a:pt x="5229339" y="0"/>
                </a:lnTo>
                <a:lnTo>
                  <a:pt x="5229339" y="109220"/>
                </a:lnTo>
                <a:lnTo>
                  <a:pt x="5229339" y="655320"/>
                </a:lnTo>
                <a:lnTo>
                  <a:pt x="5338229" y="655320"/>
                </a:lnTo>
                <a:lnTo>
                  <a:pt x="5338229" y="109220"/>
                </a:lnTo>
                <a:lnTo>
                  <a:pt x="6156757" y="109220"/>
                </a:lnTo>
                <a:lnTo>
                  <a:pt x="615675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89868" y="3508427"/>
            <a:ext cx="640080" cy="389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5575" marR="5715" indent="-14351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latin typeface="BNPP Sans"/>
                <a:cs typeface="BNPP Sans"/>
              </a:rPr>
              <a:t>Arbitrage </a:t>
            </a:r>
            <a:r>
              <a:rPr sz="1200" spc="-20" dirty="0">
                <a:latin typeface="BNPP Sans"/>
                <a:cs typeface="BNPP Sans"/>
              </a:rPr>
              <a:t>Fund</a:t>
            </a:r>
            <a:endParaRPr sz="1200">
              <a:latin typeface="BNPP Sans"/>
              <a:cs typeface="BNPP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87683" y="3124687"/>
            <a:ext cx="876935" cy="389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" marR="5080" indent="-1778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latin typeface="BNPP Sans"/>
                <a:cs typeface="BNPP Sans"/>
              </a:rPr>
              <a:t>Conservative </a:t>
            </a:r>
            <a:r>
              <a:rPr sz="1200" dirty="0">
                <a:latin typeface="BNPP Sans"/>
                <a:cs typeface="BNPP Sans"/>
              </a:rPr>
              <a:t>Hybrid</a:t>
            </a:r>
            <a:r>
              <a:rPr sz="1200" spc="-45" dirty="0">
                <a:latin typeface="BNPP Sans"/>
                <a:cs typeface="BNPP Sans"/>
              </a:rPr>
              <a:t> </a:t>
            </a:r>
            <a:r>
              <a:rPr sz="1200" spc="-20" dirty="0">
                <a:latin typeface="BNPP Sans"/>
                <a:cs typeface="BNPP Sans"/>
              </a:rPr>
              <a:t>Fund</a:t>
            </a:r>
            <a:endParaRPr sz="1200">
              <a:latin typeface="BNPP Sans"/>
              <a:cs typeface="BNPP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90043" y="2743679"/>
            <a:ext cx="529590" cy="572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latin typeface="BNPP Sans"/>
                <a:cs typeface="BNPP Sans"/>
              </a:rPr>
              <a:t>Equity Savings </a:t>
            </a:r>
            <a:r>
              <a:rPr sz="1200" spc="-20" dirty="0">
                <a:latin typeface="BNPP Sans"/>
                <a:cs typeface="BNPP Sans"/>
              </a:rPr>
              <a:t>Fund</a:t>
            </a:r>
            <a:endParaRPr sz="1200">
              <a:latin typeface="BNPP Sans"/>
              <a:cs typeface="BNPP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99086" y="2397873"/>
            <a:ext cx="715010" cy="572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latin typeface="BNPP Sans"/>
                <a:cs typeface="BNPP Sans"/>
              </a:rPr>
              <a:t>Balanced Advantage </a:t>
            </a:r>
            <a:r>
              <a:rPr sz="1200" spc="-20" dirty="0">
                <a:latin typeface="BNPP Sans"/>
                <a:cs typeface="BNPP Sans"/>
              </a:rPr>
              <a:t>Fund</a:t>
            </a:r>
            <a:endParaRPr sz="1200">
              <a:latin typeface="BNPP Sans"/>
              <a:cs typeface="BNPP San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940401" y="1581239"/>
            <a:ext cx="1005205" cy="995680"/>
            <a:chOff x="4940401" y="1581239"/>
            <a:chExt cx="1005205" cy="995680"/>
          </a:xfrm>
        </p:grpSpPr>
        <p:sp>
          <p:nvSpPr>
            <p:cNvPr id="19" name="object 19"/>
            <p:cNvSpPr/>
            <p:nvPr/>
          </p:nvSpPr>
          <p:spPr>
            <a:xfrm>
              <a:off x="4940401" y="1581239"/>
              <a:ext cx="1005205" cy="995680"/>
            </a:xfrm>
            <a:custGeom>
              <a:avLst/>
              <a:gdLst/>
              <a:ahLst/>
              <a:cxnLst/>
              <a:rect l="l" t="t" r="r" b="b"/>
              <a:pathLst>
                <a:path w="1005204" h="995680">
                  <a:moveTo>
                    <a:pt x="1005090" y="0"/>
                  </a:moveTo>
                  <a:lnTo>
                    <a:pt x="0" y="0"/>
                  </a:lnTo>
                  <a:lnTo>
                    <a:pt x="0" y="995375"/>
                  </a:lnTo>
                  <a:lnTo>
                    <a:pt x="1005090" y="995375"/>
                  </a:lnTo>
                  <a:lnTo>
                    <a:pt x="1005090" y="0"/>
                  </a:lnTo>
                  <a:close/>
                </a:path>
              </a:pathLst>
            </a:custGeom>
            <a:solidFill>
              <a:srgbClr val="00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87975" y="1870989"/>
              <a:ext cx="927735" cy="655320"/>
            </a:xfrm>
            <a:custGeom>
              <a:avLst/>
              <a:gdLst/>
              <a:ahLst/>
              <a:cxnLst/>
              <a:rect l="l" t="t" r="r" b="b"/>
              <a:pathLst>
                <a:path w="927735" h="655319">
                  <a:moveTo>
                    <a:pt x="927430" y="0"/>
                  </a:moveTo>
                  <a:lnTo>
                    <a:pt x="0" y="0"/>
                  </a:lnTo>
                  <a:lnTo>
                    <a:pt x="0" y="109220"/>
                  </a:lnTo>
                  <a:lnTo>
                    <a:pt x="0" y="655320"/>
                  </a:lnTo>
                  <a:lnTo>
                    <a:pt x="108902" y="655320"/>
                  </a:lnTo>
                  <a:lnTo>
                    <a:pt x="108902" y="109220"/>
                  </a:lnTo>
                  <a:lnTo>
                    <a:pt x="927430" y="109220"/>
                  </a:lnTo>
                  <a:lnTo>
                    <a:pt x="9274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133379" y="1640408"/>
            <a:ext cx="1921510" cy="765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2200" marR="5080" indent="5969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latin typeface="BNPP Sans"/>
                <a:cs typeface="BNPP Sans"/>
              </a:rPr>
              <a:t>Aggressive </a:t>
            </a:r>
            <a:r>
              <a:rPr sz="1200" dirty="0">
                <a:latin typeface="BNPP Sans"/>
                <a:cs typeface="BNPP Sans"/>
              </a:rPr>
              <a:t>Hybrid</a:t>
            </a:r>
            <a:r>
              <a:rPr sz="1200" spc="-45" dirty="0">
                <a:latin typeface="BNPP Sans"/>
                <a:cs typeface="BNPP Sans"/>
              </a:rPr>
              <a:t> </a:t>
            </a:r>
            <a:r>
              <a:rPr sz="1200" spc="-20" dirty="0">
                <a:latin typeface="BNPP Sans"/>
                <a:cs typeface="BNPP Sans"/>
              </a:rPr>
              <a:t>Fund</a:t>
            </a:r>
            <a:endParaRPr sz="1200">
              <a:latin typeface="BNPP Sans"/>
              <a:cs typeface="BNPP Sans"/>
            </a:endParaRPr>
          </a:p>
          <a:p>
            <a:pPr marL="224790" marR="1135380" indent="-212725">
              <a:lnSpc>
                <a:spcPct val="101600"/>
              </a:lnSpc>
              <a:spcBef>
                <a:spcPts val="15"/>
              </a:spcBef>
            </a:pPr>
            <a:r>
              <a:rPr sz="1200" b="1" dirty="0">
                <a:solidFill>
                  <a:srgbClr val="FFFFFF"/>
                </a:solidFill>
                <a:latin typeface="BNPP Sans"/>
                <a:cs typeface="BNPP Sans"/>
              </a:rPr>
              <a:t>Multi</a:t>
            </a:r>
            <a:r>
              <a:rPr sz="1200" b="1" spc="2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BNPP Sans"/>
                <a:cs typeface="BNPP Sans"/>
              </a:rPr>
              <a:t>Asset </a:t>
            </a:r>
            <a:r>
              <a:rPr sz="1200" b="1" spc="-20" dirty="0">
                <a:solidFill>
                  <a:srgbClr val="FFFFFF"/>
                </a:solidFill>
                <a:latin typeface="BNPP Sans"/>
                <a:cs typeface="BNPP Sans"/>
              </a:rPr>
              <a:t>Fund</a:t>
            </a:r>
            <a:endParaRPr sz="1200">
              <a:latin typeface="BNPP Sans"/>
              <a:cs typeface="BNPP San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753813" y="1621556"/>
            <a:ext cx="161290" cy="162560"/>
          </a:xfrm>
          <a:custGeom>
            <a:avLst/>
            <a:gdLst/>
            <a:ahLst/>
            <a:cxnLst/>
            <a:rect l="l" t="t" r="r" b="b"/>
            <a:pathLst>
              <a:path w="161289" h="162560">
                <a:moveTo>
                  <a:pt x="161264" y="0"/>
                </a:moveTo>
                <a:lnTo>
                  <a:pt x="0" y="0"/>
                </a:lnTo>
                <a:lnTo>
                  <a:pt x="0" y="660"/>
                </a:lnTo>
                <a:lnTo>
                  <a:pt x="161264" y="161937"/>
                </a:lnTo>
                <a:lnTo>
                  <a:pt x="1612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F3DC00A9-364A-E479-E0D3-7FB41AF8D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" y="4596384"/>
            <a:ext cx="7559040" cy="7376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7560309" cy="4632325"/>
          </a:xfrm>
          <a:custGeom>
            <a:avLst/>
            <a:gdLst/>
            <a:ahLst/>
            <a:cxnLst/>
            <a:rect l="l" t="t" r="r" b="b"/>
            <a:pathLst>
              <a:path w="7560309" h="4632325">
                <a:moveTo>
                  <a:pt x="0" y="4631766"/>
                </a:moveTo>
                <a:lnTo>
                  <a:pt x="7559992" y="4631766"/>
                </a:lnTo>
                <a:lnTo>
                  <a:pt x="7559992" y="0"/>
                </a:lnTo>
                <a:lnTo>
                  <a:pt x="0" y="0"/>
                </a:lnTo>
                <a:lnTo>
                  <a:pt x="0" y="4631766"/>
                </a:lnTo>
                <a:close/>
              </a:path>
            </a:pathLst>
          </a:custGeom>
          <a:solidFill>
            <a:srgbClr val="F8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8473" y="907351"/>
            <a:ext cx="5932805" cy="173990"/>
          </a:xfrm>
          <a:prstGeom prst="rect">
            <a:avLst/>
          </a:prstGeom>
          <a:solidFill>
            <a:srgbClr val="C6C6C6">
              <a:alpha val="50000"/>
            </a:srgbClr>
          </a:solidFill>
        </p:spPr>
        <p:txBody>
          <a:bodyPr vert="horz" wrap="square" lIns="0" tIns="4000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315"/>
              </a:spcBef>
            </a:pPr>
            <a:r>
              <a:rPr sz="600" dirty="0">
                <a:latin typeface="BNPP Sans"/>
                <a:cs typeface="BNPP Sans"/>
              </a:rPr>
              <a:t>Baroda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BNP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Paribas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Multi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Asset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spc="-20" dirty="0">
                <a:latin typeface="BNPP Sans"/>
                <a:cs typeface="BNPP Sans"/>
              </a:rPr>
              <a:t>Fund</a:t>
            </a:r>
            <a:endParaRPr sz="600">
              <a:latin typeface="BNPP Sans"/>
              <a:cs typeface="BNPP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0961" y="1099657"/>
            <a:ext cx="770255" cy="1200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dirty="0">
                <a:latin typeface="BNPP Sans"/>
                <a:cs typeface="BNPP Sans"/>
              </a:rPr>
              <a:t>Multi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Asset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spc="-10" dirty="0">
                <a:latin typeface="BNPP Sans"/>
                <a:cs typeface="BNPP Sans"/>
              </a:rPr>
              <a:t>Allocation</a:t>
            </a:r>
            <a:endParaRPr sz="600">
              <a:latin typeface="BNPP Sans"/>
              <a:cs typeface="BNPP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8473" y="1241742"/>
            <a:ext cx="5932805" cy="353060"/>
          </a:xfrm>
          <a:prstGeom prst="rect">
            <a:avLst/>
          </a:prstGeom>
          <a:solidFill>
            <a:srgbClr val="C6C6C6">
              <a:alpha val="50000"/>
            </a:srgbClr>
          </a:solidFill>
        </p:spPr>
        <p:txBody>
          <a:bodyPr vert="horz" wrap="square" lIns="0" tIns="28575" rIns="0" bIns="0" rtlCol="0">
            <a:spAutoFit/>
          </a:bodyPr>
          <a:lstStyle/>
          <a:p>
            <a:pPr marL="85090" marR="289560">
              <a:lnSpc>
                <a:spcPct val="103000"/>
              </a:lnSpc>
              <a:spcBef>
                <a:spcPts val="225"/>
              </a:spcBef>
            </a:pPr>
            <a:r>
              <a:rPr sz="600" dirty="0">
                <a:latin typeface="BNPP Sans"/>
                <a:cs typeface="BNPP Sans"/>
              </a:rPr>
              <a:t>The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investment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objective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of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the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scheme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is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to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seek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long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term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capital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growth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by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investing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in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equity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and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equity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related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securities,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debt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&amp;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money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market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spc="-10" dirty="0">
                <a:latin typeface="BNPP Sans"/>
                <a:cs typeface="BNPP Sans"/>
              </a:rPr>
              <a:t>instruments,</a:t>
            </a:r>
            <a:r>
              <a:rPr sz="600" spc="50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REITs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/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InVITs</a:t>
            </a:r>
            <a:r>
              <a:rPr sz="600" spc="21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and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Gold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ETF.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However,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there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can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be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no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assurance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that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the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investment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objectives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of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the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Scheme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will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be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realized.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The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Scheme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does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not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spc="-10" dirty="0">
                <a:latin typeface="BNPP Sans"/>
                <a:cs typeface="BNPP Sans"/>
              </a:rPr>
              <a:t>guarantee/</a:t>
            </a:r>
            <a:r>
              <a:rPr sz="600" spc="50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indicate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any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spc="-10" dirty="0">
                <a:latin typeface="BNPP Sans"/>
                <a:cs typeface="BNPP Sans"/>
              </a:rPr>
              <a:t>returns.</a:t>
            </a:r>
            <a:endParaRPr sz="600">
              <a:latin typeface="BNPP Sans"/>
              <a:cs typeface="BNPP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0961" y="3375181"/>
            <a:ext cx="4697730" cy="3079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dirty="0">
                <a:latin typeface="BNPP Sans"/>
                <a:cs typeface="BNPP Sans"/>
              </a:rPr>
              <a:t>The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Scheme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offers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two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Plans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thereunder,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viz.</a:t>
            </a:r>
            <a:r>
              <a:rPr sz="600" spc="3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Regular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and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spc="-10" dirty="0">
                <a:latin typeface="BNPP Sans"/>
                <a:cs typeface="BNPP Sans"/>
              </a:rPr>
              <a:t>Direct</a:t>
            </a:r>
            <a:endParaRPr sz="600">
              <a:latin typeface="BNPP Sans"/>
              <a:cs typeface="BNPP San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600" dirty="0">
                <a:latin typeface="BNPP Sans"/>
                <a:cs typeface="BNPP Sans"/>
              </a:rPr>
              <a:t>Each</a:t>
            </a:r>
            <a:r>
              <a:rPr sz="600" spc="3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plan</a:t>
            </a:r>
            <a:r>
              <a:rPr sz="600" spc="3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offers</a:t>
            </a:r>
            <a:r>
              <a:rPr sz="600" spc="3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Growth</a:t>
            </a:r>
            <a:r>
              <a:rPr sz="600" spc="4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Option,</a:t>
            </a:r>
            <a:r>
              <a:rPr sz="600" spc="3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and</a:t>
            </a:r>
            <a:r>
              <a:rPr sz="600" spc="3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Income</a:t>
            </a:r>
            <a:r>
              <a:rPr sz="600" spc="3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Distribution</a:t>
            </a:r>
            <a:r>
              <a:rPr sz="600" spc="4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cum</a:t>
            </a:r>
            <a:r>
              <a:rPr sz="600" spc="3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capital</a:t>
            </a:r>
            <a:r>
              <a:rPr sz="600" spc="3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withdrawal</a:t>
            </a:r>
            <a:r>
              <a:rPr sz="600" spc="4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(IDCW)*</a:t>
            </a:r>
            <a:r>
              <a:rPr sz="600" spc="3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Option</a:t>
            </a:r>
            <a:r>
              <a:rPr sz="600" spc="3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with</a:t>
            </a:r>
            <a:r>
              <a:rPr sz="600" spc="3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payout</a:t>
            </a:r>
            <a:r>
              <a:rPr sz="600" spc="4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and</a:t>
            </a:r>
            <a:r>
              <a:rPr sz="600" spc="3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reinvestment</a:t>
            </a:r>
            <a:r>
              <a:rPr sz="600" spc="35" dirty="0">
                <a:latin typeface="BNPP Sans"/>
                <a:cs typeface="BNPP Sans"/>
              </a:rPr>
              <a:t> </a:t>
            </a:r>
            <a:r>
              <a:rPr sz="600" spc="-10" dirty="0">
                <a:latin typeface="BNPP Sans"/>
                <a:cs typeface="BNPP Sans"/>
              </a:rPr>
              <a:t>options.</a:t>
            </a:r>
            <a:endParaRPr sz="600">
              <a:latin typeface="BNPP Sans"/>
              <a:cs typeface="BNPP San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600" dirty="0">
                <a:latin typeface="BNPP Sans"/>
                <a:cs typeface="BNPP Sans"/>
              </a:rPr>
              <a:t>*Amounts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can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be</a:t>
            </a:r>
            <a:r>
              <a:rPr sz="600" spc="3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distributed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out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of</a:t>
            </a:r>
            <a:r>
              <a:rPr sz="600" spc="3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investors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capital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(equalization</a:t>
            </a:r>
            <a:r>
              <a:rPr sz="600" spc="3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reserve),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which</a:t>
            </a:r>
            <a:r>
              <a:rPr sz="600" spc="3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is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part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of</a:t>
            </a:r>
            <a:r>
              <a:rPr sz="600" spc="3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sale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price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that</a:t>
            </a:r>
            <a:r>
              <a:rPr sz="600" spc="3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represents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realized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spc="-10" dirty="0">
                <a:latin typeface="BNPP Sans"/>
                <a:cs typeface="BNPP Sans"/>
              </a:rPr>
              <a:t>gains.</a:t>
            </a:r>
            <a:endParaRPr sz="600">
              <a:latin typeface="BNPP Sans"/>
              <a:cs typeface="BNPP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8117" y="907351"/>
            <a:ext cx="833755" cy="173990"/>
          </a:xfrm>
          <a:prstGeom prst="rect">
            <a:avLst/>
          </a:prstGeom>
          <a:solidFill>
            <a:srgbClr val="C6C6C6">
              <a:alpha val="50000"/>
            </a:srgbClr>
          </a:solidFill>
        </p:spPr>
        <p:txBody>
          <a:bodyPr vert="horz" wrap="square" lIns="0" tIns="40005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315"/>
              </a:spcBef>
            </a:pPr>
            <a:r>
              <a:rPr sz="600" b="1" dirty="0">
                <a:latin typeface="BNPP Sans"/>
                <a:cs typeface="BNPP Sans"/>
              </a:rPr>
              <a:t>Scheme</a:t>
            </a:r>
            <a:r>
              <a:rPr sz="600" b="1" spc="30" dirty="0">
                <a:latin typeface="BNPP Sans"/>
                <a:cs typeface="BNPP Sans"/>
              </a:rPr>
              <a:t> </a:t>
            </a:r>
            <a:r>
              <a:rPr sz="600" b="1" spc="-20" dirty="0">
                <a:latin typeface="BNPP Sans"/>
                <a:cs typeface="BNPP Sans"/>
              </a:rPr>
              <a:t>Name</a:t>
            </a:r>
            <a:endParaRPr sz="600">
              <a:latin typeface="BNPP Sans"/>
              <a:cs typeface="BNPP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8137" y="1099657"/>
            <a:ext cx="335280" cy="1200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b="1" spc="-10" dirty="0">
                <a:latin typeface="BNPP Sans"/>
                <a:cs typeface="BNPP Sans"/>
              </a:rPr>
              <a:t>Category</a:t>
            </a:r>
            <a:endParaRPr sz="600">
              <a:latin typeface="BNPP Sans"/>
              <a:cs typeface="BNPP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8117" y="1241742"/>
            <a:ext cx="833755" cy="353060"/>
          </a:xfrm>
          <a:prstGeom prst="rect">
            <a:avLst/>
          </a:prstGeom>
          <a:solidFill>
            <a:srgbClr val="C6C6C6">
              <a:alpha val="50000"/>
            </a:srgbClr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Times New Roman"/>
              <a:cs typeface="Times New Roman"/>
            </a:endParaRPr>
          </a:p>
          <a:p>
            <a:pPr marL="62230">
              <a:lnSpc>
                <a:spcPct val="100000"/>
              </a:lnSpc>
            </a:pPr>
            <a:r>
              <a:rPr sz="600" b="1" dirty="0">
                <a:latin typeface="BNPP Sans"/>
                <a:cs typeface="BNPP Sans"/>
              </a:rPr>
              <a:t>Investment</a:t>
            </a:r>
            <a:r>
              <a:rPr sz="600" b="1" spc="30" dirty="0">
                <a:latin typeface="BNPP Sans"/>
                <a:cs typeface="BNPP Sans"/>
              </a:rPr>
              <a:t> </a:t>
            </a:r>
            <a:r>
              <a:rPr sz="600" b="1" spc="-10" dirty="0">
                <a:latin typeface="BNPP Sans"/>
                <a:cs typeface="BNPP Sans"/>
              </a:rPr>
              <a:t>Objective</a:t>
            </a:r>
            <a:endParaRPr sz="600">
              <a:latin typeface="BNPP Sans"/>
              <a:cs typeface="BNPP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8137" y="1865461"/>
            <a:ext cx="625475" cy="1200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b="1" dirty="0">
                <a:latin typeface="BNPP Sans"/>
                <a:cs typeface="BNPP Sans"/>
              </a:rPr>
              <a:t>Asset</a:t>
            </a:r>
            <a:r>
              <a:rPr sz="600" b="1" spc="15" dirty="0">
                <a:latin typeface="BNPP Sans"/>
                <a:cs typeface="BNPP Sans"/>
              </a:rPr>
              <a:t> </a:t>
            </a:r>
            <a:r>
              <a:rPr sz="600" b="1" spc="-10" dirty="0">
                <a:latin typeface="BNPP Sans"/>
                <a:cs typeface="BNPP Sans"/>
              </a:rPr>
              <a:t>Allocation^</a:t>
            </a:r>
            <a:endParaRPr sz="600">
              <a:latin typeface="BNPP Sans"/>
              <a:cs typeface="BNPP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8473" y="2272665"/>
            <a:ext cx="5932805" cy="160655"/>
          </a:xfrm>
          <a:prstGeom prst="rect">
            <a:avLst/>
          </a:prstGeom>
          <a:solidFill>
            <a:srgbClr val="C6C6C6">
              <a:alpha val="50000"/>
            </a:srgbClr>
          </a:solidFill>
        </p:spPr>
        <p:txBody>
          <a:bodyPr vert="horz" wrap="square" lIns="0" tIns="3302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60"/>
              </a:spcBef>
            </a:pPr>
            <a:r>
              <a:rPr sz="600" dirty="0">
                <a:latin typeface="BNPP Sans"/>
                <a:cs typeface="BNPP Sans"/>
              </a:rPr>
              <a:t>65%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of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Nifty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500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TRI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+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20%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of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NIFTY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Composite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Debt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Index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+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15%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of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INR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Price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of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spc="-20" dirty="0">
                <a:latin typeface="BNPP Sans"/>
                <a:cs typeface="BNPP Sans"/>
              </a:rPr>
              <a:t>Gold</a:t>
            </a:r>
            <a:endParaRPr sz="600">
              <a:latin typeface="BNPP Sans"/>
              <a:cs typeface="BNPP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20961" y="2451838"/>
            <a:ext cx="4665980" cy="1200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dirty="0">
                <a:latin typeface="BNPP Sans"/>
                <a:cs typeface="BNPP Sans"/>
              </a:rPr>
              <a:t>Mr.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Jitendra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Sriram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(Equity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Portion)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(Total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experience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–</a:t>
            </a:r>
            <a:r>
              <a:rPr sz="600" spc="3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25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years)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and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Mr.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Vikram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Pamnani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(Debt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Portion)</a:t>
            </a:r>
            <a:r>
              <a:rPr sz="600" spc="3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(Total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experience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–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12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spc="-10" dirty="0">
                <a:latin typeface="BNPP Sans"/>
                <a:cs typeface="BNPP Sans"/>
              </a:rPr>
              <a:t>years)</a:t>
            </a:r>
            <a:endParaRPr sz="600">
              <a:latin typeface="BNPP Sans"/>
              <a:cs typeface="BNPP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48473" y="2595626"/>
            <a:ext cx="5932805" cy="722630"/>
          </a:xfrm>
          <a:prstGeom prst="rect">
            <a:avLst/>
          </a:prstGeom>
          <a:solidFill>
            <a:srgbClr val="C6C6C6">
              <a:alpha val="50000"/>
            </a:srgbClr>
          </a:solidFill>
        </p:spPr>
        <p:txBody>
          <a:bodyPr vert="horz" wrap="square" lIns="0" tIns="24765" rIns="0" bIns="0" rtlCol="0">
            <a:spAutoFit/>
          </a:bodyPr>
          <a:lstStyle/>
          <a:p>
            <a:pPr marL="85090" marR="5336540">
              <a:lnSpc>
                <a:spcPct val="103000"/>
              </a:lnSpc>
              <a:spcBef>
                <a:spcPts val="195"/>
              </a:spcBef>
            </a:pPr>
            <a:r>
              <a:rPr sz="600" dirty="0">
                <a:latin typeface="BNPP Sans"/>
                <a:cs typeface="BNPP Sans"/>
              </a:rPr>
              <a:t>Entry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Load: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spc="-25" dirty="0">
                <a:latin typeface="BNPP Sans"/>
                <a:cs typeface="BNPP Sans"/>
              </a:rPr>
              <a:t>NA</a:t>
            </a:r>
            <a:r>
              <a:rPr sz="600" spc="50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Exit</a:t>
            </a:r>
            <a:r>
              <a:rPr sz="600" spc="15" dirty="0">
                <a:latin typeface="BNPP Sans"/>
                <a:cs typeface="BNPP Sans"/>
              </a:rPr>
              <a:t> </a:t>
            </a:r>
            <a:r>
              <a:rPr sz="600" spc="-10" dirty="0">
                <a:latin typeface="BNPP Sans"/>
                <a:cs typeface="BNPP Sans"/>
              </a:rPr>
              <a:t>Load:</a:t>
            </a:r>
            <a:endParaRPr sz="600">
              <a:latin typeface="BNPP Sans"/>
              <a:cs typeface="BNPP Sans"/>
            </a:endParaRPr>
          </a:p>
          <a:p>
            <a:pPr marL="85090">
              <a:lnSpc>
                <a:spcPct val="100000"/>
              </a:lnSpc>
              <a:spcBef>
                <a:spcPts val="25"/>
              </a:spcBef>
            </a:pPr>
            <a:r>
              <a:rPr sz="600" dirty="0">
                <a:latin typeface="BNPP Sans"/>
                <a:cs typeface="BNPP Sans"/>
              </a:rPr>
              <a:t>If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units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of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the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Scheme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are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redeemed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or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switched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out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up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to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10%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of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the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units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(the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limit)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within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12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months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from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the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date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of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allotment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-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spc="-20" dirty="0">
                <a:latin typeface="BNPP Sans"/>
                <a:cs typeface="BNPP Sans"/>
              </a:rPr>
              <a:t>Nil.</a:t>
            </a:r>
            <a:endParaRPr sz="600">
              <a:latin typeface="BNPP Sans"/>
              <a:cs typeface="BNPP Sans"/>
            </a:endParaRPr>
          </a:p>
          <a:p>
            <a:pPr marL="85090" marR="817244">
              <a:lnSpc>
                <a:spcPct val="103000"/>
              </a:lnSpc>
            </a:pPr>
            <a:r>
              <a:rPr sz="600" dirty="0">
                <a:latin typeface="BNPP Sans"/>
                <a:cs typeface="BNPP Sans"/>
              </a:rPr>
              <a:t>If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units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of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the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scheme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are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redeemed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or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switched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out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in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excess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of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the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limit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within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12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months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from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the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date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of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allotment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-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1%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of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the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applicable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spc="-20" dirty="0">
                <a:latin typeface="BNPP Sans"/>
                <a:cs typeface="BNPP Sans"/>
              </a:rPr>
              <a:t>NAV.</a:t>
            </a:r>
            <a:r>
              <a:rPr sz="600" spc="50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If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units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of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scheme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are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redeemed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or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switched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out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after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12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months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from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the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date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of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allotment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-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spc="-20" dirty="0">
                <a:latin typeface="BNPP Sans"/>
                <a:cs typeface="BNPP Sans"/>
              </a:rPr>
              <a:t>Nil.</a:t>
            </a:r>
            <a:endParaRPr sz="600">
              <a:latin typeface="BNPP Sans"/>
              <a:cs typeface="BNPP Sans"/>
            </a:endParaRPr>
          </a:p>
          <a:p>
            <a:pPr marL="85090" marR="415925">
              <a:lnSpc>
                <a:spcPct val="103000"/>
              </a:lnSpc>
            </a:pPr>
            <a:r>
              <a:rPr sz="600" dirty="0">
                <a:latin typeface="BNPP Sans"/>
                <a:cs typeface="BNPP Sans"/>
              </a:rPr>
              <a:t>The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above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load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shall</a:t>
            </a:r>
            <a:r>
              <a:rPr sz="600" spc="3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also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be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applicable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for</a:t>
            </a:r>
            <a:r>
              <a:rPr sz="600" spc="3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switches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between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the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schemes</a:t>
            </a:r>
            <a:r>
              <a:rPr sz="600" spc="3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of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the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Fund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and</a:t>
            </a:r>
            <a:r>
              <a:rPr sz="600" spc="3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all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Systematic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Investment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Plans,</a:t>
            </a:r>
            <a:r>
              <a:rPr sz="600" spc="3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Systematic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Transfer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spc="-10" dirty="0">
                <a:latin typeface="BNPP Sans"/>
                <a:cs typeface="BNPP Sans"/>
              </a:rPr>
              <a:t>Plans,</a:t>
            </a:r>
            <a:r>
              <a:rPr sz="600" spc="50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Systematic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Withdrawal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Plans.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No</a:t>
            </a:r>
            <a:r>
              <a:rPr sz="600" spc="3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load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will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be</a:t>
            </a:r>
            <a:r>
              <a:rPr sz="600" spc="3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charged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on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units</a:t>
            </a:r>
            <a:r>
              <a:rPr sz="600" spc="3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issued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upon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re-investment</a:t>
            </a:r>
            <a:r>
              <a:rPr sz="600" spc="3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of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amount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of</a:t>
            </a:r>
            <a:r>
              <a:rPr sz="600" spc="3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distribution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under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same</a:t>
            </a:r>
            <a:r>
              <a:rPr sz="600" spc="3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IDCW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option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and</a:t>
            </a:r>
            <a:r>
              <a:rPr sz="600" spc="3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bonus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spc="-10" dirty="0">
                <a:latin typeface="BNPP Sans"/>
                <a:cs typeface="BNPP Sans"/>
              </a:rPr>
              <a:t>units.</a:t>
            </a:r>
            <a:endParaRPr sz="600">
              <a:latin typeface="BNPP Sans"/>
              <a:cs typeface="BNPP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8117" y="2272665"/>
            <a:ext cx="833755" cy="160655"/>
          </a:xfrm>
          <a:prstGeom prst="rect">
            <a:avLst/>
          </a:prstGeom>
          <a:solidFill>
            <a:srgbClr val="C6C6C6">
              <a:alpha val="50000"/>
            </a:srgbClr>
          </a:solidFill>
        </p:spPr>
        <p:txBody>
          <a:bodyPr vert="horz" wrap="square" lIns="0" tIns="33020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260"/>
              </a:spcBef>
            </a:pPr>
            <a:r>
              <a:rPr sz="600" b="1" spc="-10" dirty="0">
                <a:latin typeface="BNPP Sans"/>
                <a:cs typeface="BNPP Sans"/>
              </a:rPr>
              <a:t>Benchmark</a:t>
            </a:r>
            <a:endParaRPr sz="600">
              <a:latin typeface="BNPP Sans"/>
              <a:cs typeface="BNPP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8137" y="2451838"/>
            <a:ext cx="530860" cy="1200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b="1" dirty="0">
                <a:latin typeface="BNPP Sans"/>
                <a:cs typeface="BNPP Sans"/>
              </a:rPr>
              <a:t>Fund</a:t>
            </a:r>
            <a:r>
              <a:rPr sz="600" b="1" spc="90" dirty="0">
                <a:latin typeface="BNPP Sans"/>
                <a:cs typeface="BNPP Sans"/>
              </a:rPr>
              <a:t> </a:t>
            </a:r>
            <a:r>
              <a:rPr sz="600" b="1" spc="-10" dirty="0">
                <a:latin typeface="BNPP Sans"/>
                <a:cs typeface="BNPP Sans"/>
              </a:rPr>
              <a:t>Manager</a:t>
            </a:r>
            <a:endParaRPr sz="600">
              <a:latin typeface="BNPP Sans"/>
              <a:cs typeface="BNPP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8117" y="2595626"/>
            <a:ext cx="833755" cy="722630"/>
          </a:xfrm>
          <a:prstGeom prst="rect">
            <a:avLst/>
          </a:prstGeom>
          <a:solidFill>
            <a:srgbClr val="C6C6C6">
              <a:alpha val="50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62230">
              <a:lnSpc>
                <a:spcPct val="100000"/>
              </a:lnSpc>
              <a:spcBef>
                <a:spcPts val="600"/>
              </a:spcBef>
            </a:pPr>
            <a:r>
              <a:rPr sz="600" b="1" dirty="0">
                <a:latin typeface="BNPP Sans"/>
                <a:cs typeface="BNPP Sans"/>
              </a:rPr>
              <a:t>Load</a:t>
            </a:r>
            <a:r>
              <a:rPr sz="600" b="1" spc="15" dirty="0">
                <a:latin typeface="BNPP Sans"/>
                <a:cs typeface="BNPP Sans"/>
              </a:rPr>
              <a:t> </a:t>
            </a:r>
            <a:r>
              <a:rPr sz="600" b="1" spc="-10" dirty="0">
                <a:latin typeface="BNPP Sans"/>
                <a:cs typeface="BNPP Sans"/>
              </a:rPr>
              <a:t>Structure</a:t>
            </a:r>
            <a:endParaRPr sz="600">
              <a:latin typeface="BNPP Sans"/>
              <a:cs typeface="BNPP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8137" y="3469013"/>
            <a:ext cx="652780" cy="1200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b="1" dirty="0">
                <a:latin typeface="BNPP Sans"/>
                <a:cs typeface="BNPP Sans"/>
              </a:rPr>
              <a:t>Plans</a:t>
            </a:r>
            <a:r>
              <a:rPr sz="600" b="1" spc="10" dirty="0">
                <a:latin typeface="BNPP Sans"/>
                <a:cs typeface="BNPP Sans"/>
              </a:rPr>
              <a:t> </a:t>
            </a:r>
            <a:r>
              <a:rPr sz="600" b="1" dirty="0">
                <a:latin typeface="BNPP Sans"/>
                <a:cs typeface="BNPP Sans"/>
              </a:rPr>
              <a:t>and</a:t>
            </a:r>
            <a:r>
              <a:rPr sz="600" b="1" spc="20" dirty="0">
                <a:latin typeface="BNPP Sans"/>
                <a:cs typeface="BNPP Sans"/>
              </a:rPr>
              <a:t> </a:t>
            </a:r>
            <a:r>
              <a:rPr sz="600" b="1" spc="-10" dirty="0">
                <a:latin typeface="BNPP Sans"/>
                <a:cs typeface="BNPP Sans"/>
              </a:rPr>
              <a:t>Options</a:t>
            </a:r>
            <a:endParaRPr sz="600">
              <a:latin typeface="BNPP Sans"/>
              <a:cs typeface="BNPP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8117" y="3760127"/>
            <a:ext cx="833755" cy="629920"/>
          </a:xfrm>
          <a:prstGeom prst="rect">
            <a:avLst/>
          </a:prstGeom>
          <a:solidFill>
            <a:srgbClr val="C6C6C6">
              <a:alpha val="50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50">
              <a:latin typeface="Times New Roman"/>
              <a:cs typeface="Times New Roman"/>
            </a:endParaRPr>
          </a:p>
          <a:p>
            <a:pPr marL="62230" marR="10795">
              <a:lnSpc>
                <a:spcPct val="102899"/>
              </a:lnSpc>
            </a:pPr>
            <a:r>
              <a:rPr sz="600" b="1" dirty="0">
                <a:latin typeface="BNPP Sans"/>
                <a:cs typeface="BNPP Sans"/>
              </a:rPr>
              <a:t>Minimum</a:t>
            </a:r>
            <a:r>
              <a:rPr sz="600" b="1" spc="35" dirty="0">
                <a:latin typeface="BNPP Sans"/>
                <a:cs typeface="BNPP Sans"/>
              </a:rPr>
              <a:t> </a:t>
            </a:r>
            <a:r>
              <a:rPr sz="600" b="1" spc="-10" dirty="0">
                <a:latin typeface="BNPP Sans"/>
                <a:cs typeface="BNPP Sans"/>
              </a:rPr>
              <a:t>Application</a:t>
            </a:r>
            <a:r>
              <a:rPr sz="600" b="1" spc="500" dirty="0">
                <a:latin typeface="BNPP Sans"/>
                <a:cs typeface="BNPP Sans"/>
              </a:rPr>
              <a:t> </a:t>
            </a:r>
            <a:r>
              <a:rPr sz="600" b="1" spc="-10" dirty="0">
                <a:latin typeface="BNPP Sans"/>
                <a:cs typeface="BNPP Sans"/>
              </a:rPr>
              <a:t>Amount</a:t>
            </a:r>
            <a:endParaRPr sz="600">
              <a:latin typeface="BNPP Sans"/>
              <a:cs typeface="BNPP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48473" y="3760127"/>
            <a:ext cx="5932805" cy="629920"/>
          </a:xfrm>
          <a:prstGeom prst="rect">
            <a:avLst/>
          </a:prstGeom>
          <a:solidFill>
            <a:srgbClr val="C6C6C6">
              <a:alpha val="50000"/>
            </a:srgbClr>
          </a:solidFill>
        </p:spPr>
        <p:txBody>
          <a:bodyPr vert="horz" wrap="square" lIns="0" tIns="2984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35"/>
              </a:spcBef>
            </a:pPr>
            <a:r>
              <a:rPr sz="600" dirty="0">
                <a:latin typeface="BNPP Sans"/>
                <a:cs typeface="BNPP Sans"/>
              </a:rPr>
              <a:t>Lumpsum</a:t>
            </a:r>
            <a:r>
              <a:rPr sz="600" spc="50" dirty="0">
                <a:latin typeface="BNPP Sans"/>
                <a:cs typeface="BNPP Sans"/>
              </a:rPr>
              <a:t> </a:t>
            </a:r>
            <a:r>
              <a:rPr sz="600" spc="-10" dirty="0">
                <a:latin typeface="BNPP Sans"/>
                <a:cs typeface="BNPP Sans"/>
              </a:rPr>
              <a:t>Details:</a:t>
            </a:r>
            <a:endParaRPr sz="600">
              <a:latin typeface="BNPP Sans"/>
              <a:cs typeface="BNPP Sans"/>
            </a:endParaRPr>
          </a:p>
          <a:p>
            <a:pPr marL="85090">
              <a:lnSpc>
                <a:spcPct val="100000"/>
              </a:lnSpc>
              <a:spcBef>
                <a:spcPts val="20"/>
              </a:spcBef>
            </a:pPr>
            <a:r>
              <a:rPr sz="600" dirty="0">
                <a:latin typeface="BNPP Sans"/>
                <a:cs typeface="BNPP Sans"/>
              </a:rPr>
              <a:t>Minimum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Application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Amount: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Rs.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5,000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and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in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multiples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of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Rs.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1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spc="-10" dirty="0">
                <a:latin typeface="BNPP Sans"/>
                <a:cs typeface="BNPP Sans"/>
              </a:rPr>
              <a:t>thereafter.</a:t>
            </a:r>
            <a:endParaRPr sz="600">
              <a:latin typeface="BNPP Sans"/>
              <a:cs typeface="BNPP Sans"/>
            </a:endParaRPr>
          </a:p>
          <a:p>
            <a:pPr marL="85090" marR="2877185">
              <a:lnSpc>
                <a:spcPct val="103000"/>
              </a:lnSpc>
            </a:pPr>
            <a:r>
              <a:rPr sz="600" dirty="0">
                <a:latin typeface="BNPP Sans"/>
                <a:cs typeface="BNPP Sans"/>
              </a:rPr>
              <a:t>Minimum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Additional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Application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Amount: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Rs.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1,000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and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in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multiples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of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Rs.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1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spc="-10" dirty="0">
                <a:latin typeface="BNPP Sans"/>
                <a:cs typeface="BNPP Sans"/>
              </a:rPr>
              <a:t>thereafter.</a:t>
            </a:r>
            <a:r>
              <a:rPr sz="600" spc="50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SIP</a:t>
            </a:r>
            <a:r>
              <a:rPr sz="600" spc="4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Details:</a:t>
            </a:r>
            <a:r>
              <a:rPr sz="600" spc="4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Minimum</a:t>
            </a:r>
            <a:r>
              <a:rPr sz="600" spc="4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Application</a:t>
            </a:r>
            <a:r>
              <a:rPr sz="600" spc="4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Amount</a:t>
            </a:r>
            <a:r>
              <a:rPr sz="600" spc="40" dirty="0">
                <a:latin typeface="BNPP Sans"/>
                <a:cs typeface="BNPP Sans"/>
              </a:rPr>
              <a:t> </a:t>
            </a:r>
            <a:r>
              <a:rPr sz="600" spc="-50" dirty="0">
                <a:latin typeface="BNPP Sans"/>
                <a:cs typeface="BNPP Sans"/>
              </a:rPr>
              <a:t>-</a:t>
            </a:r>
            <a:endParaRPr sz="600">
              <a:latin typeface="BNPP Sans"/>
              <a:cs typeface="BNPP Sans"/>
            </a:endParaRPr>
          </a:p>
          <a:p>
            <a:pPr marL="180340" indent="-95885">
              <a:lnSpc>
                <a:spcPct val="100000"/>
              </a:lnSpc>
              <a:spcBef>
                <a:spcPts val="25"/>
              </a:spcBef>
              <a:buAutoNum type="romanLcParenBoth"/>
              <a:tabLst>
                <a:tab pos="180975" algn="l"/>
              </a:tabLst>
            </a:pPr>
            <a:r>
              <a:rPr sz="600" dirty="0">
                <a:latin typeface="BNPP Sans"/>
                <a:cs typeface="BNPP Sans"/>
              </a:rPr>
              <a:t>Daily,</a:t>
            </a:r>
            <a:r>
              <a:rPr sz="600" spc="2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Weekly,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Monthly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SIP: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Rs.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500/-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and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in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multiples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of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Rs.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1/-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spc="-10" dirty="0">
                <a:latin typeface="BNPP Sans"/>
                <a:cs typeface="BNPP Sans"/>
              </a:rPr>
              <a:t>thereafter;</a:t>
            </a:r>
            <a:endParaRPr sz="600">
              <a:latin typeface="BNPP Sans"/>
              <a:cs typeface="BNPP Sans"/>
            </a:endParaRPr>
          </a:p>
          <a:p>
            <a:pPr marL="201295" indent="-116839">
              <a:lnSpc>
                <a:spcPct val="100000"/>
              </a:lnSpc>
              <a:spcBef>
                <a:spcPts val="20"/>
              </a:spcBef>
              <a:buAutoNum type="romanLcParenBoth"/>
              <a:tabLst>
                <a:tab pos="201930" algn="l"/>
              </a:tabLst>
            </a:pPr>
            <a:r>
              <a:rPr sz="600" dirty="0">
                <a:latin typeface="BNPP Sans"/>
                <a:cs typeface="BNPP Sans"/>
              </a:rPr>
              <a:t>Quarterly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SIP: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Rs.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1500/-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and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in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multiples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of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Rs.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1/-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thereafter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Frequency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Available: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Daily,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Weekly,</a:t>
            </a:r>
            <a:r>
              <a:rPr sz="600" spc="3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Monthly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&amp;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spc="-10" dirty="0">
                <a:latin typeface="BNPP Sans"/>
                <a:cs typeface="BNPP Sans"/>
              </a:rPr>
              <a:t>Quarterly.</a:t>
            </a:r>
            <a:endParaRPr sz="600">
              <a:latin typeface="BNPP Sans"/>
              <a:cs typeface="BNPP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3752" y="4408887"/>
            <a:ext cx="669798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b="0" dirty="0">
                <a:latin typeface="BNPP Sans Light"/>
                <a:cs typeface="BNPP Sans Light"/>
              </a:rPr>
              <a:t>^For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further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details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on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asset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allocation,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investment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strategy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and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risk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factors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of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the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Scheme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please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refer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to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SID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available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on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our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website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spc="-10" dirty="0">
                <a:latin typeface="BNPP Sans Light"/>
                <a:cs typeface="BNPP Sans Light"/>
              </a:rPr>
              <a:t>(www.barodabnpparibasmf.in).</a:t>
            </a:r>
            <a:endParaRPr sz="700">
              <a:latin typeface="BNPP Sans Light"/>
              <a:cs typeface="BNPP Sans Ligh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30706" y="1740801"/>
            <a:ext cx="2202180" cy="124460"/>
          </a:xfrm>
          <a:custGeom>
            <a:avLst/>
            <a:gdLst/>
            <a:ahLst/>
            <a:cxnLst/>
            <a:rect l="l" t="t" r="r" b="b"/>
            <a:pathLst>
              <a:path w="2202179" h="124460">
                <a:moveTo>
                  <a:pt x="2202116" y="0"/>
                </a:moveTo>
                <a:lnTo>
                  <a:pt x="0" y="0"/>
                </a:lnTo>
                <a:lnTo>
                  <a:pt x="0" y="123863"/>
                </a:lnTo>
                <a:lnTo>
                  <a:pt x="2202116" y="123863"/>
                </a:lnTo>
                <a:lnTo>
                  <a:pt x="2202116" y="0"/>
                </a:lnTo>
                <a:close/>
              </a:path>
            </a:pathLst>
          </a:custGeom>
          <a:solidFill>
            <a:srgbClr val="7F7F7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30706" y="1996313"/>
            <a:ext cx="2202180" cy="124460"/>
          </a:xfrm>
          <a:custGeom>
            <a:avLst/>
            <a:gdLst/>
            <a:ahLst/>
            <a:cxnLst/>
            <a:rect l="l" t="t" r="r" b="b"/>
            <a:pathLst>
              <a:path w="2202179" h="124460">
                <a:moveTo>
                  <a:pt x="2202116" y="0"/>
                </a:moveTo>
                <a:lnTo>
                  <a:pt x="0" y="0"/>
                </a:lnTo>
                <a:lnTo>
                  <a:pt x="0" y="123875"/>
                </a:lnTo>
                <a:lnTo>
                  <a:pt x="2202116" y="123875"/>
                </a:lnTo>
                <a:lnTo>
                  <a:pt x="2202116" y="0"/>
                </a:lnTo>
                <a:close/>
              </a:path>
            </a:pathLst>
          </a:custGeom>
          <a:solidFill>
            <a:srgbClr val="7F7F7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80346" y="1740801"/>
            <a:ext cx="1220470" cy="124460"/>
          </a:xfrm>
          <a:custGeom>
            <a:avLst/>
            <a:gdLst/>
            <a:ahLst/>
            <a:cxnLst/>
            <a:rect l="l" t="t" r="r" b="b"/>
            <a:pathLst>
              <a:path w="1220470" h="124460">
                <a:moveTo>
                  <a:pt x="1219949" y="0"/>
                </a:moveTo>
                <a:lnTo>
                  <a:pt x="0" y="0"/>
                </a:lnTo>
                <a:lnTo>
                  <a:pt x="0" y="123863"/>
                </a:lnTo>
                <a:lnTo>
                  <a:pt x="1219949" y="123863"/>
                </a:lnTo>
                <a:lnTo>
                  <a:pt x="1219949" y="0"/>
                </a:lnTo>
                <a:close/>
              </a:path>
            </a:pathLst>
          </a:custGeom>
          <a:solidFill>
            <a:srgbClr val="7F7F7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80346" y="1996313"/>
            <a:ext cx="1220470" cy="124460"/>
          </a:xfrm>
          <a:custGeom>
            <a:avLst/>
            <a:gdLst/>
            <a:ahLst/>
            <a:cxnLst/>
            <a:rect l="l" t="t" r="r" b="b"/>
            <a:pathLst>
              <a:path w="1220470" h="124460">
                <a:moveTo>
                  <a:pt x="1219949" y="0"/>
                </a:moveTo>
                <a:lnTo>
                  <a:pt x="0" y="0"/>
                </a:lnTo>
                <a:lnTo>
                  <a:pt x="0" y="123875"/>
                </a:lnTo>
                <a:lnTo>
                  <a:pt x="1219949" y="123875"/>
                </a:lnTo>
                <a:lnTo>
                  <a:pt x="1219949" y="0"/>
                </a:lnTo>
                <a:close/>
              </a:path>
            </a:pathLst>
          </a:custGeom>
          <a:solidFill>
            <a:srgbClr val="7F7F7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46015" y="1740801"/>
            <a:ext cx="2435860" cy="124460"/>
          </a:xfrm>
          <a:custGeom>
            <a:avLst/>
            <a:gdLst/>
            <a:ahLst/>
            <a:cxnLst/>
            <a:rect l="l" t="t" r="r" b="b"/>
            <a:pathLst>
              <a:path w="2435859" h="124460">
                <a:moveTo>
                  <a:pt x="1219936" y="0"/>
                </a:moveTo>
                <a:lnTo>
                  <a:pt x="0" y="0"/>
                </a:lnTo>
                <a:lnTo>
                  <a:pt x="0" y="123863"/>
                </a:lnTo>
                <a:lnTo>
                  <a:pt x="1219936" y="123863"/>
                </a:lnTo>
                <a:lnTo>
                  <a:pt x="1219936" y="0"/>
                </a:lnTo>
                <a:close/>
              </a:path>
              <a:path w="2435859" h="124460">
                <a:moveTo>
                  <a:pt x="2435250" y="0"/>
                </a:moveTo>
                <a:lnTo>
                  <a:pt x="1263865" y="0"/>
                </a:lnTo>
                <a:lnTo>
                  <a:pt x="1263865" y="123863"/>
                </a:lnTo>
                <a:lnTo>
                  <a:pt x="2435250" y="123863"/>
                </a:lnTo>
                <a:lnTo>
                  <a:pt x="2435250" y="0"/>
                </a:lnTo>
                <a:close/>
              </a:path>
            </a:pathLst>
          </a:custGeom>
          <a:solidFill>
            <a:srgbClr val="7F7F7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46015" y="1996313"/>
            <a:ext cx="2435860" cy="124460"/>
          </a:xfrm>
          <a:custGeom>
            <a:avLst/>
            <a:gdLst/>
            <a:ahLst/>
            <a:cxnLst/>
            <a:rect l="l" t="t" r="r" b="b"/>
            <a:pathLst>
              <a:path w="2435859" h="124460">
                <a:moveTo>
                  <a:pt x="1219936" y="0"/>
                </a:moveTo>
                <a:lnTo>
                  <a:pt x="0" y="0"/>
                </a:lnTo>
                <a:lnTo>
                  <a:pt x="0" y="123875"/>
                </a:lnTo>
                <a:lnTo>
                  <a:pt x="1219936" y="123875"/>
                </a:lnTo>
                <a:lnTo>
                  <a:pt x="1219936" y="0"/>
                </a:lnTo>
                <a:close/>
              </a:path>
              <a:path w="2435859" h="124460">
                <a:moveTo>
                  <a:pt x="2435250" y="0"/>
                </a:moveTo>
                <a:lnTo>
                  <a:pt x="1263865" y="0"/>
                </a:lnTo>
                <a:lnTo>
                  <a:pt x="1263865" y="123875"/>
                </a:lnTo>
                <a:lnTo>
                  <a:pt x="2435250" y="123875"/>
                </a:lnTo>
                <a:lnTo>
                  <a:pt x="2435250" y="0"/>
                </a:lnTo>
                <a:close/>
              </a:path>
            </a:pathLst>
          </a:custGeom>
          <a:solidFill>
            <a:srgbClr val="7F7F7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30710" y="1593639"/>
            <a:ext cx="5950585" cy="0"/>
          </a:xfrm>
          <a:custGeom>
            <a:avLst/>
            <a:gdLst/>
            <a:ahLst/>
            <a:cxnLst/>
            <a:rect l="l" t="t" r="r" b="b"/>
            <a:pathLst>
              <a:path w="5950584">
                <a:moveTo>
                  <a:pt x="0" y="0"/>
                </a:moveTo>
                <a:lnTo>
                  <a:pt x="5950559" y="0"/>
                </a:lnTo>
              </a:path>
            </a:pathLst>
          </a:custGeom>
          <a:ln w="10223">
            <a:solidFill>
              <a:srgbClr val="A0C8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30710" y="2277839"/>
            <a:ext cx="5950585" cy="0"/>
          </a:xfrm>
          <a:custGeom>
            <a:avLst/>
            <a:gdLst/>
            <a:ahLst/>
            <a:cxnLst/>
            <a:rect l="l" t="t" r="r" b="b"/>
            <a:pathLst>
              <a:path w="5950584">
                <a:moveTo>
                  <a:pt x="0" y="0"/>
                </a:moveTo>
                <a:lnTo>
                  <a:pt x="5950559" y="0"/>
                </a:lnTo>
              </a:path>
            </a:pathLst>
          </a:custGeom>
          <a:ln w="10223">
            <a:solidFill>
              <a:srgbClr val="A0C8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291753" y="1559130"/>
            <a:ext cx="5510530" cy="29845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450"/>
              </a:spcBef>
              <a:tabLst>
                <a:tab pos="1259205" algn="l"/>
                <a:tab pos="2678430" algn="l"/>
              </a:tabLst>
            </a:pPr>
            <a:r>
              <a:rPr sz="600" dirty="0">
                <a:latin typeface="BNPP Sans"/>
                <a:cs typeface="BNPP Sans"/>
              </a:rPr>
              <a:t>Min</a:t>
            </a:r>
            <a:r>
              <a:rPr sz="600" spc="4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(%</a:t>
            </a:r>
            <a:r>
              <a:rPr sz="600" spc="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of</a:t>
            </a:r>
            <a:r>
              <a:rPr sz="600" spc="1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Net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spc="-10" dirty="0">
                <a:latin typeface="BNPP Sans"/>
                <a:cs typeface="BNPP Sans"/>
              </a:rPr>
              <a:t>Assets)</a:t>
            </a:r>
            <a:r>
              <a:rPr sz="600" dirty="0">
                <a:latin typeface="BNPP Sans"/>
                <a:cs typeface="BNPP Sans"/>
              </a:rPr>
              <a:t>	Max</a:t>
            </a:r>
            <a:r>
              <a:rPr sz="600" spc="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(%</a:t>
            </a:r>
            <a:r>
              <a:rPr sz="600" spc="1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of</a:t>
            </a:r>
            <a:r>
              <a:rPr sz="600" spc="2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Net</a:t>
            </a:r>
            <a:r>
              <a:rPr sz="600" spc="15" dirty="0">
                <a:latin typeface="BNPP Sans"/>
                <a:cs typeface="BNPP Sans"/>
              </a:rPr>
              <a:t> </a:t>
            </a:r>
            <a:r>
              <a:rPr sz="600" spc="-10" dirty="0">
                <a:latin typeface="BNPP Sans"/>
                <a:cs typeface="BNPP Sans"/>
              </a:rPr>
              <a:t>Assets)</a:t>
            </a:r>
            <a:r>
              <a:rPr sz="600" dirty="0">
                <a:latin typeface="BNPP Sans"/>
                <a:cs typeface="BNPP Sans"/>
              </a:rPr>
              <a:t>	Risk</a:t>
            </a:r>
            <a:r>
              <a:rPr sz="600" spc="35" dirty="0">
                <a:latin typeface="BNPP Sans"/>
                <a:cs typeface="BNPP Sans"/>
              </a:rPr>
              <a:t> </a:t>
            </a:r>
            <a:r>
              <a:rPr sz="600" spc="-10" dirty="0">
                <a:latin typeface="BNPP Sans"/>
                <a:cs typeface="BNPP Sans"/>
              </a:rPr>
              <a:t>Profile</a:t>
            </a:r>
            <a:endParaRPr sz="600">
              <a:latin typeface="BNPP Sans"/>
              <a:cs typeface="BNPP Sans"/>
            </a:endParaRPr>
          </a:p>
          <a:p>
            <a:pPr marR="34925" algn="r">
              <a:lnSpc>
                <a:spcPct val="100000"/>
              </a:lnSpc>
              <a:spcBef>
                <a:spcPts val="355"/>
              </a:spcBef>
              <a:tabLst>
                <a:tab pos="2743835" algn="l"/>
                <a:tab pos="4010025" algn="l"/>
                <a:tab pos="5127625" algn="l"/>
              </a:tabLst>
            </a:pPr>
            <a:r>
              <a:rPr sz="600" dirty="0">
                <a:latin typeface="BNPP Sans"/>
                <a:cs typeface="BNPP Sans"/>
              </a:rPr>
              <a:t>Equityand</a:t>
            </a:r>
            <a:r>
              <a:rPr sz="600" spc="-35" dirty="0">
                <a:latin typeface="BNPP Sans"/>
                <a:cs typeface="BNPP Sans"/>
              </a:rPr>
              <a:t> </a:t>
            </a:r>
            <a:r>
              <a:rPr sz="600" spc="-10" dirty="0">
                <a:latin typeface="BNPP Sans"/>
                <a:cs typeface="BNPP Sans"/>
              </a:rPr>
              <a:t>EquityRelatedInstruments</a:t>
            </a:r>
            <a:r>
              <a:rPr sz="600" dirty="0">
                <a:latin typeface="BNPP Sans"/>
                <a:cs typeface="BNPP Sans"/>
              </a:rPr>
              <a:t>	</a:t>
            </a:r>
            <a:r>
              <a:rPr sz="600" spc="-25" dirty="0">
                <a:latin typeface="BNPP Sans"/>
                <a:cs typeface="BNPP Sans"/>
              </a:rPr>
              <a:t>65</a:t>
            </a:r>
            <a:r>
              <a:rPr sz="600" dirty="0">
                <a:latin typeface="BNPP Sans"/>
                <a:cs typeface="BNPP Sans"/>
              </a:rPr>
              <a:t>	</a:t>
            </a:r>
            <a:r>
              <a:rPr sz="600" spc="-25" dirty="0">
                <a:latin typeface="BNPP Sans"/>
                <a:cs typeface="BNPP Sans"/>
              </a:rPr>
              <a:t>80</a:t>
            </a:r>
            <a:r>
              <a:rPr sz="600" dirty="0">
                <a:latin typeface="BNPP Sans"/>
                <a:cs typeface="BNPP Sans"/>
              </a:rPr>
              <a:t>	Very</a:t>
            </a:r>
            <a:r>
              <a:rPr sz="600" spc="-20" dirty="0">
                <a:latin typeface="BNPP Sans"/>
                <a:cs typeface="BNPP Sans"/>
              </a:rPr>
              <a:t> High</a:t>
            </a:r>
            <a:endParaRPr sz="600">
              <a:latin typeface="BNPP Sans"/>
              <a:cs typeface="BNPP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91832" y="1833116"/>
            <a:ext cx="5574030" cy="40259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  <a:tabLst>
                <a:tab pos="2756535" algn="l"/>
                <a:tab pos="4022090" algn="l"/>
                <a:tab pos="5046980" algn="l"/>
              </a:tabLst>
            </a:pPr>
            <a:r>
              <a:rPr sz="600" dirty="0">
                <a:latin typeface="BNPP Sans"/>
                <a:cs typeface="BNPP Sans"/>
              </a:rPr>
              <a:t>Debt&amp;</a:t>
            </a:r>
            <a:r>
              <a:rPr sz="600" spc="40" dirty="0">
                <a:latin typeface="BNPP Sans"/>
                <a:cs typeface="BNPP Sans"/>
              </a:rPr>
              <a:t> </a:t>
            </a:r>
            <a:r>
              <a:rPr sz="600" spc="-10" dirty="0">
                <a:latin typeface="BNPP Sans"/>
                <a:cs typeface="BNPP Sans"/>
              </a:rPr>
              <a:t>MoneyMarketinstruments</a:t>
            </a:r>
            <a:r>
              <a:rPr sz="600" dirty="0">
                <a:latin typeface="BNPP Sans"/>
                <a:cs typeface="BNPP Sans"/>
              </a:rPr>
              <a:t>	</a:t>
            </a:r>
            <a:r>
              <a:rPr sz="600" spc="-25" dirty="0">
                <a:latin typeface="BNPP Sans"/>
                <a:cs typeface="BNPP Sans"/>
              </a:rPr>
              <a:t>10</a:t>
            </a:r>
            <a:r>
              <a:rPr sz="600" dirty="0">
                <a:latin typeface="BNPP Sans"/>
                <a:cs typeface="BNPP Sans"/>
              </a:rPr>
              <a:t>	</a:t>
            </a:r>
            <a:r>
              <a:rPr sz="600" spc="-25" dirty="0">
                <a:latin typeface="BNPP Sans"/>
                <a:cs typeface="BNPP Sans"/>
              </a:rPr>
              <a:t>25</a:t>
            </a:r>
            <a:r>
              <a:rPr sz="600" dirty="0">
                <a:latin typeface="BNPP Sans"/>
                <a:cs typeface="BNPP Sans"/>
              </a:rPr>
              <a:t>	Low</a:t>
            </a:r>
            <a:r>
              <a:rPr sz="600" spc="5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to</a:t>
            </a:r>
            <a:r>
              <a:rPr sz="600" spc="-55" dirty="0">
                <a:latin typeface="BNPP Sans"/>
                <a:cs typeface="BNPP Sans"/>
              </a:rPr>
              <a:t> </a:t>
            </a:r>
            <a:r>
              <a:rPr sz="600" spc="-10" dirty="0">
                <a:latin typeface="BNPP Sans"/>
                <a:cs typeface="BNPP Sans"/>
              </a:rPr>
              <a:t>Medium</a:t>
            </a:r>
            <a:endParaRPr sz="600">
              <a:latin typeface="BNPP Sans"/>
              <a:cs typeface="BNPP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  <a:tabLst>
                <a:tab pos="2756535" algn="l"/>
                <a:tab pos="4022090" algn="l"/>
                <a:tab pos="5225415" algn="l"/>
              </a:tabLst>
            </a:pPr>
            <a:r>
              <a:rPr sz="600" spc="-10" dirty="0">
                <a:latin typeface="BNPP Sans"/>
                <a:cs typeface="BNPP Sans"/>
              </a:rPr>
              <a:t>GoldETFs</a:t>
            </a:r>
            <a:r>
              <a:rPr sz="600" dirty="0">
                <a:latin typeface="BNPP Sans"/>
                <a:cs typeface="BNPP Sans"/>
              </a:rPr>
              <a:t>	</a:t>
            </a:r>
            <a:r>
              <a:rPr sz="600" spc="-35" dirty="0">
                <a:latin typeface="BNPP Sans"/>
                <a:cs typeface="BNPP Sans"/>
              </a:rPr>
              <a:t>10</a:t>
            </a:r>
            <a:r>
              <a:rPr sz="600" dirty="0">
                <a:latin typeface="BNPP Sans"/>
                <a:cs typeface="BNPP Sans"/>
              </a:rPr>
              <a:t>	</a:t>
            </a:r>
            <a:r>
              <a:rPr sz="600" spc="-25" dirty="0">
                <a:latin typeface="BNPP Sans"/>
                <a:cs typeface="BNPP Sans"/>
              </a:rPr>
              <a:t>25</a:t>
            </a:r>
            <a:r>
              <a:rPr sz="600" dirty="0">
                <a:latin typeface="BNPP Sans"/>
                <a:cs typeface="BNPP Sans"/>
              </a:rPr>
              <a:t>	</a:t>
            </a:r>
            <a:r>
              <a:rPr sz="600" spc="-20" dirty="0">
                <a:latin typeface="BNPP Sans"/>
                <a:cs typeface="BNPP Sans"/>
              </a:rPr>
              <a:t>High</a:t>
            </a:r>
            <a:endParaRPr sz="600">
              <a:latin typeface="BNPP Sans"/>
              <a:cs typeface="BNPP Sans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  <a:tabLst>
                <a:tab pos="2777490" algn="l"/>
                <a:tab pos="4022090" algn="l"/>
                <a:tab pos="5140325" algn="l"/>
              </a:tabLst>
            </a:pPr>
            <a:r>
              <a:rPr sz="600" dirty="0">
                <a:latin typeface="BNPP Sans"/>
                <a:cs typeface="BNPP Sans"/>
              </a:rPr>
              <a:t>Unitsissuedby</a:t>
            </a:r>
            <a:r>
              <a:rPr sz="600" spc="1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REITs&amp;</a:t>
            </a:r>
            <a:r>
              <a:rPr sz="600" spc="65" dirty="0">
                <a:latin typeface="BNPP Sans"/>
                <a:cs typeface="BNPP Sans"/>
              </a:rPr>
              <a:t> </a:t>
            </a:r>
            <a:r>
              <a:rPr sz="600" spc="-10" dirty="0">
                <a:latin typeface="BNPP Sans"/>
                <a:cs typeface="BNPP Sans"/>
              </a:rPr>
              <a:t>INvITs</a:t>
            </a:r>
            <a:r>
              <a:rPr sz="600" dirty="0">
                <a:latin typeface="BNPP Sans"/>
                <a:cs typeface="BNPP Sans"/>
              </a:rPr>
              <a:t>	</a:t>
            </a:r>
            <a:r>
              <a:rPr sz="600" spc="-50" dirty="0">
                <a:latin typeface="BNPP Sans"/>
                <a:cs typeface="BNPP Sans"/>
              </a:rPr>
              <a:t>0</a:t>
            </a:r>
            <a:r>
              <a:rPr sz="600" dirty="0">
                <a:latin typeface="BNPP Sans"/>
                <a:cs typeface="BNPP Sans"/>
              </a:rPr>
              <a:t>	</a:t>
            </a:r>
            <a:r>
              <a:rPr sz="600" spc="-25" dirty="0">
                <a:latin typeface="BNPP Sans"/>
                <a:cs typeface="BNPP Sans"/>
              </a:rPr>
              <a:t>10</a:t>
            </a:r>
            <a:r>
              <a:rPr sz="600" dirty="0">
                <a:latin typeface="BNPP Sans"/>
                <a:cs typeface="BNPP Sans"/>
              </a:rPr>
              <a:t>	Very</a:t>
            </a:r>
            <a:r>
              <a:rPr sz="600" spc="-25" dirty="0">
                <a:latin typeface="BNPP Sans"/>
                <a:cs typeface="BNPP Sans"/>
              </a:rPr>
              <a:t> </a:t>
            </a:r>
            <a:r>
              <a:rPr sz="600" spc="-20" dirty="0">
                <a:latin typeface="BNPP Sans"/>
                <a:cs typeface="BNPP Sans"/>
              </a:rPr>
              <a:t>High</a:t>
            </a:r>
            <a:endParaRPr sz="600">
              <a:latin typeface="BNPP Sans"/>
              <a:cs typeface="BNPP San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0" y="239438"/>
            <a:ext cx="6925945" cy="459105"/>
            <a:chOff x="0" y="239438"/>
            <a:chExt cx="6925945" cy="459105"/>
          </a:xfrm>
        </p:grpSpPr>
        <p:sp>
          <p:nvSpPr>
            <p:cNvPr id="32" name="object 32"/>
            <p:cNvSpPr/>
            <p:nvPr/>
          </p:nvSpPr>
          <p:spPr>
            <a:xfrm>
              <a:off x="136616" y="239438"/>
              <a:ext cx="6789420" cy="459105"/>
            </a:xfrm>
            <a:custGeom>
              <a:avLst/>
              <a:gdLst/>
              <a:ahLst/>
              <a:cxnLst/>
              <a:rect l="l" t="t" r="r" b="b"/>
              <a:pathLst>
                <a:path w="6789420" h="459105">
                  <a:moveTo>
                    <a:pt x="6789178" y="0"/>
                  </a:moveTo>
                  <a:lnTo>
                    <a:pt x="0" y="0"/>
                  </a:lnTo>
                  <a:lnTo>
                    <a:pt x="0" y="458850"/>
                  </a:lnTo>
                  <a:lnTo>
                    <a:pt x="6592214" y="458850"/>
                  </a:lnTo>
                  <a:lnTo>
                    <a:pt x="6789178" y="0"/>
                  </a:lnTo>
                  <a:close/>
                </a:path>
              </a:pathLst>
            </a:custGeom>
            <a:solidFill>
              <a:srgbClr val="FF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3776" y="239438"/>
              <a:ext cx="6789420" cy="459105"/>
            </a:xfrm>
            <a:custGeom>
              <a:avLst/>
              <a:gdLst/>
              <a:ahLst/>
              <a:cxnLst/>
              <a:rect l="l" t="t" r="r" b="b"/>
              <a:pathLst>
                <a:path w="6789420" h="459105">
                  <a:moveTo>
                    <a:pt x="6789191" y="0"/>
                  </a:moveTo>
                  <a:lnTo>
                    <a:pt x="0" y="0"/>
                  </a:lnTo>
                  <a:lnTo>
                    <a:pt x="0" y="458850"/>
                  </a:lnTo>
                  <a:lnTo>
                    <a:pt x="6592227" y="458850"/>
                  </a:lnTo>
                  <a:lnTo>
                    <a:pt x="6789191" y="0"/>
                  </a:lnTo>
                  <a:close/>
                </a:path>
              </a:pathLst>
            </a:custGeom>
            <a:solidFill>
              <a:srgbClr val="00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239438"/>
              <a:ext cx="6776720" cy="459105"/>
            </a:xfrm>
            <a:custGeom>
              <a:avLst/>
              <a:gdLst/>
              <a:ahLst/>
              <a:cxnLst/>
              <a:rect l="l" t="t" r="r" b="b"/>
              <a:pathLst>
                <a:path w="6776720" h="459105">
                  <a:moveTo>
                    <a:pt x="6776491" y="0"/>
                  </a:moveTo>
                  <a:lnTo>
                    <a:pt x="0" y="0"/>
                  </a:lnTo>
                  <a:lnTo>
                    <a:pt x="0" y="458851"/>
                  </a:lnTo>
                  <a:lnTo>
                    <a:pt x="6579527" y="458851"/>
                  </a:lnTo>
                  <a:lnTo>
                    <a:pt x="677649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100"/>
              </a:spcBef>
            </a:pPr>
            <a:r>
              <a:rPr dirty="0"/>
              <a:t>Fund</a:t>
            </a:r>
            <a:r>
              <a:rPr spc="-10" dirty="0"/>
              <a:t> Facts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F7ABECB2-EF16-B9DD-2AB6-D5AD3F64B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" y="4596384"/>
            <a:ext cx="7559040" cy="7376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7560309" cy="4606925"/>
          </a:xfrm>
          <a:custGeom>
            <a:avLst/>
            <a:gdLst/>
            <a:ahLst/>
            <a:cxnLst/>
            <a:rect l="l" t="t" r="r" b="b"/>
            <a:pathLst>
              <a:path w="7560309" h="4606925">
                <a:moveTo>
                  <a:pt x="0" y="4606366"/>
                </a:moveTo>
                <a:lnTo>
                  <a:pt x="7559992" y="4606366"/>
                </a:lnTo>
                <a:lnTo>
                  <a:pt x="7559992" y="0"/>
                </a:lnTo>
                <a:lnTo>
                  <a:pt x="0" y="0"/>
                </a:lnTo>
                <a:lnTo>
                  <a:pt x="0" y="4606366"/>
                </a:lnTo>
                <a:close/>
              </a:path>
            </a:pathLst>
          </a:custGeom>
          <a:solidFill>
            <a:srgbClr val="F8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7516" y="995941"/>
            <a:ext cx="6830695" cy="1391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 algn="just">
              <a:lnSpc>
                <a:spcPct val="103400"/>
              </a:lnSpc>
              <a:spcBef>
                <a:spcPts val="95"/>
              </a:spcBef>
            </a:pPr>
            <a:r>
              <a:rPr sz="800" b="0" dirty="0">
                <a:latin typeface="BNPP Sans Light"/>
                <a:cs typeface="BNPP Sans Light"/>
              </a:rPr>
              <a:t>The</a:t>
            </a:r>
            <a:r>
              <a:rPr sz="800" b="0" spc="11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risks</a:t>
            </a:r>
            <a:r>
              <a:rPr sz="800" b="0" spc="114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associated</a:t>
            </a:r>
            <a:r>
              <a:rPr sz="800" b="0" spc="114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with</a:t>
            </a:r>
            <a:r>
              <a:rPr sz="800" b="0" spc="114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investments</a:t>
            </a:r>
            <a:r>
              <a:rPr sz="800" b="0" spc="11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</a:t>
            </a:r>
            <a:r>
              <a:rPr sz="800" b="0" spc="114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equities</a:t>
            </a:r>
            <a:r>
              <a:rPr sz="800" b="0" spc="114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include</a:t>
            </a:r>
            <a:r>
              <a:rPr sz="800" b="0" spc="114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luctuations</a:t>
            </a:r>
            <a:r>
              <a:rPr sz="800" b="0" spc="11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</a:t>
            </a:r>
            <a:r>
              <a:rPr sz="800" b="0" spc="114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prices,</a:t>
            </a:r>
            <a:r>
              <a:rPr sz="800" b="0" spc="114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as</a:t>
            </a:r>
            <a:r>
              <a:rPr sz="800" b="0" spc="114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stock</a:t>
            </a:r>
            <a:r>
              <a:rPr sz="800" b="0" spc="11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markets</a:t>
            </a:r>
            <a:r>
              <a:rPr sz="800" b="0" spc="114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can</a:t>
            </a:r>
            <a:r>
              <a:rPr sz="800" b="0" spc="114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be</a:t>
            </a:r>
            <a:r>
              <a:rPr sz="800" b="0" spc="114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volatile</a:t>
            </a:r>
            <a:r>
              <a:rPr sz="800" b="0" spc="114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and</a:t>
            </a:r>
            <a:r>
              <a:rPr sz="800" b="0" spc="11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decline</a:t>
            </a:r>
            <a:r>
              <a:rPr sz="800" b="0" spc="114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</a:t>
            </a:r>
            <a:r>
              <a:rPr sz="800" b="0" spc="114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response</a:t>
            </a:r>
            <a:r>
              <a:rPr sz="800" b="0" spc="114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to</a:t>
            </a:r>
            <a:r>
              <a:rPr sz="800" b="0" spc="110" dirty="0">
                <a:latin typeface="BNPP Sans Light"/>
                <a:cs typeface="BNPP Sans Light"/>
              </a:rPr>
              <a:t> </a:t>
            </a:r>
            <a:r>
              <a:rPr sz="800" b="0" spc="-10" dirty="0">
                <a:latin typeface="BNPP Sans Light"/>
                <a:cs typeface="BNPP Sans Light"/>
              </a:rPr>
              <a:t>political, </a:t>
            </a:r>
            <a:r>
              <a:rPr sz="800" b="0" dirty="0">
                <a:latin typeface="BNPP Sans Light"/>
                <a:cs typeface="BNPP Sans Light"/>
              </a:rPr>
              <a:t>regulatory,</a:t>
            </a:r>
            <a:r>
              <a:rPr sz="800" b="0" spc="25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economic,</a:t>
            </a:r>
            <a:r>
              <a:rPr sz="800" b="0" spc="25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market</a:t>
            </a:r>
            <a:r>
              <a:rPr sz="800" b="0" spc="25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and</a:t>
            </a:r>
            <a:r>
              <a:rPr sz="800" b="0" spc="254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stock-specific</a:t>
            </a:r>
            <a:r>
              <a:rPr sz="800" b="0" spc="25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development</a:t>
            </a:r>
            <a:r>
              <a:rPr sz="800" b="0" spc="25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etc.</a:t>
            </a:r>
            <a:r>
              <a:rPr sz="800" b="0" spc="254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Please</a:t>
            </a:r>
            <a:r>
              <a:rPr sz="800" b="0" spc="25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refer</a:t>
            </a:r>
            <a:r>
              <a:rPr sz="800" b="0" spc="25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to</a:t>
            </a:r>
            <a:r>
              <a:rPr sz="800" b="0" spc="254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scheme</a:t>
            </a:r>
            <a:r>
              <a:rPr sz="800" b="0" spc="25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information</a:t>
            </a:r>
            <a:r>
              <a:rPr sz="800" b="0" spc="25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document</a:t>
            </a:r>
            <a:r>
              <a:rPr sz="800" b="0" spc="254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for</a:t>
            </a:r>
            <a:r>
              <a:rPr sz="800" b="0" spc="25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detailed</a:t>
            </a:r>
            <a:r>
              <a:rPr sz="800" b="0" spc="25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risk</a:t>
            </a:r>
            <a:r>
              <a:rPr sz="800" b="0" spc="254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factors,</a:t>
            </a:r>
            <a:r>
              <a:rPr sz="800" b="0" spc="250" dirty="0">
                <a:latin typeface="BNPP Sans Light"/>
                <a:cs typeface="BNPP Sans Light"/>
              </a:rPr>
              <a:t> </a:t>
            </a:r>
            <a:r>
              <a:rPr sz="800" b="0" spc="-10" dirty="0">
                <a:latin typeface="BNPP Sans Light"/>
                <a:cs typeface="BNPP Sans Light"/>
              </a:rPr>
              <a:t>asset </a:t>
            </a:r>
            <a:r>
              <a:rPr sz="800" b="0" dirty="0">
                <a:latin typeface="BNPP Sans Light"/>
                <a:cs typeface="BNPP Sans Light"/>
              </a:rPr>
              <a:t>allocation,</a:t>
            </a:r>
            <a:r>
              <a:rPr sz="800" b="0" spc="10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investment</a:t>
            </a:r>
            <a:r>
              <a:rPr sz="800" b="0" spc="10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strategy</a:t>
            </a:r>
            <a:r>
              <a:rPr sz="800" b="0" spc="110" dirty="0">
                <a:latin typeface="BNPP Sans Light"/>
                <a:cs typeface="BNPP Sans Light"/>
              </a:rPr>
              <a:t> </a:t>
            </a:r>
            <a:r>
              <a:rPr sz="800" b="0" spc="-20" dirty="0">
                <a:latin typeface="BNPP Sans Light"/>
                <a:cs typeface="BNPP Sans Light"/>
              </a:rPr>
              <a:t>etc.</a:t>
            </a:r>
            <a:endParaRPr sz="800">
              <a:latin typeface="BNPP Sans Light"/>
              <a:cs typeface="BNPP Sans Light"/>
            </a:endParaRPr>
          </a:p>
          <a:p>
            <a:pPr marL="12700" marR="5080" algn="just">
              <a:lnSpc>
                <a:spcPct val="103400"/>
              </a:lnSpc>
              <a:spcBef>
                <a:spcPts val="409"/>
              </a:spcBef>
            </a:pPr>
            <a:r>
              <a:rPr sz="800" b="0" dirty="0">
                <a:latin typeface="BNPP Sans Light"/>
                <a:cs typeface="BNPP Sans Light"/>
              </a:rPr>
              <a:t>Further,</a:t>
            </a:r>
            <a:r>
              <a:rPr sz="800" b="0" spc="7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to</a:t>
            </a:r>
            <a:r>
              <a:rPr sz="800" b="0" spc="7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the</a:t>
            </a:r>
            <a:r>
              <a:rPr sz="800" b="0" spc="7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extent</a:t>
            </a:r>
            <a:r>
              <a:rPr sz="800" b="0" spc="7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the</a:t>
            </a:r>
            <a:r>
              <a:rPr sz="800" b="0" spc="7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scheme</a:t>
            </a:r>
            <a:r>
              <a:rPr sz="800" b="0" spc="7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invests</a:t>
            </a:r>
            <a:r>
              <a:rPr sz="800" b="0" spc="7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</a:t>
            </a:r>
            <a:r>
              <a:rPr sz="800" b="0" spc="7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fixed</a:t>
            </a:r>
            <a:r>
              <a:rPr sz="800" b="0" spc="7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income</a:t>
            </a:r>
            <a:r>
              <a:rPr sz="800" b="0" spc="7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securities,</a:t>
            </a:r>
            <a:r>
              <a:rPr sz="800" b="0" spc="7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the</a:t>
            </a:r>
            <a:r>
              <a:rPr sz="800" b="0" spc="7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Scheme</a:t>
            </a:r>
            <a:r>
              <a:rPr sz="800" b="0" spc="7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shall</a:t>
            </a:r>
            <a:r>
              <a:rPr sz="800" b="0" spc="7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be</a:t>
            </a:r>
            <a:r>
              <a:rPr sz="800" b="0" spc="7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subject</a:t>
            </a:r>
            <a:r>
              <a:rPr sz="800" b="0" spc="7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to</a:t>
            </a:r>
            <a:r>
              <a:rPr sz="800" b="0" spc="7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various</a:t>
            </a:r>
            <a:r>
              <a:rPr sz="800" b="0" spc="7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risks</a:t>
            </a:r>
            <a:r>
              <a:rPr sz="800" b="0" spc="7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associated</a:t>
            </a:r>
            <a:r>
              <a:rPr sz="800" b="0" spc="7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with</a:t>
            </a:r>
            <a:r>
              <a:rPr sz="800" b="0" spc="7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investments</a:t>
            </a:r>
            <a:r>
              <a:rPr sz="800" b="0" spc="7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</a:t>
            </a:r>
            <a:r>
              <a:rPr sz="800" b="0" spc="75" dirty="0">
                <a:latin typeface="BNPP Sans Light"/>
                <a:cs typeface="BNPP Sans Light"/>
              </a:rPr>
              <a:t> </a:t>
            </a:r>
            <a:r>
              <a:rPr sz="800" b="0" spc="-10" dirty="0">
                <a:latin typeface="BNPP Sans Light"/>
                <a:cs typeface="BNPP Sans Light"/>
              </a:rPr>
              <a:t>Fixed </a:t>
            </a:r>
            <a:r>
              <a:rPr sz="800" b="0" dirty="0">
                <a:latin typeface="BNPP Sans Light"/>
                <a:cs typeface="BNPP Sans Light"/>
              </a:rPr>
              <a:t>Income</a:t>
            </a:r>
            <a:r>
              <a:rPr sz="800" b="0" spc="5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Securities</a:t>
            </a:r>
            <a:r>
              <a:rPr sz="800" b="0" spc="5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such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as</a:t>
            </a:r>
            <a:r>
              <a:rPr sz="800" b="0" spc="5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Credit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and</a:t>
            </a:r>
            <a:r>
              <a:rPr sz="800" b="0" spc="5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Counterparty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risk,</a:t>
            </a:r>
            <a:r>
              <a:rPr sz="800" b="0" spc="5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Liquidity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risk,</a:t>
            </a:r>
            <a:r>
              <a:rPr sz="800" b="0" spc="5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Market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risk,</a:t>
            </a:r>
            <a:r>
              <a:rPr sz="800" b="0" spc="5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Interest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Rate</a:t>
            </a:r>
            <a:r>
              <a:rPr sz="800" b="0" spc="5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risk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&amp;</a:t>
            </a:r>
            <a:r>
              <a:rPr sz="800" b="0" spc="5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Re-investment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risk</a:t>
            </a:r>
            <a:r>
              <a:rPr sz="800" b="0" spc="5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etc.,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Further,</a:t>
            </a:r>
            <a:r>
              <a:rPr sz="800" b="0" spc="5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the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Scheme</a:t>
            </a:r>
            <a:r>
              <a:rPr sz="800" b="0" spc="50" dirty="0">
                <a:latin typeface="BNPP Sans Light"/>
                <a:cs typeface="BNPP Sans Light"/>
              </a:rPr>
              <a:t> </a:t>
            </a:r>
            <a:r>
              <a:rPr sz="800" b="0" spc="-25" dirty="0">
                <a:latin typeface="BNPP Sans Light"/>
                <a:cs typeface="BNPP Sans Light"/>
              </a:rPr>
              <a:t>may</a:t>
            </a:r>
            <a:r>
              <a:rPr sz="800" b="0" dirty="0">
                <a:latin typeface="BNPP Sans Light"/>
                <a:cs typeface="BNPP Sans Light"/>
              </a:rPr>
              <a:t> use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various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permitted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derivative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instruments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and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techniques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which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may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increase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the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volatility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of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scheme’s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performance.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Also,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the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risks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associated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spc="-20" dirty="0">
                <a:latin typeface="BNPP Sans Light"/>
                <a:cs typeface="BNPP Sans Light"/>
              </a:rPr>
              <a:t>with </a:t>
            </a:r>
            <a:r>
              <a:rPr sz="800" b="0" dirty="0">
                <a:latin typeface="BNPP Sans Light"/>
                <a:cs typeface="BNPP Sans Light"/>
              </a:rPr>
              <a:t>the</a:t>
            </a:r>
            <a:r>
              <a:rPr sz="800" b="0" spc="19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use</a:t>
            </a:r>
            <a:r>
              <a:rPr sz="800" b="0" spc="20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of</a:t>
            </a:r>
            <a:r>
              <a:rPr sz="800" b="0" spc="19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derivatives</a:t>
            </a:r>
            <a:r>
              <a:rPr sz="800" b="0" spc="20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are</a:t>
            </a:r>
            <a:r>
              <a:rPr sz="800" b="0" spc="20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different</a:t>
            </a:r>
            <a:r>
              <a:rPr sz="800" b="0" spc="19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from</a:t>
            </a:r>
            <a:r>
              <a:rPr sz="800" b="0" spc="20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or</a:t>
            </a:r>
            <a:r>
              <a:rPr sz="800" b="0" spc="20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possibly</a:t>
            </a:r>
            <a:r>
              <a:rPr sz="800" b="0" spc="19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greater</a:t>
            </a:r>
            <a:r>
              <a:rPr sz="800" b="0" spc="20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than,</a:t>
            </a:r>
            <a:r>
              <a:rPr sz="800" b="0" spc="19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the</a:t>
            </a:r>
            <a:r>
              <a:rPr sz="800" b="0" spc="20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risks</a:t>
            </a:r>
            <a:r>
              <a:rPr sz="800" b="0" spc="20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associated</a:t>
            </a:r>
            <a:r>
              <a:rPr sz="800" b="0" spc="19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with</a:t>
            </a:r>
            <a:r>
              <a:rPr sz="800" b="0" spc="20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investing</a:t>
            </a:r>
            <a:r>
              <a:rPr sz="800" b="0" spc="20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directly</a:t>
            </a:r>
            <a:r>
              <a:rPr sz="800" b="0" spc="19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</a:t>
            </a:r>
            <a:r>
              <a:rPr sz="800" b="0" spc="20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securities</a:t>
            </a:r>
            <a:r>
              <a:rPr sz="800" b="0" spc="19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and</a:t>
            </a:r>
            <a:r>
              <a:rPr sz="800" b="0" spc="20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other</a:t>
            </a:r>
            <a:r>
              <a:rPr sz="800" b="0" spc="200" dirty="0">
                <a:latin typeface="BNPP Sans Light"/>
                <a:cs typeface="BNPP Sans Light"/>
              </a:rPr>
              <a:t> </a:t>
            </a:r>
            <a:r>
              <a:rPr sz="800" b="0" spc="-10" dirty="0">
                <a:latin typeface="BNPP Sans Light"/>
                <a:cs typeface="BNPP Sans Light"/>
              </a:rPr>
              <a:t>traditional investments.</a:t>
            </a:r>
            <a:endParaRPr sz="800">
              <a:latin typeface="BNPP Sans Light"/>
              <a:cs typeface="BNPP Sans Light"/>
            </a:endParaRPr>
          </a:p>
          <a:p>
            <a:pPr marL="12700" marR="5715" algn="just">
              <a:lnSpc>
                <a:spcPct val="103400"/>
              </a:lnSpc>
              <a:spcBef>
                <a:spcPts val="415"/>
              </a:spcBef>
            </a:pPr>
            <a:r>
              <a:rPr sz="800" b="0" dirty="0">
                <a:latin typeface="BNPP Sans Light"/>
                <a:cs typeface="BNPP Sans Light"/>
              </a:rPr>
              <a:t>Please</a:t>
            </a:r>
            <a:r>
              <a:rPr sz="800" b="0" spc="19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refer</a:t>
            </a:r>
            <a:r>
              <a:rPr sz="800" b="0" spc="19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to</a:t>
            </a:r>
            <a:r>
              <a:rPr sz="800" b="0" spc="19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Scheme</a:t>
            </a:r>
            <a:r>
              <a:rPr sz="800" b="0" spc="19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Information</a:t>
            </a:r>
            <a:r>
              <a:rPr sz="800" b="0" spc="19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Document</a:t>
            </a:r>
            <a:r>
              <a:rPr sz="800" b="0" spc="19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available</a:t>
            </a:r>
            <a:r>
              <a:rPr sz="800" b="0" spc="19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on</a:t>
            </a:r>
            <a:r>
              <a:rPr sz="800" b="0" spc="19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our</a:t>
            </a:r>
            <a:r>
              <a:rPr sz="800" b="0" spc="19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website</a:t>
            </a:r>
            <a:r>
              <a:rPr sz="800" b="0" spc="19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(www.barodabnpparibasmf.in)</a:t>
            </a:r>
            <a:r>
              <a:rPr sz="800" b="0" spc="19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for</a:t>
            </a:r>
            <a:r>
              <a:rPr sz="800" b="0" spc="19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detailed</a:t>
            </a:r>
            <a:r>
              <a:rPr sz="800" b="0" spc="19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Risk</a:t>
            </a:r>
            <a:r>
              <a:rPr sz="800" b="0" spc="19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Factors,</a:t>
            </a:r>
            <a:r>
              <a:rPr sz="800" b="0" spc="19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assets</a:t>
            </a:r>
            <a:r>
              <a:rPr sz="800" b="0" spc="190" dirty="0">
                <a:latin typeface="BNPP Sans Light"/>
                <a:cs typeface="BNPP Sans Light"/>
              </a:rPr>
              <a:t> </a:t>
            </a:r>
            <a:r>
              <a:rPr sz="800" b="0" spc="-10" dirty="0">
                <a:latin typeface="BNPP Sans Light"/>
                <a:cs typeface="BNPP Sans Light"/>
              </a:rPr>
              <a:t>allocation, </a:t>
            </a:r>
            <a:r>
              <a:rPr sz="800" b="0" dirty="0">
                <a:latin typeface="BNPP Sans Light"/>
                <a:cs typeface="BNPP Sans Light"/>
              </a:rPr>
              <a:t>investment</a:t>
            </a:r>
            <a:r>
              <a:rPr sz="800" b="0" spc="10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strategy</a:t>
            </a:r>
            <a:r>
              <a:rPr sz="800" b="0" spc="105" dirty="0">
                <a:latin typeface="BNPP Sans Light"/>
                <a:cs typeface="BNPP Sans Light"/>
              </a:rPr>
              <a:t> </a:t>
            </a:r>
            <a:r>
              <a:rPr sz="800" b="0" spc="-20" dirty="0">
                <a:latin typeface="BNPP Sans Light"/>
                <a:cs typeface="BNPP Sans Light"/>
              </a:rPr>
              <a:t>etc.</a:t>
            </a:r>
            <a:endParaRPr sz="800">
              <a:latin typeface="BNPP Sans Light"/>
              <a:cs typeface="BNPP Sans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8260" y="2651598"/>
            <a:ext cx="6807695" cy="136066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 rot="17520000">
            <a:off x="5831359" y="3406277"/>
            <a:ext cx="74183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b="1" spc="5" dirty="0">
                <a:solidFill>
                  <a:srgbClr val="020105"/>
                </a:solidFill>
                <a:latin typeface="Arial"/>
                <a:cs typeface="Arial"/>
              </a:rPr>
              <a:t>w</a:t>
            </a:r>
            <a:endParaRPr sz="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 rot="17160000">
            <a:off x="5809518" y="3433076"/>
            <a:ext cx="68391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b="1" dirty="0">
                <a:solidFill>
                  <a:srgbClr val="020105"/>
                </a:solidFill>
                <a:latin typeface="Arial"/>
                <a:cs typeface="Arial"/>
              </a:rPr>
              <a:t>o</a:t>
            </a:r>
            <a:endParaRPr sz="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 rot="17040000">
            <a:off x="5803079" y="3471052"/>
            <a:ext cx="68391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b="1" dirty="0">
                <a:solidFill>
                  <a:srgbClr val="020105"/>
                </a:solidFill>
                <a:latin typeface="Arial"/>
                <a:cs typeface="Arial"/>
              </a:rPr>
              <a:t>L</a:t>
            </a:r>
            <a:endParaRPr sz="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 rot="19620000">
            <a:off x="6038924" y="3145578"/>
            <a:ext cx="61434" cy="5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5"/>
              </a:lnSpc>
            </a:pPr>
            <a:r>
              <a:rPr sz="400" b="1" spc="5" dirty="0">
                <a:latin typeface="Arial"/>
                <a:cs typeface="Arial"/>
              </a:rPr>
              <a:t>e</a:t>
            </a:r>
            <a:endParaRPr sz="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19440000">
            <a:off x="6020368" y="3158899"/>
            <a:ext cx="56429" cy="5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5"/>
              </a:lnSpc>
            </a:pPr>
            <a:r>
              <a:rPr sz="400" b="1" spc="5" dirty="0">
                <a:latin typeface="Arial"/>
                <a:cs typeface="Arial"/>
              </a:rPr>
              <a:t>t</a:t>
            </a:r>
            <a:endParaRPr sz="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 rot="19320000">
            <a:off x="6007168" y="3181294"/>
            <a:ext cx="61434" cy="5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5"/>
              </a:lnSpc>
            </a:pPr>
            <a:r>
              <a:rPr sz="400" b="1" spc="5" dirty="0">
                <a:latin typeface="Arial"/>
                <a:cs typeface="Arial"/>
              </a:rPr>
              <a:t>a</a:t>
            </a:r>
            <a:endParaRPr sz="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 rot="19080000">
            <a:off x="5985583" y="3193835"/>
            <a:ext cx="57543" cy="5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5"/>
              </a:lnSpc>
            </a:pPr>
            <a:r>
              <a:rPr sz="400" b="1" spc="5" dirty="0">
                <a:latin typeface="Arial"/>
                <a:cs typeface="Arial"/>
              </a:rPr>
              <a:t>r</a:t>
            </a:r>
            <a:endParaRPr sz="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 rot="18900000">
            <a:off x="5960569" y="3208127"/>
            <a:ext cx="61434" cy="5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5"/>
              </a:lnSpc>
            </a:pPr>
            <a:r>
              <a:rPr sz="400" b="1" spc="5" dirty="0">
                <a:latin typeface="Arial"/>
                <a:cs typeface="Arial"/>
              </a:rPr>
              <a:t>e</a:t>
            </a:r>
            <a:endParaRPr sz="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 rot="18720000">
            <a:off x="5934433" y="3227718"/>
            <a:ext cx="63069" cy="5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5"/>
              </a:lnSpc>
            </a:pPr>
            <a:r>
              <a:rPr sz="400" b="1" spc="10" dirty="0">
                <a:latin typeface="Arial"/>
                <a:cs typeface="Arial"/>
              </a:rPr>
              <a:t>d</a:t>
            </a:r>
            <a:endParaRPr sz="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 rot="18480000">
            <a:off x="5922503" y="3262996"/>
            <a:ext cx="62733" cy="5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5"/>
              </a:lnSpc>
            </a:pPr>
            <a:r>
              <a:rPr sz="400" b="1" spc="10" dirty="0">
                <a:latin typeface="Arial"/>
                <a:cs typeface="Arial"/>
              </a:rPr>
              <a:t>o</a:t>
            </a:r>
            <a:endParaRPr sz="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 rot="18300000">
            <a:off x="5894126" y="3292302"/>
            <a:ext cx="70252" cy="5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5"/>
              </a:lnSpc>
            </a:pPr>
            <a:r>
              <a:rPr sz="400" b="1" spc="10" dirty="0">
                <a:latin typeface="Arial"/>
                <a:cs typeface="Arial"/>
              </a:rPr>
              <a:t>M</a:t>
            </a:r>
            <a:endParaRPr sz="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 rot="540000">
            <a:off x="6412987" y="3069528"/>
            <a:ext cx="65920" cy="5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9"/>
              </a:lnSpc>
            </a:pPr>
            <a:r>
              <a:rPr sz="400" b="1" spc="10" dirty="0">
                <a:latin typeface="Arial"/>
                <a:cs typeface="Arial"/>
              </a:rPr>
              <a:t>H</a:t>
            </a:r>
            <a:endParaRPr sz="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 rot="720000">
            <a:off x="6435715" y="3069697"/>
            <a:ext cx="55652" cy="5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9"/>
              </a:lnSpc>
            </a:pPr>
            <a:r>
              <a:rPr sz="400" b="1" spc="5" dirty="0"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 rot="900000">
            <a:off x="6457728" y="3072829"/>
            <a:ext cx="62733" cy="5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9"/>
              </a:lnSpc>
            </a:pPr>
            <a:r>
              <a:rPr sz="400" b="1" spc="10" dirty="0">
                <a:latin typeface="Arial"/>
                <a:cs typeface="Arial"/>
              </a:rPr>
              <a:t>g</a:t>
            </a:r>
            <a:endParaRPr sz="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 rot="1080000">
            <a:off x="6483268" y="3080715"/>
            <a:ext cx="63069" cy="5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9"/>
              </a:lnSpc>
            </a:pPr>
            <a:r>
              <a:rPr sz="400" b="1" spc="10" dirty="0">
                <a:latin typeface="Arial"/>
                <a:cs typeface="Arial"/>
              </a:rPr>
              <a:t>h</a:t>
            </a:r>
            <a:endParaRPr sz="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 rot="17520000">
            <a:off x="4216767" y="3406273"/>
            <a:ext cx="74183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b="1" spc="5" dirty="0">
                <a:solidFill>
                  <a:srgbClr val="020105"/>
                </a:solidFill>
                <a:latin typeface="Arial"/>
                <a:cs typeface="Arial"/>
              </a:rPr>
              <a:t>w</a:t>
            </a:r>
            <a:endParaRPr sz="4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 rot="17160000">
            <a:off x="4194965" y="3433063"/>
            <a:ext cx="68391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b="1" dirty="0">
                <a:solidFill>
                  <a:srgbClr val="020105"/>
                </a:solidFill>
                <a:latin typeface="Arial"/>
                <a:cs typeface="Arial"/>
              </a:rPr>
              <a:t>o</a:t>
            </a:r>
            <a:endParaRPr sz="4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 rot="17040000">
            <a:off x="4188503" y="3471047"/>
            <a:ext cx="68391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b="1" dirty="0">
                <a:solidFill>
                  <a:srgbClr val="020105"/>
                </a:solidFill>
                <a:latin typeface="Arial"/>
                <a:cs typeface="Arial"/>
              </a:rPr>
              <a:t>L</a:t>
            </a:r>
            <a:endParaRPr sz="4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 rot="19620000">
            <a:off x="4424346" y="3145576"/>
            <a:ext cx="61434" cy="5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5"/>
              </a:lnSpc>
            </a:pPr>
            <a:r>
              <a:rPr sz="400" b="1" spc="5" dirty="0">
                <a:latin typeface="Arial"/>
                <a:cs typeface="Arial"/>
              </a:rPr>
              <a:t>e</a:t>
            </a:r>
            <a:endParaRPr sz="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 rot="19440000">
            <a:off x="4405798" y="3158905"/>
            <a:ext cx="56429" cy="5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5"/>
              </a:lnSpc>
            </a:pPr>
            <a:r>
              <a:rPr sz="400" b="1" spc="5" dirty="0">
                <a:latin typeface="Arial"/>
                <a:cs typeface="Arial"/>
              </a:rPr>
              <a:t>t</a:t>
            </a:r>
            <a:endParaRPr sz="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 rot="19320000">
            <a:off x="4392569" y="3181284"/>
            <a:ext cx="61434" cy="5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5"/>
              </a:lnSpc>
            </a:pPr>
            <a:r>
              <a:rPr sz="400" b="1" spc="5" dirty="0">
                <a:latin typeface="Arial"/>
                <a:cs typeface="Arial"/>
              </a:rPr>
              <a:t>a</a:t>
            </a:r>
            <a:endParaRPr sz="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 rot="19080000">
            <a:off x="4371013" y="3193844"/>
            <a:ext cx="57543" cy="5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5"/>
              </a:lnSpc>
            </a:pPr>
            <a:r>
              <a:rPr sz="400" b="1" spc="5" dirty="0">
                <a:latin typeface="Arial"/>
                <a:cs typeface="Arial"/>
              </a:rPr>
              <a:t>r</a:t>
            </a:r>
            <a:endParaRPr sz="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 rot="18900000">
            <a:off x="4345998" y="3208132"/>
            <a:ext cx="61434" cy="5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5"/>
              </a:lnSpc>
            </a:pPr>
            <a:r>
              <a:rPr sz="400" b="1" spc="5" dirty="0">
                <a:latin typeface="Arial"/>
                <a:cs typeface="Arial"/>
              </a:rPr>
              <a:t>e</a:t>
            </a:r>
            <a:endParaRPr sz="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 rot="18720000">
            <a:off x="4319865" y="3227714"/>
            <a:ext cx="63069" cy="5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5"/>
              </a:lnSpc>
            </a:pPr>
            <a:r>
              <a:rPr sz="400" b="1" spc="10" dirty="0">
                <a:latin typeface="Arial"/>
                <a:cs typeface="Arial"/>
              </a:rPr>
              <a:t>d</a:t>
            </a:r>
            <a:endParaRPr sz="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 rot="18480000">
            <a:off x="4307917" y="3262990"/>
            <a:ext cx="62733" cy="5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5"/>
              </a:lnSpc>
            </a:pPr>
            <a:r>
              <a:rPr sz="400" b="1" spc="10" dirty="0">
                <a:latin typeface="Arial"/>
                <a:cs typeface="Arial"/>
              </a:rPr>
              <a:t>o</a:t>
            </a:r>
            <a:endParaRPr sz="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 rot="18300000">
            <a:off x="4279561" y="3292306"/>
            <a:ext cx="70252" cy="5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5"/>
              </a:lnSpc>
            </a:pPr>
            <a:r>
              <a:rPr sz="400" b="1" spc="10" dirty="0">
                <a:latin typeface="Arial"/>
                <a:cs typeface="Arial"/>
              </a:rPr>
              <a:t>M</a:t>
            </a:r>
            <a:endParaRPr sz="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 rot="540000">
            <a:off x="4798404" y="3069521"/>
            <a:ext cx="65920" cy="5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9"/>
              </a:lnSpc>
            </a:pPr>
            <a:r>
              <a:rPr sz="400" b="1" spc="10" dirty="0">
                <a:latin typeface="Arial"/>
                <a:cs typeface="Arial"/>
              </a:rPr>
              <a:t>H</a:t>
            </a:r>
            <a:endParaRPr sz="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 rot="720000">
            <a:off x="4821148" y="3069708"/>
            <a:ext cx="55652" cy="5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9"/>
              </a:lnSpc>
            </a:pPr>
            <a:r>
              <a:rPr sz="400" b="1" spc="5" dirty="0"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 rot="900000">
            <a:off x="4843154" y="3072821"/>
            <a:ext cx="62733" cy="5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9"/>
              </a:lnSpc>
            </a:pPr>
            <a:r>
              <a:rPr sz="400" b="1" spc="10" dirty="0">
                <a:latin typeface="Arial"/>
                <a:cs typeface="Arial"/>
              </a:rPr>
              <a:t>g</a:t>
            </a:r>
            <a:endParaRPr sz="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 rot="1080000">
            <a:off x="4868709" y="3080723"/>
            <a:ext cx="63069" cy="5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9"/>
              </a:lnSpc>
            </a:pPr>
            <a:r>
              <a:rPr sz="400" b="1" spc="10" dirty="0">
                <a:latin typeface="Arial"/>
                <a:cs typeface="Arial"/>
              </a:rPr>
              <a:t>h</a:t>
            </a:r>
            <a:endParaRPr sz="400">
              <a:latin typeface="Arial"/>
              <a:cs typeface="Arial"/>
            </a:endParaRPr>
          </a:p>
        </p:txBody>
      </p: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369321" y="2653548"/>
          <a:ext cx="6804658" cy="1355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2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800" spc="-10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This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product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is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suitable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for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investors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 who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are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 </a:t>
                      </a:r>
                      <a:r>
                        <a:rPr sz="800" spc="-10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seeking*:</a:t>
                      </a:r>
                      <a:endParaRPr sz="800">
                        <a:latin typeface="BNPP Sans"/>
                        <a:cs typeface="BNPP Sans"/>
                      </a:endParaRPr>
                    </a:p>
                  </a:txBody>
                  <a:tcPr marL="0" marR="0" marT="66040" marB="0">
                    <a:lnR w="3175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700" dirty="0">
                          <a:latin typeface="BNPP Sans"/>
                          <a:cs typeface="BNPP Sans"/>
                        </a:rPr>
                        <a:t>Risk-o-meter</a:t>
                      </a:r>
                      <a:r>
                        <a:rPr sz="700" spc="60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700" dirty="0">
                          <a:latin typeface="BNPP Sans"/>
                          <a:cs typeface="BNPP Sans"/>
                        </a:rPr>
                        <a:t>for</a:t>
                      </a:r>
                      <a:r>
                        <a:rPr sz="700" spc="65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700" dirty="0">
                          <a:latin typeface="BNPP Sans"/>
                          <a:cs typeface="BNPP Sans"/>
                        </a:rPr>
                        <a:t>the</a:t>
                      </a:r>
                      <a:r>
                        <a:rPr sz="700" spc="65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700" spc="-10" dirty="0">
                          <a:latin typeface="BNPP Sans"/>
                          <a:cs typeface="BNPP Sans"/>
                        </a:rPr>
                        <a:t>Scheme^^</a:t>
                      </a:r>
                      <a:endParaRPr sz="700">
                        <a:latin typeface="BNPP Sans"/>
                        <a:cs typeface="BNPP Sans"/>
                      </a:endParaRPr>
                    </a:p>
                  </a:txBody>
                  <a:tcPr marL="0" marR="0" marT="6985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700" dirty="0">
                          <a:latin typeface="BNPP Sans"/>
                          <a:cs typeface="BNPP Sans"/>
                        </a:rPr>
                        <a:t>Benchmark</a:t>
                      </a:r>
                      <a:r>
                        <a:rPr sz="700" spc="50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700" dirty="0">
                          <a:latin typeface="BNPP Sans"/>
                          <a:cs typeface="BNPP Sans"/>
                        </a:rPr>
                        <a:t>(Tier</a:t>
                      </a:r>
                      <a:r>
                        <a:rPr sz="700" spc="60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700" dirty="0">
                          <a:latin typeface="BNPP Sans"/>
                          <a:cs typeface="BNPP Sans"/>
                        </a:rPr>
                        <a:t>1)</a:t>
                      </a:r>
                      <a:r>
                        <a:rPr sz="700" spc="60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700" spc="-10" dirty="0">
                          <a:latin typeface="BNPP Sans"/>
                          <a:cs typeface="BNPP Sans"/>
                        </a:rPr>
                        <a:t>Riskometer^^</a:t>
                      </a:r>
                      <a:endParaRPr sz="700">
                        <a:latin typeface="BNPP Sans"/>
                        <a:cs typeface="BNPP Sans"/>
                      </a:endParaRPr>
                    </a:p>
                  </a:txBody>
                  <a:tcPr marL="0" marR="0" marT="69850" marB="0">
                    <a:lnL w="3175">
                      <a:solidFill>
                        <a:srgbClr val="231F20"/>
                      </a:solidFill>
                      <a:prstDash val="solid"/>
                    </a:lnL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14629" indent="-112395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116666"/>
                        <a:buFont typeface="Calibri"/>
                        <a:buChar char="•"/>
                        <a:tabLst>
                          <a:tab pos="215265" algn="l"/>
                        </a:tabLst>
                      </a:pPr>
                      <a:r>
                        <a:rPr sz="900" b="0" dirty="0">
                          <a:solidFill>
                            <a:srgbClr val="231F20"/>
                          </a:solidFill>
                          <a:latin typeface="BNPP Sans Light"/>
                          <a:cs typeface="BNPP Sans Light"/>
                        </a:rPr>
                        <a:t>Wealth</a:t>
                      </a:r>
                      <a:r>
                        <a:rPr sz="900" b="0" spc="-30" dirty="0">
                          <a:solidFill>
                            <a:srgbClr val="231F20"/>
                          </a:solidFill>
                          <a:latin typeface="BNPP Sans Light"/>
                          <a:cs typeface="BNPP Sans Light"/>
                        </a:rPr>
                        <a:t> </a:t>
                      </a:r>
                      <a:r>
                        <a:rPr sz="900" b="0" dirty="0">
                          <a:solidFill>
                            <a:srgbClr val="231F20"/>
                          </a:solidFill>
                          <a:latin typeface="BNPP Sans Light"/>
                          <a:cs typeface="BNPP Sans Light"/>
                        </a:rPr>
                        <a:t>creation</a:t>
                      </a:r>
                      <a:r>
                        <a:rPr sz="900" b="0" spc="-25" dirty="0">
                          <a:solidFill>
                            <a:srgbClr val="231F20"/>
                          </a:solidFill>
                          <a:latin typeface="BNPP Sans Light"/>
                          <a:cs typeface="BNPP Sans Light"/>
                        </a:rPr>
                        <a:t> </a:t>
                      </a:r>
                      <a:r>
                        <a:rPr sz="900" b="0" dirty="0">
                          <a:solidFill>
                            <a:srgbClr val="231F20"/>
                          </a:solidFill>
                          <a:latin typeface="BNPP Sans Light"/>
                          <a:cs typeface="BNPP Sans Light"/>
                        </a:rPr>
                        <a:t>in</a:t>
                      </a:r>
                      <a:r>
                        <a:rPr sz="900" b="0" spc="-25" dirty="0">
                          <a:solidFill>
                            <a:srgbClr val="231F20"/>
                          </a:solidFill>
                          <a:latin typeface="BNPP Sans Light"/>
                          <a:cs typeface="BNPP Sans Light"/>
                        </a:rPr>
                        <a:t> </a:t>
                      </a:r>
                      <a:r>
                        <a:rPr sz="900" b="0" dirty="0">
                          <a:solidFill>
                            <a:srgbClr val="231F20"/>
                          </a:solidFill>
                          <a:latin typeface="BNPP Sans Light"/>
                          <a:cs typeface="BNPP Sans Light"/>
                        </a:rPr>
                        <a:t>long</a:t>
                      </a:r>
                      <a:r>
                        <a:rPr sz="900" b="0" spc="-25" dirty="0">
                          <a:solidFill>
                            <a:srgbClr val="231F20"/>
                          </a:solidFill>
                          <a:latin typeface="BNPP Sans Light"/>
                          <a:cs typeface="BNPP Sans Light"/>
                        </a:rPr>
                        <a:t> </a:t>
                      </a:r>
                      <a:r>
                        <a:rPr sz="900" b="0" spc="-10" dirty="0">
                          <a:solidFill>
                            <a:srgbClr val="231F20"/>
                          </a:solidFill>
                          <a:latin typeface="BNPP Sans Light"/>
                          <a:cs typeface="BNPP Sans Light"/>
                        </a:rPr>
                        <a:t>term.</a:t>
                      </a:r>
                      <a:endParaRPr sz="900">
                        <a:latin typeface="BNPP Sans Light"/>
                        <a:cs typeface="BNPP Sans Light"/>
                      </a:endParaRPr>
                    </a:p>
                    <a:p>
                      <a:pPr marL="214629" marR="109220" indent="-112395">
                        <a:lnSpc>
                          <a:spcPct val="100000"/>
                        </a:lnSpc>
                        <a:spcBef>
                          <a:spcPts val="370"/>
                        </a:spcBef>
                        <a:buClr>
                          <a:srgbClr val="000000"/>
                        </a:buClr>
                        <a:buSzPct val="116666"/>
                        <a:buFont typeface="Calibri"/>
                        <a:buChar char="•"/>
                        <a:tabLst>
                          <a:tab pos="215265" algn="l"/>
                        </a:tabLst>
                      </a:pPr>
                      <a:r>
                        <a:rPr sz="900" b="0" dirty="0">
                          <a:solidFill>
                            <a:srgbClr val="231F20"/>
                          </a:solidFill>
                          <a:latin typeface="BNPP Sans Light"/>
                          <a:cs typeface="BNPP Sans Light"/>
                        </a:rPr>
                        <a:t>Investment</a:t>
                      </a:r>
                      <a:r>
                        <a:rPr sz="900" b="0" spc="-30" dirty="0">
                          <a:solidFill>
                            <a:srgbClr val="231F20"/>
                          </a:solidFill>
                          <a:latin typeface="BNPP Sans Light"/>
                          <a:cs typeface="BNPP Sans Light"/>
                        </a:rPr>
                        <a:t> </a:t>
                      </a:r>
                      <a:r>
                        <a:rPr sz="900" b="0" dirty="0">
                          <a:solidFill>
                            <a:srgbClr val="231F20"/>
                          </a:solidFill>
                          <a:latin typeface="BNPP Sans Light"/>
                          <a:cs typeface="BNPP Sans Light"/>
                        </a:rPr>
                        <a:t>in</a:t>
                      </a:r>
                      <a:r>
                        <a:rPr sz="900" b="0" spc="-30" dirty="0">
                          <a:solidFill>
                            <a:srgbClr val="231F20"/>
                          </a:solidFill>
                          <a:latin typeface="BNPP Sans Light"/>
                          <a:cs typeface="BNPP Sans Light"/>
                        </a:rPr>
                        <a:t> </a:t>
                      </a:r>
                      <a:r>
                        <a:rPr sz="900" b="0" dirty="0">
                          <a:solidFill>
                            <a:srgbClr val="231F20"/>
                          </a:solidFill>
                          <a:latin typeface="BNPP Sans Light"/>
                          <a:cs typeface="BNPP Sans Light"/>
                        </a:rPr>
                        <a:t>equity</a:t>
                      </a:r>
                      <a:r>
                        <a:rPr sz="900" b="0" spc="-25" dirty="0">
                          <a:solidFill>
                            <a:srgbClr val="231F20"/>
                          </a:solidFill>
                          <a:latin typeface="BNPP Sans Light"/>
                          <a:cs typeface="BNPP Sans Light"/>
                        </a:rPr>
                        <a:t> </a:t>
                      </a:r>
                      <a:r>
                        <a:rPr sz="900" b="0" dirty="0">
                          <a:solidFill>
                            <a:srgbClr val="231F20"/>
                          </a:solidFill>
                          <a:latin typeface="BNPP Sans Light"/>
                          <a:cs typeface="BNPP Sans Light"/>
                        </a:rPr>
                        <a:t>and</a:t>
                      </a:r>
                      <a:r>
                        <a:rPr sz="900" b="0" spc="-30" dirty="0">
                          <a:solidFill>
                            <a:srgbClr val="231F20"/>
                          </a:solidFill>
                          <a:latin typeface="BNPP Sans Light"/>
                          <a:cs typeface="BNPP Sans Light"/>
                        </a:rPr>
                        <a:t> </a:t>
                      </a:r>
                      <a:r>
                        <a:rPr sz="900" b="0" dirty="0">
                          <a:solidFill>
                            <a:srgbClr val="231F20"/>
                          </a:solidFill>
                          <a:latin typeface="BNPP Sans Light"/>
                          <a:cs typeface="BNPP Sans Light"/>
                        </a:rPr>
                        <a:t>equity</a:t>
                      </a:r>
                      <a:r>
                        <a:rPr sz="900" b="0" spc="-30" dirty="0">
                          <a:solidFill>
                            <a:srgbClr val="231F20"/>
                          </a:solidFill>
                          <a:latin typeface="BNPP Sans Light"/>
                          <a:cs typeface="BNPP Sans Light"/>
                        </a:rPr>
                        <a:t> </a:t>
                      </a:r>
                      <a:r>
                        <a:rPr sz="900" b="0" dirty="0">
                          <a:solidFill>
                            <a:srgbClr val="231F20"/>
                          </a:solidFill>
                          <a:latin typeface="BNPP Sans Light"/>
                          <a:cs typeface="BNPP Sans Light"/>
                        </a:rPr>
                        <a:t>related</a:t>
                      </a:r>
                      <a:r>
                        <a:rPr sz="900" b="0" spc="-25" dirty="0">
                          <a:solidFill>
                            <a:srgbClr val="231F20"/>
                          </a:solidFill>
                          <a:latin typeface="BNPP Sans Light"/>
                          <a:cs typeface="BNPP Sans Light"/>
                        </a:rPr>
                        <a:t> </a:t>
                      </a:r>
                      <a:r>
                        <a:rPr sz="900" b="0" dirty="0">
                          <a:solidFill>
                            <a:srgbClr val="231F20"/>
                          </a:solidFill>
                          <a:latin typeface="BNPP Sans Light"/>
                          <a:cs typeface="BNPP Sans Light"/>
                        </a:rPr>
                        <a:t>securities</a:t>
                      </a:r>
                      <a:r>
                        <a:rPr sz="900" b="0" spc="-30" dirty="0">
                          <a:solidFill>
                            <a:srgbClr val="231F20"/>
                          </a:solidFill>
                          <a:latin typeface="BNPP Sans Light"/>
                          <a:cs typeface="BNPP Sans Light"/>
                        </a:rPr>
                        <a:t> </a:t>
                      </a:r>
                      <a:r>
                        <a:rPr sz="900" b="0" dirty="0">
                          <a:solidFill>
                            <a:srgbClr val="231F20"/>
                          </a:solidFill>
                          <a:latin typeface="BNPP Sans Light"/>
                          <a:cs typeface="BNPP Sans Light"/>
                        </a:rPr>
                        <a:t>debt</a:t>
                      </a:r>
                      <a:r>
                        <a:rPr sz="900" b="0" spc="-30" dirty="0">
                          <a:solidFill>
                            <a:srgbClr val="231F20"/>
                          </a:solidFill>
                          <a:latin typeface="BNPP Sans Light"/>
                          <a:cs typeface="BNPP Sans Light"/>
                        </a:rPr>
                        <a:t> </a:t>
                      </a:r>
                      <a:r>
                        <a:rPr sz="900" b="0" dirty="0">
                          <a:solidFill>
                            <a:srgbClr val="231F20"/>
                          </a:solidFill>
                          <a:latin typeface="BNPP Sans Light"/>
                          <a:cs typeface="BNPP Sans Light"/>
                        </a:rPr>
                        <a:t>and</a:t>
                      </a:r>
                      <a:r>
                        <a:rPr sz="900" b="0" spc="-25" dirty="0">
                          <a:solidFill>
                            <a:srgbClr val="231F20"/>
                          </a:solidFill>
                          <a:latin typeface="BNPP Sans Light"/>
                          <a:cs typeface="BNPP Sans Light"/>
                        </a:rPr>
                        <a:t> </a:t>
                      </a:r>
                      <a:r>
                        <a:rPr sz="900" b="0" spc="-10" dirty="0">
                          <a:solidFill>
                            <a:srgbClr val="231F20"/>
                          </a:solidFill>
                          <a:latin typeface="BNPP Sans Light"/>
                          <a:cs typeface="BNPP Sans Light"/>
                        </a:rPr>
                        <a:t>money </a:t>
                      </a:r>
                      <a:r>
                        <a:rPr sz="900" b="0" dirty="0">
                          <a:solidFill>
                            <a:srgbClr val="231F20"/>
                          </a:solidFill>
                          <a:latin typeface="BNPP Sans Light"/>
                          <a:cs typeface="BNPP Sans Light"/>
                        </a:rPr>
                        <a:t>market</a:t>
                      </a:r>
                      <a:r>
                        <a:rPr sz="900" b="0" spc="-35" dirty="0">
                          <a:solidFill>
                            <a:srgbClr val="231F20"/>
                          </a:solidFill>
                          <a:latin typeface="BNPP Sans Light"/>
                          <a:cs typeface="BNPP Sans Light"/>
                        </a:rPr>
                        <a:t> </a:t>
                      </a:r>
                      <a:r>
                        <a:rPr sz="900" b="0" dirty="0">
                          <a:solidFill>
                            <a:srgbClr val="231F20"/>
                          </a:solidFill>
                          <a:latin typeface="BNPP Sans Light"/>
                          <a:cs typeface="BNPP Sans Light"/>
                        </a:rPr>
                        <a:t>instruments</a:t>
                      </a:r>
                      <a:r>
                        <a:rPr sz="900" b="0" spc="-30" dirty="0">
                          <a:solidFill>
                            <a:srgbClr val="231F20"/>
                          </a:solidFill>
                          <a:latin typeface="BNPP Sans Light"/>
                          <a:cs typeface="BNPP Sans Light"/>
                        </a:rPr>
                        <a:t> </a:t>
                      </a:r>
                      <a:r>
                        <a:rPr sz="900" b="0" dirty="0">
                          <a:solidFill>
                            <a:srgbClr val="231F20"/>
                          </a:solidFill>
                          <a:latin typeface="BNPP Sans Light"/>
                          <a:cs typeface="BNPP Sans Light"/>
                        </a:rPr>
                        <a:t>and</a:t>
                      </a:r>
                      <a:r>
                        <a:rPr sz="900" b="0" spc="-35" dirty="0">
                          <a:solidFill>
                            <a:srgbClr val="231F20"/>
                          </a:solidFill>
                          <a:latin typeface="BNPP Sans Light"/>
                          <a:cs typeface="BNPP Sans Light"/>
                        </a:rPr>
                        <a:t> </a:t>
                      </a:r>
                      <a:r>
                        <a:rPr sz="900" b="0" dirty="0">
                          <a:solidFill>
                            <a:srgbClr val="231F20"/>
                          </a:solidFill>
                          <a:latin typeface="BNPP Sans Light"/>
                          <a:cs typeface="BNPP Sans Light"/>
                        </a:rPr>
                        <a:t>Gold</a:t>
                      </a:r>
                      <a:r>
                        <a:rPr sz="900" b="0" spc="-30" dirty="0">
                          <a:solidFill>
                            <a:srgbClr val="231F20"/>
                          </a:solidFill>
                          <a:latin typeface="BNPP Sans Light"/>
                          <a:cs typeface="BNPP Sans Light"/>
                        </a:rPr>
                        <a:t> </a:t>
                      </a:r>
                      <a:r>
                        <a:rPr sz="900" b="0" spc="-25" dirty="0">
                          <a:solidFill>
                            <a:srgbClr val="231F20"/>
                          </a:solidFill>
                          <a:latin typeface="BNPP Sans Light"/>
                          <a:cs typeface="BNPP Sans Light"/>
                        </a:rPr>
                        <a:t>ETF</a:t>
                      </a:r>
                      <a:endParaRPr sz="900">
                        <a:latin typeface="BNPP Sans Light"/>
                        <a:cs typeface="BNPP Sans Light"/>
                      </a:endParaRPr>
                    </a:p>
                  </a:txBody>
                  <a:tcPr marL="0" marR="0" marT="635" marB="0">
                    <a:lnR w="3175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42570" marR="248285" indent="20320">
                        <a:lnSpc>
                          <a:spcPct val="100000"/>
                        </a:lnSpc>
                      </a:pPr>
                      <a:r>
                        <a:rPr sz="600" b="1" dirty="0">
                          <a:latin typeface="Myriad Pro Light"/>
                          <a:cs typeface="Myriad Pro Light"/>
                        </a:rPr>
                        <a:t>Investors</a:t>
                      </a:r>
                      <a:r>
                        <a:rPr sz="600" b="1" spc="-10" dirty="0">
                          <a:latin typeface="Myriad Pro Light"/>
                          <a:cs typeface="Myriad Pro Light"/>
                        </a:rPr>
                        <a:t> </a:t>
                      </a:r>
                      <a:r>
                        <a:rPr sz="600" b="1" dirty="0">
                          <a:latin typeface="Myriad Pro Light"/>
                          <a:cs typeface="Myriad Pro Light"/>
                        </a:rPr>
                        <a:t>understand</a:t>
                      </a:r>
                      <a:r>
                        <a:rPr sz="600" b="1" spc="-10" dirty="0">
                          <a:latin typeface="Myriad Pro Light"/>
                          <a:cs typeface="Myriad Pro Light"/>
                        </a:rPr>
                        <a:t> </a:t>
                      </a:r>
                      <a:r>
                        <a:rPr sz="600" b="1" dirty="0">
                          <a:latin typeface="Myriad Pro Light"/>
                          <a:cs typeface="Myriad Pro Light"/>
                        </a:rPr>
                        <a:t>that</a:t>
                      </a:r>
                      <a:r>
                        <a:rPr sz="600" b="1" spc="-10" dirty="0">
                          <a:latin typeface="Myriad Pro Light"/>
                          <a:cs typeface="Myriad Pro Light"/>
                        </a:rPr>
                        <a:t> their</a:t>
                      </a:r>
                      <a:r>
                        <a:rPr sz="600" b="1" spc="500" dirty="0">
                          <a:latin typeface="Myriad Pro Light"/>
                          <a:cs typeface="Myriad Pro Light"/>
                        </a:rPr>
                        <a:t> </a:t>
                      </a:r>
                      <a:r>
                        <a:rPr sz="600" b="1" dirty="0">
                          <a:latin typeface="Myriad Pro Light"/>
                          <a:cs typeface="Myriad Pro Light"/>
                        </a:rPr>
                        <a:t>principal</a:t>
                      </a:r>
                      <a:r>
                        <a:rPr sz="600" b="1" spc="-5" dirty="0">
                          <a:latin typeface="Myriad Pro Light"/>
                          <a:cs typeface="Myriad Pro Light"/>
                        </a:rPr>
                        <a:t> </a:t>
                      </a:r>
                      <a:r>
                        <a:rPr sz="600" b="1" dirty="0">
                          <a:latin typeface="Myriad Pro Light"/>
                          <a:cs typeface="Myriad Pro Light"/>
                        </a:rPr>
                        <a:t>will be at very high </a:t>
                      </a:r>
                      <a:r>
                        <a:rPr sz="600" b="1" spc="-20" dirty="0">
                          <a:latin typeface="Myriad Pro Light"/>
                          <a:cs typeface="Myriad Pro Light"/>
                        </a:rPr>
                        <a:t>risk</a:t>
                      </a:r>
                      <a:endParaRPr sz="600">
                        <a:latin typeface="Myriad Pro Light"/>
                        <a:cs typeface="Myriad Pro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solidFill>
                      <a:srgbClr val="F8F8F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88925" marR="276860" indent="20320">
                        <a:lnSpc>
                          <a:spcPct val="100000"/>
                        </a:lnSpc>
                      </a:pPr>
                      <a:r>
                        <a:rPr sz="600" b="1" dirty="0">
                          <a:latin typeface="Myriad Pro Light"/>
                          <a:cs typeface="Myriad Pro Light"/>
                        </a:rPr>
                        <a:t>Investors</a:t>
                      </a:r>
                      <a:r>
                        <a:rPr sz="600" b="1" spc="-10" dirty="0">
                          <a:latin typeface="Myriad Pro Light"/>
                          <a:cs typeface="Myriad Pro Light"/>
                        </a:rPr>
                        <a:t> </a:t>
                      </a:r>
                      <a:r>
                        <a:rPr sz="600" b="1" dirty="0">
                          <a:latin typeface="Myriad Pro Light"/>
                          <a:cs typeface="Myriad Pro Light"/>
                        </a:rPr>
                        <a:t>understand</a:t>
                      </a:r>
                      <a:r>
                        <a:rPr sz="600" b="1" spc="-10" dirty="0">
                          <a:latin typeface="Myriad Pro Light"/>
                          <a:cs typeface="Myriad Pro Light"/>
                        </a:rPr>
                        <a:t> </a:t>
                      </a:r>
                      <a:r>
                        <a:rPr sz="600" b="1" dirty="0">
                          <a:latin typeface="Myriad Pro Light"/>
                          <a:cs typeface="Myriad Pro Light"/>
                        </a:rPr>
                        <a:t>that</a:t>
                      </a:r>
                      <a:r>
                        <a:rPr sz="600" b="1" spc="-10" dirty="0">
                          <a:latin typeface="Myriad Pro Light"/>
                          <a:cs typeface="Myriad Pro Light"/>
                        </a:rPr>
                        <a:t> their</a:t>
                      </a:r>
                      <a:r>
                        <a:rPr sz="600" b="1" spc="500" dirty="0">
                          <a:latin typeface="Myriad Pro Light"/>
                          <a:cs typeface="Myriad Pro Light"/>
                        </a:rPr>
                        <a:t> </a:t>
                      </a:r>
                      <a:r>
                        <a:rPr sz="600" b="1" dirty="0">
                          <a:latin typeface="Myriad Pro Light"/>
                          <a:cs typeface="Myriad Pro Light"/>
                        </a:rPr>
                        <a:t>principal</a:t>
                      </a:r>
                      <a:r>
                        <a:rPr sz="600" b="1" spc="-5" dirty="0">
                          <a:latin typeface="Myriad Pro Light"/>
                          <a:cs typeface="Myriad Pro Light"/>
                        </a:rPr>
                        <a:t> </a:t>
                      </a:r>
                      <a:r>
                        <a:rPr sz="600" b="1" dirty="0">
                          <a:latin typeface="Myriad Pro Light"/>
                          <a:cs typeface="Myriad Pro Light"/>
                        </a:rPr>
                        <a:t>will be at very high </a:t>
                      </a:r>
                      <a:r>
                        <a:rPr sz="600" b="1" spc="-20" dirty="0">
                          <a:latin typeface="Myriad Pro Light"/>
                          <a:cs typeface="Myriad Pro Light"/>
                        </a:rPr>
                        <a:t>risk</a:t>
                      </a:r>
                      <a:endParaRPr sz="600">
                        <a:latin typeface="Myriad Pro Light"/>
                        <a:cs typeface="Myriad Pro Light"/>
                      </a:endParaRPr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  <a:solidFill>
                      <a:srgbClr val="F8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marL="152400" marR="275590" indent="-50165">
                        <a:lnSpc>
                          <a:spcPct val="104500"/>
                        </a:lnSpc>
                        <a:spcBef>
                          <a:spcPts val="500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*Investors</a:t>
                      </a:r>
                      <a:r>
                        <a:rPr sz="700" spc="70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should</a:t>
                      </a:r>
                      <a:r>
                        <a:rPr sz="700" spc="70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consult</a:t>
                      </a:r>
                      <a:r>
                        <a:rPr sz="700" spc="75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their</a:t>
                      </a:r>
                      <a:r>
                        <a:rPr sz="700" spc="70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financial</a:t>
                      </a:r>
                      <a:r>
                        <a:rPr sz="700" spc="70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advisers</a:t>
                      </a:r>
                      <a:r>
                        <a:rPr sz="700" spc="75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if</a:t>
                      </a:r>
                      <a:r>
                        <a:rPr sz="700" spc="70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in</a:t>
                      </a:r>
                      <a:r>
                        <a:rPr sz="700" spc="70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doubt</a:t>
                      </a:r>
                      <a:r>
                        <a:rPr sz="700" spc="75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about</a:t>
                      </a:r>
                      <a:r>
                        <a:rPr sz="700" spc="70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whether</a:t>
                      </a:r>
                      <a:r>
                        <a:rPr sz="700" spc="70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the</a:t>
                      </a:r>
                      <a:r>
                        <a:rPr sz="700" spc="500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product</a:t>
                      </a:r>
                      <a:r>
                        <a:rPr sz="700" spc="55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is</a:t>
                      </a:r>
                      <a:r>
                        <a:rPr sz="700" spc="60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suitable</a:t>
                      </a:r>
                      <a:r>
                        <a:rPr sz="700" spc="60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for</a:t>
                      </a:r>
                      <a:r>
                        <a:rPr sz="700" spc="60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BNPP Sans"/>
                          <a:cs typeface="BNPP Sans"/>
                        </a:rPr>
                        <a:t>them.</a:t>
                      </a:r>
                      <a:endParaRPr sz="700">
                        <a:latin typeface="BNPP Sans"/>
                        <a:cs typeface="BNPP Sans"/>
                      </a:endParaRPr>
                    </a:p>
                  </a:txBody>
                  <a:tcPr marL="0" marR="0" marT="63500" marB="0"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solidFill>
                      <a:srgbClr val="F8F8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solidFill>
                      <a:srgbClr val="F8F8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231F20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  <a:solidFill>
                      <a:srgbClr val="F8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" name="object 36"/>
          <p:cNvSpPr txBox="1"/>
          <p:nvPr/>
        </p:nvSpPr>
        <p:spPr>
          <a:xfrm>
            <a:off x="459512" y="4037090"/>
            <a:ext cx="6401435" cy="2482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4500"/>
              </a:lnSpc>
              <a:spcBef>
                <a:spcPts val="90"/>
              </a:spcBef>
            </a:pPr>
            <a:r>
              <a:rPr sz="700" b="0" dirty="0">
                <a:latin typeface="BNPP Sans Light"/>
                <a:cs typeface="BNPP Sans Light"/>
              </a:rPr>
              <a:t>^^the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riskometer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assigned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is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based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on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internal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assessment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of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the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scheme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characteristics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and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the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same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may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vary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post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NFO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when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actual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investments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are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spc="-10" dirty="0">
                <a:latin typeface="BNPP Sans Light"/>
                <a:cs typeface="BNPP Sans Light"/>
              </a:rPr>
              <a:t>made.</a:t>
            </a:r>
            <a:r>
              <a:rPr sz="700" b="0" spc="50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(Offer</a:t>
            </a:r>
            <a:r>
              <a:rPr sz="700" b="0" spc="5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of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units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of</a:t>
            </a:r>
            <a:r>
              <a:rPr sz="700" b="0" spc="5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Rs.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10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each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during</a:t>
            </a:r>
            <a:r>
              <a:rPr sz="700" b="0" spc="5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the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New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Fund</a:t>
            </a:r>
            <a:r>
              <a:rPr sz="700" b="0" spc="5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Offer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period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and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continuous</a:t>
            </a:r>
            <a:r>
              <a:rPr sz="700" b="0" spc="5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offer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for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units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at</a:t>
            </a:r>
            <a:r>
              <a:rPr sz="700" b="0" spc="5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NAV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based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spc="-10" dirty="0">
                <a:latin typeface="BNPP Sans Light"/>
                <a:cs typeface="BNPP Sans Light"/>
              </a:rPr>
              <a:t>prices)</a:t>
            </a:r>
            <a:endParaRPr sz="700">
              <a:latin typeface="BNPP Sans Light"/>
              <a:cs typeface="BNPP Sans Light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0" y="239443"/>
            <a:ext cx="6925945" cy="459105"/>
            <a:chOff x="0" y="239443"/>
            <a:chExt cx="6925945" cy="459105"/>
          </a:xfrm>
        </p:grpSpPr>
        <p:sp>
          <p:nvSpPr>
            <p:cNvPr id="38" name="object 38"/>
            <p:cNvSpPr/>
            <p:nvPr/>
          </p:nvSpPr>
          <p:spPr>
            <a:xfrm>
              <a:off x="136605" y="239443"/>
              <a:ext cx="6789420" cy="459105"/>
            </a:xfrm>
            <a:custGeom>
              <a:avLst/>
              <a:gdLst/>
              <a:ahLst/>
              <a:cxnLst/>
              <a:rect l="l" t="t" r="r" b="b"/>
              <a:pathLst>
                <a:path w="6789420" h="459105">
                  <a:moveTo>
                    <a:pt x="6789191" y="0"/>
                  </a:moveTo>
                  <a:lnTo>
                    <a:pt x="0" y="0"/>
                  </a:lnTo>
                  <a:lnTo>
                    <a:pt x="0" y="458850"/>
                  </a:lnTo>
                  <a:lnTo>
                    <a:pt x="6592227" y="458850"/>
                  </a:lnTo>
                  <a:lnTo>
                    <a:pt x="6789191" y="0"/>
                  </a:lnTo>
                  <a:close/>
                </a:path>
              </a:pathLst>
            </a:custGeom>
            <a:solidFill>
              <a:srgbClr val="FF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779" y="239443"/>
              <a:ext cx="6789420" cy="459105"/>
            </a:xfrm>
            <a:custGeom>
              <a:avLst/>
              <a:gdLst/>
              <a:ahLst/>
              <a:cxnLst/>
              <a:rect l="l" t="t" r="r" b="b"/>
              <a:pathLst>
                <a:path w="6789420" h="459105">
                  <a:moveTo>
                    <a:pt x="6789191" y="0"/>
                  </a:moveTo>
                  <a:lnTo>
                    <a:pt x="0" y="0"/>
                  </a:lnTo>
                  <a:lnTo>
                    <a:pt x="0" y="458850"/>
                  </a:lnTo>
                  <a:lnTo>
                    <a:pt x="6592227" y="458850"/>
                  </a:lnTo>
                  <a:lnTo>
                    <a:pt x="6789191" y="0"/>
                  </a:lnTo>
                  <a:close/>
                </a:path>
              </a:pathLst>
            </a:custGeom>
            <a:solidFill>
              <a:srgbClr val="00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0" y="239443"/>
              <a:ext cx="6776720" cy="459105"/>
            </a:xfrm>
            <a:custGeom>
              <a:avLst/>
              <a:gdLst/>
              <a:ahLst/>
              <a:cxnLst/>
              <a:rect l="l" t="t" r="r" b="b"/>
              <a:pathLst>
                <a:path w="6776720" h="459105">
                  <a:moveTo>
                    <a:pt x="6776497" y="0"/>
                  </a:moveTo>
                  <a:lnTo>
                    <a:pt x="0" y="0"/>
                  </a:lnTo>
                  <a:lnTo>
                    <a:pt x="0" y="458850"/>
                  </a:lnTo>
                  <a:lnTo>
                    <a:pt x="6579520" y="458850"/>
                  </a:lnTo>
                  <a:lnTo>
                    <a:pt x="677649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/>
              <a:t>Risk</a:t>
            </a:r>
            <a:r>
              <a:rPr spc="-10" dirty="0"/>
              <a:t> Factors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787BBA8-AC5D-5905-DB57-F02213FC0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" y="4596384"/>
            <a:ext cx="7559040" cy="7376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7995" y="0"/>
            <a:ext cx="7560309" cy="4618355"/>
          </a:xfrm>
          <a:custGeom>
            <a:avLst/>
            <a:gdLst/>
            <a:ahLst/>
            <a:cxnLst/>
            <a:rect l="l" t="t" r="r" b="b"/>
            <a:pathLst>
              <a:path w="7560309" h="4618355">
                <a:moveTo>
                  <a:pt x="0" y="4618329"/>
                </a:moveTo>
                <a:lnTo>
                  <a:pt x="7559992" y="4618329"/>
                </a:lnTo>
                <a:lnTo>
                  <a:pt x="7559992" y="0"/>
                </a:lnTo>
                <a:lnTo>
                  <a:pt x="0" y="0"/>
                </a:lnTo>
                <a:lnTo>
                  <a:pt x="0" y="4618329"/>
                </a:lnTo>
                <a:close/>
              </a:path>
            </a:pathLst>
          </a:custGeom>
          <a:solidFill>
            <a:srgbClr val="F8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0264" y="1110230"/>
            <a:ext cx="6830059" cy="2221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3400"/>
              </a:lnSpc>
              <a:spcBef>
                <a:spcPts val="95"/>
              </a:spcBef>
            </a:pPr>
            <a:r>
              <a:rPr sz="800" b="0" dirty="0">
                <a:latin typeface="BNPP Sans Light"/>
                <a:cs typeface="BNPP Sans Light"/>
              </a:rPr>
              <a:t>Disclaimers:</a:t>
            </a:r>
            <a:r>
              <a:rPr sz="800" b="0" spc="4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The</a:t>
            </a:r>
            <a:r>
              <a:rPr sz="800" b="0" spc="4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material</a:t>
            </a:r>
            <a:r>
              <a:rPr sz="800" b="0" spc="4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contained</a:t>
            </a:r>
            <a:r>
              <a:rPr sz="800" b="0" spc="4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herein</a:t>
            </a:r>
            <a:r>
              <a:rPr sz="800" b="0" spc="4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has</a:t>
            </a:r>
            <a:r>
              <a:rPr sz="800" b="0" spc="5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been</a:t>
            </a:r>
            <a:r>
              <a:rPr sz="800" b="0" spc="4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obtained</a:t>
            </a:r>
            <a:r>
              <a:rPr sz="800" b="0" spc="4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from</a:t>
            </a:r>
            <a:r>
              <a:rPr sz="800" b="0" spc="4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publicly</a:t>
            </a:r>
            <a:r>
              <a:rPr sz="800" b="0" spc="4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available</a:t>
            </a:r>
            <a:r>
              <a:rPr sz="800" b="0" spc="4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information,</a:t>
            </a:r>
            <a:r>
              <a:rPr sz="800" b="0" spc="5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internally</a:t>
            </a:r>
            <a:r>
              <a:rPr sz="800" b="0" spc="4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developed</a:t>
            </a:r>
            <a:r>
              <a:rPr sz="800" b="0" spc="4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data</a:t>
            </a:r>
            <a:r>
              <a:rPr sz="800" b="0" spc="4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and</a:t>
            </a:r>
            <a:r>
              <a:rPr sz="800" b="0" spc="4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other</a:t>
            </a:r>
            <a:r>
              <a:rPr sz="800" b="0" spc="4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sources</a:t>
            </a:r>
            <a:r>
              <a:rPr sz="800" b="0" spc="50" dirty="0">
                <a:latin typeface="BNPP Sans Light"/>
                <a:cs typeface="BNPP Sans Light"/>
              </a:rPr>
              <a:t> </a:t>
            </a:r>
            <a:r>
              <a:rPr sz="800" b="0" spc="-10" dirty="0">
                <a:latin typeface="BNPP Sans Light"/>
                <a:cs typeface="BNPP Sans Light"/>
              </a:rPr>
              <a:t>believed </a:t>
            </a:r>
            <a:r>
              <a:rPr sz="800" b="0" dirty="0">
                <a:latin typeface="BNPP Sans Light"/>
                <a:cs typeface="BNPP Sans Light"/>
              </a:rPr>
              <a:t>to</a:t>
            </a:r>
            <a:r>
              <a:rPr sz="800" b="0" spc="5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be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reliable,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but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Baroda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BNP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Paribas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Asset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Management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India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Private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Limited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(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formerly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BNP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Paribas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Asset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Management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India</a:t>
            </a:r>
            <a:r>
              <a:rPr sz="800" b="0" spc="5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Private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Limited)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spc="-10" dirty="0">
                <a:latin typeface="BNPP Sans Light"/>
                <a:cs typeface="BNPP Sans Light"/>
              </a:rPr>
              <a:t>(AMC) </a:t>
            </a:r>
            <a:r>
              <a:rPr sz="800" b="0" dirty="0">
                <a:latin typeface="BNPP Sans Light"/>
                <a:cs typeface="BNPP Sans Light"/>
              </a:rPr>
              <a:t>makes</a:t>
            </a:r>
            <a:r>
              <a:rPr sz="800" b="0" spc="1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no</a:t>
            </a:r>
            <a:r>
              <a:rPr sz="800" b="0" spc="1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representation</a:t>
            </a:r>
            <a:r>
              <a:rPr sz="800" b="0" spc="1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that</a:t>
            </a:r>
            <a:r>
              <a:rPr sz="800" b="0" spc="12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it</a:t>
            </a:r>
            <a:r>
              <a:rPr sz="800" b="0" spc="1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is</a:t>
            </a:r>
            <a:r>
              <a:rPr sz="800" b="0" spc="1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accurate</a:t>
            </a:r>
            <a:r>
              <a:rPr sz="800" b="0" spc="1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or</a:t>
            </a:r>
            <a:r>
              <a:rPr sz="800" b="0" spc="12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complete.</a:t>
            </a:r>
            <a:r>
              <a:rPr sz="800" b="0" spc="1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The</a:t>
            </a:r>
            <a:r>
              <a:rPr sz="800" b="0" spc="1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AMC</a:t>
            </a:r>
            <a:r>
              <a:rPr sz="800" b="0" spc="1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has</a:t>
            </a:r>
            <a:r>
              <a:rPr sz="800" b="0" spc="1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no</a:t>
            </a:r>
            <a:r>
              <a:rPr sz="800" b="0" spc="12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obligation</a:t>
            </a:r>
            <a:r>
              <a:rPr sz="800" b="0" spc="1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to</a:t>
            </a:r>
            <a:r>
              <a:rPr sz="800" b="0" spc="1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tell</a:t>
            </a:r>
            <a:r>
              <a:rPr sz="800" b="0" spc="1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the</a:t>
            </a:r>
            <a:r>
              <a:rPr sz="800" b="0" spc="12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recipient</a:t>
            </a:r>
            <a:r>
              <a:rPr sz="800" b="0" spc="1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when</a:t>
            </a:r>
            <a:r>
              <a:rPr sz="800" b="0" spc="1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opinions</a:t>
            </a:r>
            <a:r>
              <a:rPr sz="800" b="0" spc="1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or</a:t>
            </a:r>
            <a:r>
              <a:rPr sz="800" b="0" spc="12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information</a:t>
            </a:r>
            <a:r>
              <a:rPr sz="800" b="0" spc="1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given</a:t>
            </a:r>
            <a:r>
              <a:rPr sz="800" b="0" spc="120" dirty="0">
                <a:latin typeface="BNPP Sans Light"/>
                <a:cs typeface="BNPP Sans Light"/>
              </a:rPr>
              <a:t> </a:t>
            </a:r>
            <a:r>
              <a:rPr sz="800" b="0" spc="-10" dirty="0">
                <a:latin typeface="BNPP Sans Light"/>
                <a:cs typeface="BNPP Sans Light"/>
              </a:rPr>
              <a:t>herein </a:t>
            </a:r>
            <a:r>
              <a:rPr sz="800" b="0" dirty="0">
                <a:latin typeface="BNPP Sans Light"/>
                <a:cs typeface="BNPP Sans Light"/>
              </a:rPr>
              <a:t>change.</a:t>
            </a:r>
            <a:r>
              <a:rPr sz="800" b="0" spc="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It</a:t>
            </a:r>
            <a:r>
              <a:rPr sz="800" b="0" spc="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has</a:t>
            </a:r>
            <a:r>
              <a:rPr sz="800" b="0" spc="2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been</a:t>
            </a:r>
            <a:r>
              <a:rPr sz="800" b="0" spc="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prepared</a:t>
            </a:r>
            <a:r>
              <a:rPr sz="800" b="0" spc="2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without</a:t>
            </a:r>
            <a:r>
              <a:rPr sz="800" b="0" spc="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regard</a:t>
            </a:r>
            <a:r>
              <a:rPr sz="800" b="0" spc="2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to</a:t>
            </a:r>
            <a:r>
              <a:rPr sz="800" b="0" spc="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the</a:t>
            </a:r>
            <a:r>
              <a:rPr sz="800" b="0" spc="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individual</a:t>
            </a:r>
            <a:r>
              <a:rPr sz="800" b="0" spc="2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financial</a:t>
            </a:r>
            <a:r>
              <a:rPr sz="800" b="0" spc="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circumstances</a:t>
            </a:r>
            <a:r>
              <a:rPr sz="800" b="0" spc="2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and</a:t>
            </a:r>
            <a:r>
              <a:rPr sz="800" b="0" spc="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objectives</a:t>
            </a:r>
            <a:r>
              <a:rPr sz="800" b="0" spc="2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of</a:t>
            </a:r>
            <a:r>
              <a:rPr sz="800" b="0" spc="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persons</a:t>
            </a:r>
            <a:r>
              <a:rPr sz="800" b="0" spc="2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who</a:t>
            </a:r>
            <a:r>
              <a:rPr sz="800" b="0" spc="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receive</a:t>
            </a:r>
            <a:r>
              <a:rPr sz="800" b="0" spc="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it.</a:t>
            </a:r>
            <a:r>
              <a:rPr sz="800" b="0" spc="2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This</a:t>
            </a:r>
            <a:r>
              <a:rPr sz="800" b="0" spc="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information</a:t>
            </a:r>
            <a:r>
              <a:rPr sz="800" b="0" spc="2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is</a:t>
            </a:r>
            <a:r>
              <a:rPr sz="800" b="0" spc="20" dirty="0">
                <a:latin typeface="BNPP Sans Light"/>
                <a:cs typeface="BNPP Sans Light"/>
              </a:rPr>
              <a:t> </a:t>
            </a:r>
            <a:r>
              <a:rPr sz="800" b="0" spc="-10" dirty="0">
                <a:latin typeface="BNPP Sans Light"/>
                <a:cs typeface="BNPP Sans Light"/>
              </a:rPr>
              <a:t>meant </a:t>
            </a:r>
            <a:r>
              <a:rPr sz="800" b="0" dirty="0">
                <a:latin typeface="BNPP Sans Light"/>
                <a:cs typeface="BNPP Sans Light"/>
              </a:rPr>
              <a:t>for</a:t>
            </a:r>
            <a:r>
              <a:rPr sz="800" b="0" spc="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general</a:t>
            </a:r>
            <a:r>
              <a:rPr sz="800" b="0" spc="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reading</a:t>
            </a:r>
            <a:r>
              <a:rPr sz="800" b="0" spc="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purpose</a:t>
            </a:r>
            <a:r>
              <a:rPr sz="800" b="0" spc="2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only</a:t>
            </a:r>
            <a:r>
              <a:rPr sz="800" b="0" spc="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and</a:t>
            </a:r>
            <a:r>
              <a:rPr sz="800" b="0" spc="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is</a:t>
            </a:r>
            <a:r>
              <a:rPr sz="800" b="0" spc="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not</a:t>
            </a:r>
            <a:r>
              <a:rPr sz="800" b="0" spc="2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meant</a:t>
            </a:r>
            <a:r>
              <a:rPr sz="800" b="0" spc="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to</a:t>
            </a:r>
            <a:r>
              <a:rPr sz="800" b="0" spc="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serve</a:t>
            </a:r>
            <a:r>
              <a:rPr sz="800" b="0" spc="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as</a:t>
            </a:r>
            <a:r>
              <a:rPr sz="800" b="0" spc="2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</a:t>
            </a:r>
            <a:r>
              <a:rPr sz="800" b="0" spc="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professional</a:t>
            </a:r>
            <a:r>
              <a:rPr sz="800" b="0" spc="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guide</a:t>
            </a:r>
            <a:r>
              <a:rPr sz="800" b="0" spc="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for</a:t>
            </a:r>
            <a:r>
              <a:rPr sz="800" b="0" spc="2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the</a:t>
            </a:r>
            <a:r>
              <a:rPr sz="800" b="0" spc="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readers.</a:t>
            </a:r>
            <a:r>
              <a:rPr sz="800" b="0" spc="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Except</a:t>
            </a:r>
            <a:r>
              <a:rPr sz="800" b="0" spc="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for</a:t>
            </a:r>
            <a:r>
              <a:rPr sz="800" b="0" spc="2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the</a:t>
            </a:r>
            <a:r>
              <a:rPr sz="800" b="0" spc="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historical</a:t>
            </a:r>
            <a:r>
              <a:rPr sz="800" b="0" spc="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information</a:t>
            </a:r>
            <a:r>
              <a:rPr sz="800" b="0" spc="2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contained</a:t>
            </a:r>
            <a:r>
              <a:rPr sz="800" b="0" spc="25" dirty="0">
                <a:latin typeface="BNPP Sans Light"/>
                <a:cs typeface="BNPP Sans Light"/>
              </a:rPr>
              <a:t> </a:t>
            </a:r>
            <a:r>
              <a:rPr sz="800" b="0" spc="-10" dirty="0">
                <a:latin typeface="BNPP Sans Light"/>
                <a:cs typeface="BNPP Sans Light"/>
              </a:rPr>
              <a:t>herein, </a:t>
            </a:r>
            <a:r>
              <a:rPr sz="800" b="0" dirty="0">
                <a:latin typeface="BNPP Sans Light"/>
                <a:cs typeface="BNPP Sans Light"/>
              </a:rPr>
              <a:t>statements</a:t>
            </a:r>
            <a:r>
              <a:rPr sz="800" b="0" spc="3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this</a:t>
            </a:r>
            <a:r>
              <a:rPr sz="800" b="0" spc="3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publication,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which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contain</a:t>
            </a:r>
            <a:r>
              <a:rPr sz="800" b="0" spc="3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words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or</a:t>
            </a:r>
            <a:r>
              <a:rPr sz="800" b="0" spc="3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phrases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such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as</a:t>
            </a:r>
            <a:r>
              <a:rPr sz="800" b="0" spc="3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'will',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'would',</a:t>
            </a:r>
            <a:r>
              <a:rPr sz="800" b="0" spc="3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etc.,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and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similar</a:t>
            </a:r>
            <a:r>
              <a:rPr sz="800" b="0" spc="3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expressions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or</a:t>
            </a:r>
            <a:r>
              <a:rPr sz="800" b="0" spc="3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variations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of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such</a:t>
            </a:r>
            <a:r>
              <a:rPr sz="800" b="0" spc="3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expressions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spc="-25" dirty="0">
                <a:latin typeface="BNPP Sans Light"/>
                <a:cs typeface="BNPP Sans Light"/>
              </a:rPr>
              <a:t>may</a:t>
            </a:r>
            <a:r>
              <a:rPr sz="800" b="0" dirty="0">
                <a:latin typeface="BNPP Sans Light"/>
                <a:cs typeface="BNPP Sans Light"/>
              </a:rPr>
              <a:t> constitute</a:t>
            </a:r>
            <a:r>
              <a:rPr sz="800" b="0" spc="9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'forward-looking</a:t>
            </a:r>
            <a:r>
              <a:rPr sz="800" b="0" spc="9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statements'.</a:t>
            </a:r>
            <a:r>
              <a:rPr sz="800" b="0" spc="9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These</a:t>
            </a:r>
            <a:r>
              <a:rPr sz="800" b="0" spc="9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forward</a:t>
            </a:r>
            <a:r>
              <a:rPr sz="800" b="0" spc="10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looking</a:t>
            </a:r>
            <a:r>
              <a:rPr sz="800" b="0" spc="9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statements</a:t>
            </a:r>
            <a:r>
              <a:rPr sz="800" b="0" spc="9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involve</a:t>
            </a:r>
            <a:r>
              <a:rPr sz="800" b="0" spc="9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</a:t>
            </a:r>
            <a:r>
              <a:rPr sz="800" b="0" spc="9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number</a:t>
            </a:r>
            <a:r>
              <a:rPr sz="800" b="0" spc="10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of</a:t>
            </a:r>
            <a:r>
              <a:rPr sz="800" b="0" spc="9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risks,</a:t>
            </a:r>
            <a:r>
              <a:rPr sz="800" b="0" spc="9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uncertainties</a:t>
            </a:r>
            <a:r>
              <a:rPr sz="800" b="0" spc="9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and</a:t>
            </a:r>
            <a:r>
              <a:rPr sz="800" b="0" spc="10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other</a:t>
            </a:r>
            <a:r>
              <a:rPr sz="800" b="0" spc="9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factors</a:t>
            </a:r>
            <a:r>
              <a:rPr sz="800" b="0" spc="9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that</a:t>
            </a:r>
            <a:r>
              <a:rPr sz="800" b="0" spc="9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could</a:t>
            </a:r>
            <a:r>
              <a:rPr sz="800" b="0" spc="95" dirty="0">
                <a:latin typeface="BNPP Sans Light"/>
                <a:cs typeface="BNPP Sans Light"/>
              </a:rPr>
              <a:t> </a:t>
            </a:r>
            <a:r>
              <a:rPr sz="800" b="0" spc="-10" dirty="0">
                <a:latin typeface="BNPP Sans Light"/>
                <a:cs typeface="BNPP Sans Light"/>
              </a:rPr>
              <a:t>cause </a:t>
            </a:r>
            <a:r>
              <a:rPr sz="800" b="0" dirty="0">
                <a:latin typeface="BNPP Sans Light"/>
                <a:cs typeface="BNPP Sans Light"/>
              </a:rPr>
              <a:t>actual</a:t>
            </a:r>
            <a:r>
              <a:rPr sz="800" b="0" spc="3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results</a:t>
            </a:r>
            <a:r>
              <a:rPr sz="800" b="0" spc="3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to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differ</a:t>
            </a:r>
            <a:r>
              <a:rPr sz="800" b="0" spc="3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materially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from</a:t>
            </a:r>
            <a:r>
              <a:rPr sz="800" b="0" spc="3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those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suggested</a:t>
            </a:r>
            <a:r>
              <a:rPr sz="800" b="0" spc="3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by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the</a:t>
            </a:r>
            <a:r>
              <a:rPr sz="800" b="0" spc="3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forward-looking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statements.</a:t>
            </a:r>
            <a:r>
              <a:rPr sz="800" b="0" spc="3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The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AMC</a:t>
            </a:r>
            <a:r>
              <a:rPr sz="800" b="0" spc="3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undertakes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no</a:t>
            </a:r>
            <a:r>
              <a:rPr sz="800" b="0" spc="3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obligation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to</a:t>
            </a:r>
            <a:r>
              <a:rPr sz="800" b="0" spc="3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update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forward-</a:t>
            </a:r>
            <a:r>
              <a:rPr sz="800" b="0" spc="-10" dirty="0">
                <a:latin typeface="BNPP Sans Light"/>
                <a:cs typeface="BNPP Sans Light"/>
              </a:rPr>
              <a:t>looking </a:t>
            </a:r>
            <a:r>
              <a:rPr sz="800" b="0" dirty="0">
                <a:latin typeface="BNPP Sans Light"/>
                <a:cs typeface="BNPP Sans Light"/>
              </a:rPr>
              <a:t>statements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to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relect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events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or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circumstances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after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the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date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thereof.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The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words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like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believe/belief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are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independent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perception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of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the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Fund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Manager</a:t>
            </a:r>
            <a:r>
              <a:rPr sz="800" b="0" spc="55" dirty="0">
                <a:latin typeface="BNPP Sans Light"/>
                <a:cs typeface="BNPP Sans Light"/>
              </a:rPr>
              <a:t> </a:t>
            </a:r>
            <a:r>
              <a:rPr sz="800" b="0" spc="-25" dirty="0">
                <a:latin typeface="BNPP Sans Light"/>
                <a:cs typeface="BNPP Sans Light"/>
              </a:rPr>
              <a:t>and</a:t>
            </a:r>
            <a:r>
              <a:rPr sz="800" b="0" dirty="0">
                <a:latin typeface="BNPP Sans Light"/>
                <a:cs typeface="BNPP Sans Light"/>
              </a:rPr>
              <a:t> do</a:t>
            </a:r>
            <a:r>
              <a:rPr sz="800" b="0" spc="9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not</a:t>
            </a:r>
            <a:r>
              <a:rPr sz="800" b="0" spc="9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construe</a:t>
            </a:r>
            <a:r>
              <a:rPr sz="800" b="0" spc="9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as</a:t>
            </a:r>
            <a:r>
              <a:rPr sz="800" b="0" spc="9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opinion</a:t>
            </a:r>
            <a:r>
              <a:rPr sz="800" b="0" spc="9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or</a:t>
            </a:r>
            <a:r>
              <a:rPr sz="800" b="0" spc="9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advise.</a:t>
            </a:r>
            <a:r>
              <a:rPr sz="800" b="0" spc="9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This</a:t>
            </a:r>
            <a:r>
              <a:rPr sz="800" b="0" spc="9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information</a:t>
            </a:r>
            <a:r>
              <a:rPr sz="800" b="0" spc="9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is</a:t>
            </a:r>
            <a:r>
              <a:rPr sz="800" b="0" spc="9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not</a:t>
            </a:r>
            <a:r>
              <a:rPr sz="800" b="0" spc="9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intended</a:t>
            </a:r>
            <a:r>
              <a:rPr sz="800" b="0" spc="9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to</a:t>
            </a:r>
            <a:r>
              <a:rPr sz="800" b="0" spc="9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be</a:t>
            </a:r>
            <a:r>
              <a:rPr sz="800" b="0" spc="9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an</a:t>
            </a:r>
            <a:r>
              <a:rPr sz="800" b="0" spc="9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offer</a:t>
            </a:r>
            <a:r>
              <a:rPr sz="800" b="0" spc="9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to</a:t>
            </a:r>
            <a:r>
              <a:rPr sz="800" b="0" spc="9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sell</a:t>
            </a:r>
            <a:r>
              <a:rPr sz="800" b="0" spc="9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or</a:t>
            </a:r>
            <a:r>
              <a:rPr sz="800" b="0" spc="9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</a:t>
            </a:r>
            <a:r>
              <a:rPr sz="800" b="0" spc="9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solicitation</a:t>
            </a:r>
            <a:r>
              <a:rPr sz="800" b="0" spc="9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for</a:t>
            </a:r>
            <a:r>
              <a:rPr sz="800" b="0" spc="9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the</a:t>
            </a:r>
            <a:r>
              <a:rPr sz="800" b="0" spc="9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purchase</a:t>
            </a:r>
            <a:r>
              <a:rPr sz="800" b="0" spc="9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or</a:t>
            </a:r>
            <a:r>
              <a:rPr sz="800" b="0" spc="9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sale</a:t>
            </a:r>
            <a:r>
              <a:rPr sz="800" b="0" spc="9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of</a:t>
            </a:r>
            <a:r>
              <a:rPr sz="800" b="0" spc="9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any</a:t>
            </a:r>
            <a:r>
              <a:rPr sz="800" b="0" spc="95" dirty="0">
                <a:latin typeface="BNPP Sans Light"/>
                <a:cs typeface="BNPP Sans Light"/>
              </a:rPr>
              <a:t> </a:t>
            </a:r>
            <a:r>
              <a:rPr sz="800" b="0" spc="-10" dirty="0">
                <a:latin typeface="BNPP Sans Light"/>
                <a:cs typeface="BNPP Sans Light"/>
              </a:rPr>
              <a:t>financial </a:t>
            </a:r>
            <a:r>
              <a:rPr sz="800" b="0" dirty="0">
                <a:latin typeface="BNPP Sans Light"/>
                <a:cs typeface="BNPP Sans Light"/>
              </a:rPr>
              <a:t>product</a:t>
            </a:r>
            <a:r>
              <a:rPr sz="800" b="0" spc="1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or</a:t>
            </a:r>
            <a:r>
              <a:rPr sz="800" b="0" spc="1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instrument.</a:t>
            </a:r>
            <a:r>
              <a:rPr sz="800" b="0" spc="1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The</a:t>
            </a:r>
            <a:r>
              <a:rPr sz="800" b="0" spc="1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information</a:t>
            </a:r>
            <a:r>
              <a:rPr sz="800" b="0" spc="1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should</a:t>
            </a:r>
            <a:r>
              <a:rPr sz="800" b="0" spc="1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not</a:t>
            </a:r>
            <a:r>
              <a:rPr sz="800" b="0" spc="1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be</a:t>
            </a:r>
            <a:r>
              <a:rPr sz="800" b="0" spc="1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construed</a:t>
            </a:r>
            <a:r>
              <a:rPr sz="800" b="0" spc="1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as</a:t>
            </a:r>
            <a:r>
              <a:rPr sz="800" b="0" spc="1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an</a:t>
            </a:r>
            <a:r>
              <a:rPr sz="800" b="0" spc="1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investment</a:t>
            </a:r>
            <a:r>
              <a:rPr sz="800" b="0" spc="1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advice</a:t>
            </a:r>
            <a:r>
              <a:rPr sz="800" b="0" spc="1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and</a:t>
            </a:r>
            <a:r>
              <a:rPr sz="800" b="0" spc="1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investors</a:t>
            </a:r>
            <a:r>
              <a:rPr sz="800" b="0" spc="1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are</a:t>
            </a:r>
            <a:r>
              <a:rPr sz="800" b="0" spc="1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requested</a:t>
            </a:r>
            <a:r>
              <a:rPr sz="800" b="0" spc="1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to</a:t>
            </a:r>
            <a:r>
              <a:rPr sz="800" b="0" spc="1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consult</a:t>
            </a:r>
            <a:r>
              <a:rPr sz="800" b="0" spc="15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their</a:t>
            </a:r>
            <a:r>
              <a:rPr sz="800" b="0" spc="160" dirty="0">
                <a:latin typeface="BNPP Sans Light"/>
                <a:cs typeface="BNPP Sans Light"/>
              </a:rPr>
              <a:t> </a:t>
            </a:r>
            <a:r>
              <a:rPr sz="800" b="0" spc="-10" dirty="0">
                <a:latin typeface="BNPP Sans Light"/>
                <a:cs typeface="BNPP Sans Light"/>
              </a:rPr>
              <a:t>investment </a:t>
            </a:r>
            <a:r>
              <a:rPr sz="800" b="0" dirty="0">
                <a:latin typeface="BNPP Sans Light"/>
                <a:cs typeface="BNPP Sans Light"/>
              </a:rPr>
              <a:t>advisor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and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arrive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at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an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informed</a:t>
            </a:r>
            <a:r>
              <a:rPr sz="800" b="0" spc="6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investment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decision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before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making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any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investments.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The</a:t>
            </a:r>
            <a:r>
              <a:rPr sz="800" b="0" spc="6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sector(s)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mentioned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this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document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do</a:t>
            </a:r>
            <a:r>
              <a:rPr sz="800" b="0" spc="6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not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constitute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spc="-25" dirty="0">
                <a:latin typeface="BNPP Sans Light"/>
                <a:cs typeface="BNPP Sans Light"/>
              </a:rPr>
              <a:t>any</a:t>
            </a:r>
            <a:r>
              <a:rPr sz="800" b="0" dirty="0">
                <a:latin typeface="BNPP Sans Light"/>
                <a:cs typeface="BNPP Sans Light"/>
              </a:rPr>
              <a:t> recommendation</a:t>
            </a:r>
            <a:r>
              <a:rPr sz="800" b="0" spc="13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of</a:t>
            </a:r>
            <a:r>
              <a:rPr sz="800" b="0" spc="13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the</a:t>
            </a:r>
            <a:r>
              <a:rPr sz="800" b="0" spc="13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same</a:t>
            </a:r>
            <a:r>
              <a:rPr sz="800" b="0" spc="1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and</a:t>
            </a:r>
            <a:r>
              <a:rPr sz="800" b="0" spc="13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Baroda</a:t>
            </a:r>
            <a:r>
              <a:rPr sz="800" b="0" spc="13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BNP</a:t>
            </a:r>
            <a:r>
              <a:rPr sz="800" b="0" spc="1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Paribas</a:t>
            </a:r>
            <a:r>
              <a:rPr sz="800" b="0" spc="13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Mutual</a:t>
            </a:r>
            <a:r>
              <a:rPr sz="800" b="0" spc="13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Fund</a:t>
            </a:r>
            <a:r>
              <a:rPr sz="800" b="0" spc="1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may</a:t>
            </a:r>
            <a:r>
              <a:rPr sz="800" b="0" spc="13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or</a:t>
            </a:r>
            <a:r>
              <a:rPr sz="800" b="0" spc="13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may</a:t>
            </a:r>
            <a:r>
              <a:rPr sz="800" b="0" spc="1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not</a:t>
            </a:r>
            <a:r>
              <a:rPr sz="800" b="0" spc="13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have</a:t>
            </a:r>
            <a:r>
              <a:rPr sz="800" b="0" spc="13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any</a:t>
            </a:r>
            <a:r>
              <a:rPr sz="800" b="0" spc="1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future</a:t>
            </a:r>
            <a:r>
              <a:rPr sz="800" b="0" spc="13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position</a:t>
            </a:r>
            <a:r>
              <a:rPr sz="800" b="0" spc="13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</a:t>
            </a:r>
            <a:r>
              <a:rPr sz="800" b="0" spc="1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these</a:t>
            </a:r>
            <a:r>
              <a:rPr sz="800" b="0" spc="13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sector(s).</a:t>
            </a:r>
            <a:r>
              <a:rPr sz="800" b="0" spc="13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The</a:t>
            </a:r>
            <a:r>
              <a:rPr sz="800" b="0" spc="1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Trustee,</a:t>
            </a:r>
            <a:r>
              <a:rPr sz="800" b="0" spc="130" dirty="0">
                <a:latin typeface="BNPP Sans Light"/>
                <a:cs typeface="BNPP Sans Light"/>
              </a:rPr>
              <a:t> </a:t>
            </a:r>
            <a:r>
              <a:rPr sz="800" b="0" spc="-20" dirty="0">
                <a:latin typeface="BNPP Sans Light"/>
                <a:cs typeface="BNPP Sans Light"/>
              </a:rPr>
              <a:t>AMC, </a:t>
            </a:r>
            <a:r>
              <a:rPr sz="800" b="0" dirty="0">
                <a:latin typeface="BNPP Sans Light"/>
                <a:cs typeface="BNPP Sans Light"/>
              </a:rPr>
              <a:t>Mutual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Fund,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their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directors,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officers</a:t>
            </a:r>
            <a:r>
              <a:rPr sz="800" b="0" spc="4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or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their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employees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shall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not</a:t>
            </a:r>
            <a:r>
              <a:rPr sz="800" b="0" spc="4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be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liable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any</a:t>
            </a:r>
            <a:r>
              <a:rPr sz="800" b="0" spc="4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way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for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any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direct,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indirect,</a:t>
            </a:r>
            <a:r>
              <a:rPr sz="800" b="0" spc="4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special,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incidental,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consequential,</a:t>
            </a:r>
            <a:r>
              <a:rPr sz="800" b="0" spc="35" dirty="0">
                <a:latin typeface="BNPP Sans Light"/>
                <a:cs typeface="BNPP Sans Light"/>
              </a:rPr>
              <a:t> </a:t>
            </a:r>
            <a:r>
              <a:rPr sz="800" b="0" spc="-10" dirty="0">
                <a:latin typeface="BNPP Sans Light"/>
                <a:cs typeface="BNPP Sans Light"/>
              </a:rPr>
              <a:t>punitive </a:t>
            </a:r>
            <a:r>
              <a:rPr sz="800" b="0" dirty="0">
                <a:latin typeface="BNPP Sans Light"/>
                <a:cs typeface="BNPP Sans Light"/>
              </a:rPr>
              <a:t>or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exemplary</a:t>
            </a:r>
            <a:r>
              <a:rPr sz="800" b="0" spc="6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damages</a:t>
            </a:r>
            <a:r>
              <a:rPr sz="800" b="0" spc="6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arising</a:t>
            </a:r>
            <a:r>
              <a:rPr sz="800" b="0" spc="6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out</a:t>
            </a:r>
            <a:r>
              <a:rPr sz="800" b="0" spc="6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of</a:t>
            </a:r>
            <a:r>
              <a:rPr sz="800" b="0" spc="6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the</a:t>
            </a:r>
            <a:r>
              <a:rPr sz="800" b="0" spc="6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information</a:t>
            </a:r>
            <a:r>
              <a:rPr sz="800" b="0" spc="6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contained</a:t>
            </a:r>
            <a:r>
              <a:rPr sz="800" b="0" spc="6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in</a:t>
            </a:r>
            <a:r>
              <a:rPr sz="800" b="0" spc="6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this</a:t>
            </a:r>
            <a:r>
              <a:rPr sz="800" b="0" spc="65" dirty="0">
                <a:latin typeface="BNPP Sans Light"/>
                <a:cs typeface="BNPP Sans Light"/>
              </a:rPr>
              <a:t> </a:t>
            </a:r>
            <a:r>
              <a:rPr sz="800" b="0" spc="-10" dirty="0">
                <a:latin typeface="BNPP Sans Light"/>
                <a:cs typeface="BNPP Sans Light"/>
              </a:rPr>
              <a:t>document.</a:t>
            </a:r>
            <a:endParaRPr sz="800">
              <a:latin typeface="BNPP Sans Light"/>
              <a:cs typeface="BNPP Sans Light"/>
            </a:endParaRPr>
          </a:p>
          <a:p>
            <a:pPr marL="12700" marR="5080" algn="just">
              <a:lnSpc>
                <a:spcPct val="103400"/>
              </a:lnSpc>
              <a:spcBef>
                <a:spcPts val="409"/>
              </a:spcBef>
            </a:pPr>
            <a:r>
              <a:rPr sz="800" b="0" dirty="0">
                <a:latin typeface="BNPP Sans Light"/>
                <a:cs typeface="BNPP Sans Light"/>
              </a:rPr>
              <a:t>The</a:t>
            </a:r>
            <a:r>
              <a:rPr sz="800" b="0" spc="10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word</a:t>
            </a:r>
            <a:r>
              <a:rPr sz="800" b="0" spc="11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‘more’</a:t>
            </a:r>
            <a:r>
              <a:rPr sz="800" b="0" spc="11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does</a:t>
            </a:r>
            <a:r>
              <a:rPr sz="800" b="0" spc="10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not</a:t>
            </a:r>
            <a:r>
              <a:rPr sz="800" b="0" spc="11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imply</a:t>
            </a:r>
            <a:r>
              <a:rPr sz="800" b="0" spc="11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more</a:t>
            </a:r>
            <a:r>
              <a:rPr sz="800" b="0" spc="11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returns</a:t>
            </a:r>
            <a:r>
              <a:rPr sz="800" b="0" spc="10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or</a:t>
            </a:r>
            <a:r>
              <a:rPr sz="800" b="0" spc="11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assurance</a:t>
            </a:r>
            <a:r>
              <a:rPr sz="800" b="0" spc="11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of</a:t>
            </a:r>
            <a:r>
              <a:rPr sz="800" b="0" spc="10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scheme</a:t>
            </a:r>
            <a:r>
              <a:rPr sz="800" b="0" spc="11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performance.it</a:t>
            </a:r>
            <a:r>
              <a:rPr sz="800" b="0" spc="11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refers</a:t>
            </a:r>
            <a:r>
              <a:rPr sz="800" b="0" spc="11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to</a:t>
            </a:r>
            <a:r>
              <a:rPr sz="800" b="0" spc="10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the</a:t>
            </a:r>
            <a:r>
              <a:rPr sz="800" b="0" spc="11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additional</a:t>
            </a:r>
            <a:r>
              <a:rPr sz="800" b="0" spc="11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value</a:t>
            </a:r>
            <a:r>
              <a:rPr sz="800" b="0" spc="10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provided</a:t>
            </a:r>
            <a:r>
              <a:rPr sz="800" b="0" spc="11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by</a:t>
            </a:r>
            <a:r>
              <a:rPr sz="800" b="0" spc="11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the</a:t>
            </a:r>
            <a:r>
              <a:rPr sz="800" b="0" spc="11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joint</a:t>
            </a:r>
            <a:r>
              <a:rPr sz="800" b="0" spc="10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venture,</a:t>
            </a:r>
            <a:r>
              <a:rPr sz="800" b="0" spc="110" dirty="0">
                <a:latin typeface="BNPP Sans Light"/>
                <a:cs typeface="BNPP Sans Light"/>
              </a:rPr>
              <a:t> </a:t>
            </a:r>
            <a:r>
              <a:rPr sz="800" b="0" spc="-25" dirty="0">
                <a:latin typeface="BNPP Sans Light"/>
                <a:cs typeface="BNPP Sans Light"/>
              </a:rPr>
              <a:t>as</a:t>
            </a:r>
            <a:r>
              <a:rPr sz="800" b="0" dirty="0">
                <a:latin typeface="BNPP Sans Light"/>
                <a:cs typeface="BNPP Sans Light"/>
              </a:rPr>
              <a:t> compared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to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Baroda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AMC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and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BNP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Paribas</a:t>
            </a:r>
            <a:r>
              <a:rPr sz="800" b="0" spc="65" dirty="0">
                <a:latin typeface="BNPP Sans Light"/>
                <a:cs typeface="BNPP Sans Light"/>
              </a:rPr>
              <a:t> </a:t>
            </a:r>
            <a:r>
              <a:rPr sz="800" b="0" dirty="0">
                <a:latin typeface="BNPP Sans Light"/>
                <a:cs typeface="BNPP Sans Light"/>
              </a:rPr>
              <a:t>AMC</a:t>
            </a:r>
            <a:r>
              <a:rPr sz="800" b="0" spc="60" dirty="0">
                <a:latin typeface="BNPP Sans Light"/>
                <a:cs typeface="BNPP Sans Light"/>
              </a:rPr>
              <a:t> </a:t>
            </a:r>
            <a:r>
              <a:rPr sz="800" b="0" spc="-10" dirty="0">
                <a:latin typeface="BNPP Sans Light"/>
                <a:cs typeface="BNPP Sans Light"/>
              </a:rPr>
              <a:t>individually.</a:t>
            </a:r>
            <a:endParaRPr sz="800">
              <a:latin typeface="BNPP Sans Light"/>
              <a:cs typeface="BNPP Sans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0264" y="4229580"/>
            <a:ext cx="65208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BNPP Sans"/>
                <a:cs typeface="BNPP Sans"/>
              </a:rPr>
              <a:t>MUTUAL FUND INVESTMENTS ARE SUBJECT TO MARKET RISKS, READ ALL SCHEME RELATED DOCUMENTS </a:t>
            </a:r>
            <a:r>
              <a:rPr sz="1000" b="1" spc="-10" dirty="0">
                <a:latin typeface="BNPP Sans"/>
                <a:cs typeface="BNPP Sans"/>
              </a:rPr>
              <a:t>CAREFULLY.</a:t>
            </a:r>
            <a:endParaRPr sz="1000">
              <a:latin typeface="BNPP Sans"/>
              <a:cs typeface="BNPP San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239443"/>
            <a:ext cx="6925945" cy="459105"/>
            <a:chOff x="0" y="239443"/>
            <a:chExt cx="6925945" cy="459105"/>
          </a:xfrm>
        </p:grpSpPr>
        <p:sp>
          <p:nvSpPr>
            <p:cNvPr id="6" name="object 6"/>
            <p:cNvSpPr/>
            <p:nvPr/>
          </p:nvSpPr>
          <p:spPr>
            <a:xfrm>
              <a:off x="136611" y="239443"/>
              <a:ext cx="6789420" cy="459105"/>
            </a:xfrm>
            <a:custGeom>
              <a:avLst/>
              <a:gdLst/>
              <a:ahLst/>
              <a:cxnLst/>
              <a:rect l="l" t="t" r="r" b="b"/>
              <a:pathLst>
                <a:path w="6789420" h="459105">
                  <a:moveTo>
                    <a:pt x="6789191" y="0"/>
                  </a:moveTo>
                  <a:lnTo>
                    <a:pt x="0" y="0"/>
                  </a:lnTo>
                  <a:lnTo>
                    <a:pt x="0" y="458850"/>
                  </a:lnTo>
                  <a:lnTo>
                    <a:pt x="6592227" y="458850"/>
                  </a:lnTo>
                  <a:lnTo>
                    <a:pt x="6789191" y="0"/>
                  </a:lnTo>
                  <a:close/>
                </a:path>
              </a:pathLst>
            </a:custGeom>
            <a:solidFill>
              <a:srgbClr val="FF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771" y="239443"/>
              <a:ext cx="6789420" cy="459105"/>
            </a:xfrm>
            <a:custGeom>
              <a:avLst/>
              <a:gdLst/>
              <a:ahLst/>
              <a:cxnLst/>
              <a:rect l="l" t="t" r="r" b="b"/>
              <a:pathLst>
                <a:path w="6789420" h="459105">
                  <a:moveTo>
                    <a:pt x="6789191" y="0"/>
                  </a:moveTo>
                  <a:lnTo>
                    <a:pt x="0" y="0"/>
                  </a:lnTo>
                  <a:lnTo>
                    <a:pt x="0" y="458850"/>
                  </a:lnTo>
                  <a:lnTo>
                    <a:pt x="6592227" y="458850"/>
                  </a:lnTo>
                  <a:lnTo>
                    <a:pt x="6789191" y="0"/>
                  </a:lnTo>
                  <a:close/>
                </a:path>
              </a:pathLst>
            </a:custGeom>
            <a:solidFill>
              <a:srgbClr val="00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239449"/>
              <a:ext cx="6776720" cy="459105"/>
            </a:xfrm>
            <a:custGeom>
              <a:avLst/>
              <a:gdLst/>
              <a:ahLst/>
              <a:cxnLst/>
              <a:rect l="l" t="t" r="r" b="b"/>
              <a:pathLst>
                <a:path w="6776720" h="459105">
                  <a:moveTo>
                    <a:pt x="6776491" y="0"/>
                  </a:moveTo>
                  <a:lnTo>
                    <a:pt x="0" y="0"/>
                  </a:lnTo>
                  <a:lnTo>
                    <a:pt x="0" y="458851"/>
                  </a:lnTo>
                  <a:lnTo>
                    <a:pt x="6579527" y="458851"/>
                  </a:lnTo>
                  <a:lnTo>
                    <a:pt x="677649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Disclaimers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639E0D1-803E-B9CF-645C-738A979E5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" y="4596384"/>
            <a:ext cx="7559040" cy="7376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7560309" cy="4591685"/>
          </a:xfrm>
          <a:custGeom>
            <a:avLst/>
            <a:gdLst/>
            <a:ahLst/>
            <a:cxnLst/>
            <a:rect l="l" t="t" r="r" b="b"/>
            <a:pathLst>
              <a:path w="7560309" h="4591685">
                <a:moveTo>
                  <a:pt x="0" y="4591418"/>
                </a:moveTo>
                <a:lnTo>
                  <a:pt x="7559992" y="4591418"/>
                </a:lnTo>
                <a:lnTo>
                  <a:pt x="7559992" y="0"/>
                </a:lnTo>
                <a:lnTo>
                  <a:pt x="0" y="0"/>
                </a:lnTo>
                <a:lnTo>
                  <a:pt x="0" y="4591418"/>
                </a:lnTo>
                <a:close/>
              </a:path>
            </a:pathLst>
          </a:custGeom>
          <a:solidFill>
            <a:srgbClr val="F8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39443"/>
            <a:ext cx="6925945" cy="459105"/>
            <a:chOff x="0" y="239443"/>
            <a:chExt cx="6925945" cy="459105"/>
          </a:xfrm>
        </p:grpSpPr>
        <p:sp>
          <p:nvSpPr>
            <p:cNvPr id="4" name="object 4"/>
            <p:cNvSpPr/>
            <p:nvPr/>
          </p:nvSpPr>
          <p:spPr>
            <a:xfrm>
              <a:off x="136613" y="239443"/>
              <a:ext cx="6789420" cy="459105"/>
            </a:xfrm>
            <a:custGeom>
              <a:avLst/>
              <a:gdLst/>
              <a:ahLst/>
              <a:cxnLst/>
              <a:rect l="l" t="t" r="r" b="b"/>
              <a:pathLst>
                <a:path w="6789420" h="459105">
                  <a:moveTo>
                    <a:pt x="6789191" y="0"/>
                  </a:moveTo>
                  <a:lnTo>
                    <a:pt x="0" y="0"/>
                  </a:lnTo>
                  <a:lnTo>
                    <a:pt x="0" y="458850"/>
                  </a:lnTo>
                  <a:lnTo>
                    <a:pt x="6592214" y="458850"/>
                  </a:lnTo>
                  <a:lnTo>
                    <a:pt x="6789191" y="0"/>
                  </a:lnTo>
                  <a:close/>
                </a:path>
              </a:pathLst>
            </a:custGeom>
            <a:solidFill>
              <a:srgbClr val="FF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774" y="239443"/>
              <a:ext cx="6789420" cy="459105"/>
            </a:xfrm>
            <a:custGeom>
              <a:avLst/>
              <a:gdLst/>
              <a:ahLst/>
              <a:cxnLst/>
              <a:rect l="l" t="t" r="r" b="b"/>
              <a:pathLst>
                <a:path w="6789420" h="459105">
                  <a:moveTo>
                    <a:pt x="6789191" y="0"/>
                  </a:moveTo>
                  <a:lnTo>
                    <a:pt x="0" y="0"/>
                  </a:lnTo>
                  <a:lnTo>
                    <a:pt x="0" y="458850"/>
                  </a:lnTo>
                  <a:lnTo>
                    <a:pt x="6592227" y="458850"/>
                  </a:lnTo>
                  <a:lnTo>
                    <a:pt x="6789191" y="0"/>
                  </a:lnTo>
                  <a:close/>
                </a:path>
              </a:pathLst>
            </a:custGeom>
            <a:solidFill>
              <a:srgbClr val="00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39449"/>
              <a:ext cx="6776720" cy="459105"/>
            </a:xfrm>
            <a:custGeom>
              <a:avLst/>
              <a:gdLst/>
              <a:ahLst/>
              <a:cxnLst/>
              <a:rect l="l" t="t" r="r" b="b"/>
              <a:pathLst>
                <a:path w="6776720" h="459105">
                  <a:moveTo>
                    <a:pt x="6776491" y="0"/>
                  </a:moveTo>
                  <a:lnTo>
                    <a:pt x="0" y="0"/>
                  </a:lnTo>
                  <a:lnTo>
                    <a:pt x="0" y="458851"/>
                  </a:lnTo>
                  <a:lnTo>
                    <a:pt x="6579527" y="458851"/>
                  </a:lnTo>
                  <a:lnTo>
                    <a:pt x="677649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/>
              <a:t>AMC</a:t>
            </a:r>
            <a:r>
              <a:rPr spc="-10" dirty="0"/>
              <a:t> Offices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1900" y="977759"/>
            <a:ext cx="6898005" cy="325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530" indent="-138430">
              <a:lnSpc>
                <a:spcPct val="100000"/>
              </a:lnSpc>
              <a:spcBef>
                <a:spcPts val="100"/>
              </a:spcBef>
              <a:buFont typeface="BNPP Sans Light"/>
              <a:buChar char="•"/>
              <a:tabLst>
                <a:tab pos="176530" algn="l"/>
              </a:tabLst>
            </a:pPr>
            <a:r>
              <a:rPr sz="1000" dirty="0">
                <a:latin typeface="BNPP Sans"/>
                <a:cs typeface="BNPP Sans"/>
              </a:rPr>
              <a:t>Mumbai - Fort:</a:t>
            </a:r>
            <a:r>
              <a:rPr sz="1000" spc="10" dirty="0">
                <a:latin typeface="BNPP Sans"/>
                <a:cs typeface="BNPP Sans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Ground Floor Rahimtoola House 7, Homji Street, RBI Hornimal circle, Mumbai Fort </a:t>
            </a:r>
            <a:r>
              <a:rPr sz="1000" b="0" spc="-10" dirty="0">
                <a:latin typeface="BNPP Sans Light"/>
                <a:cs typeface="BNPP Sans Light"/>
              </a:rPr>
              <a:t>400001</a:t>
            </a:r>
            <a:endParaRPr sz="1000">
              <a:latin typeface="BNPP Sans Light"/>
              <a:cs typeface="BNPP Sans Light"/>
            </a:endParaRPr>
          </a:p>
          <a:p>
            <a:pPr marL="175895" marR="30480" indent="-138430">
              <a:lnSpc>
                <a:spcPct val="116700"/>
              </a:lnSpc>
              <a:spcBef>
                <a:spcPts val="600"/>
              </a:spcBef>
              <a:buFont typeface="BNPP Sans Light"/>
              <a:buChar char="•"/>
              <a:tabLst>
                <a:tab pos="176530" algn="l"/>
              </a:tabLst>
            </a:pPr>
            <a:r>
              <a:rPr sz="1000" dirty="0">
                <a:latin typeface="BNPP Sans"/>
                <a:cs typeface="BNPP Sans"/>
              </a:rPr>
              <a:t>Mumbai</a:t>
            </a:r>
            <a:r>
              <a:rPr sz="1000" spc="70" dirty="0">
                <a:latin typeface="BNPP Sans"/>
                <a:cs typeface="BNPP Sans"/>
              </a:rPr>
              <a:t> </a:t>
            </a:r>
            <a:r>
              <a:rPr sz="1000" dirty="0">
                <a:latin typeface="BNPP Sans"/>
                <a:cs typeface="BNPP Sans"/>
              </a:rPr>
              <a:t>-</a:t>
            </a:r>
            <a:r>
              <a:rPr sz="1000" spc="80" dirty="0">
                <a:latin typeface="BNPP Sans"/>
                <a:cs typeface="BNPP Sans"/>
              </a:rPr>
              <a:t> </a:t>
            </a:r>
            <a:r>
              <a:rPr sz="1000" dirty="0">
                <a:latin typeface="BNPP Sans"/>
                <a:cs typeface="BNPP Sans"/>
              </a:rPr>
              <a:t>Borivali:</a:t>
            </a:r>
            <a:r>
              <a:rPr sz="1000" spc="95" dirty="0">
                <a:latin typeface="BNPP Sans"/>
                <a:cs typeface="BNPP Sans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Shop</a:t>
            </a:r>
            <a:r>
              <a:rPr sz="1000" b="0" spc="80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no.</a:t>
            </a:r>
            <a:r>
              <a:rPr sz="1000" b="0" spc="80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5,</a:t>
            </a:r>
            <a:r>
              <a:rPr sz="1000" b="0" spc="80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Chitalia</a:t>
            </a:r>
            <a:r>
              <a:rPr sz="1000" b="0" spc="80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Enclave</a:t>
            </a:r>
            <a:r>
              <a:rPr sz="1000" b="0" spc="80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Co-op.</a:t>
            </a:r>
            <a:r>
              <a:rPr sz="1000" b="0" spc="80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Hsg.</a:t>
            </a:r>
            <a:r>
              <a:rPr sz="1000" b="0" spc="80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Soc.</a:t>
            </a:r>
            <a:r>
              <a:rPr sz="1000" b="0" spc="80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(Kapoor</a:t>
            </a:r>
            <a:r>
              <a:rPr sz="1000" b="0" spc="80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Apt.),</a:t>
            </a:r>
            <a:r>
              <a:rPr sz="1000" b="0" spc="80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Junction</a:t>
            </a:r>
            <a:r>
              <a:rPr sz="1000" b="0" spc="80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of</a:t>
            </a:r>
            <a:r>
              <a:rPr sz="1000" b="0" spc="80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Punjabi</a:t>
            </a:r>
            <a:r>
              <a:rPr sz="1000" b="0" spc="80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lane</a:t>
            </a:r>
            <a:r>
              <a:rPr sz="1000" b="0" spc="80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&amp;</a:t>
            </a:r>
            <a:r>
              <a:rPr sz="1000" b="0" spc="80" dirty="0">
                <a:latin typeface="BNPP Sans Light"/>
                <a:cs typeface="BNPP Sans Light"/>
              </a:rPr>
              <a:t> </a:t>
            </a:r>
            <a:r>
              <a:rPr sz="1000" b="0" spc="-10" dirty="0">
                <a:latin typeface="BNPP Sans Light"/>
                <a:cs typeface="BNPP Sans Light"/>
              </a:rPr>
              <a:t>Chandavarkar </a:t>
            </a:r>
            <a:r>
              <a:rPr sz="1000" b="0" dirty="0">
                <a:latin typeface="BNPP Sans Light"/>
                <a:cs typeface="BNPP Sans Light"/>
              </a:rPr>
              <a:t>Road, Borivali (West), Mumbai - 400 </a:t>
            </a:r>
            <a:r>
              <a:rPr sz="1000" b="0" spc="-25" dirty="0">
                <a:latin typeface="BNPP Sans Light"/>
                <a:cs typeface="BNPP Sans Light"/>
              </a:rPr>
              <a:t>092</a:t>
            </a:r>
            <a:endParaRPr sz="1000">
              <a:latin typeface="BNPP Sans Light"/>
              <a:cs typeface="BNPP Sans Light"/>
            </a:endParaRPr>
          </a:p>
          <a:p>
            <a:pPr marL="176530" indent="-138430">
              <a:lnSpc>
                <a:spcPct val="100000"/>
              </a:lnSpc>
              <a:spcBef>
                <a:spcPts val="800"/>
              </a:spcBef>
              <a:buFont typeface="BNPP Sans Light"/>
              <a:buChar char="•"/>
              <a:tabLst>
                <a:tab pos="176530" algn="l"/>
              </a:tabLst>
            </a:pPr>
            <a:r>
              <a:rPr sz="1000" dirty="0">
                <a:latin typeface="BNPP Sans"/>
                <a:cs typeface="BNPP Sans"/>
              </a:rPr>
              <a:t>Mumbai - Thane:</a:t>
            </a:r>
            <a:r>
              <a:rPr sz="1000" spc="10" dirty="0">
                <a:latin typeface="BNPP Sans"/>
                <a:cs typeface="BNPP Sans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Shop No. 02, Ground Floor, ShubhJyot CHS, Near Ghantali Temple, Naupada, Thane (West) </a:t>
            </a:r>
            <a:r>
              <a:rPr sz="1000" b="0" spc="-10" dirty="0">
                <a:latin typeface="BNPP Sans Light"/>
                <a:cs typeface="BNPP Sans Light"/>
              </a:rPr>
              <a:t>400602</a:t>
            </a:r>
            <a:endParaRPr sz="1000">
              <a:latin typeface="BNPP Sans Light"/>
              <a:cs typeface="BNPP Sans Light"/>
            </a:endParaRPr>
          </a:p>
          <a:p>
            <a:pPr marL="176530" indent="-138430">
              <a:lnSpc>
                <a:spcPct val="100000"/>
              </a:lnSpc>
              <a:spcBef>
                <a:spcPts val="800"/>
              </a:spcBef>
              <a:buFont typeface="BNPP Sans Light"/>
              <a:buChar char="•"/>
              <a:tabLst>
                <a:tab pos="176530" algn="l"/>
              </a:tabLst>
            </a:pPr>
            <a:r>
              <a:rPr sz="1000" dirty="0">
                <a:latin typeface="BNPP Sans"/>
                <a:cs typeface="BNPP Sans"/>
              </a:rPr>
              <a:t>Pune:</a:t>
            </a:r>
            <a:r>
              <a:rPr sz="1000" spc="5" dirty="0">
                <a:latin typeface="BNPP Sans"/>
                <a:cs typeface="BNPP Sans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Office No. A-4,</a:t>
            </a:r>
            <a:r>
              <a:rPr sz="1000" b="0" spc="-5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Fourth Floor, Deccan</a:t>
            </a:r>
            <a:r>
              <a:rPr sz="1000" b="0" spc="-5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Chambers 33/40, Erandwana,</a:t>
            </a:r>
            <a:r>
              <a:rPr sz="1000" b="0" spc="-5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Karve Road, Pune</a:t>
            </a:r>
            <a:r>
              <a:rPr sz="1000" b="0" spc="-5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- 411 </a:t>
            </a:r>
            <a:r>
              <a:rPr sz="1000" b="0" spc="-25" dirty="0">
                <a:latin typeface="BNPP Sans Light"/>
                <a:cs typeface="BNPP Sans Light"/>
              </a:rPr>
              <a:t>004</a:t>
            </a:r>
            <a:endParaRPr sz="1000">
              <a:latin typeface="BNPP Sans Light"/>
              <a:cs typeface="BNPP Sans Light"/>
            </a:endParaRPr>
          </a:p>
          <a:p>
            <a:pPr marL="175895" marR="31115" indent="-138430">
              <a:lnSpc>
                <a:spcPct val="116700"/>
              </a:lnSpc>
              <a:spcBef>
                <a:spcPts val="600"/>
              </a:spcBef>
              <a:buFont typeface="BNPP Sans Light"/>
              <a:buChar char="•"/>
              <a:tabLst>
                <a:tab pos="176530" algn="l"/>
              </a:tabLst>
            </a:pPr>
            <a:r>
              <a:rPr sz="1000" dirty="0">
                <a:latin typeface="BNPP Sans"/>
                <a:cs typeface="BNPP Sans"/>
              </a:rPr>
              <a:t>Ahmedabad:</a:t>
            </a:r>
            <a:r>
              <a:rPr sz="1000" spc="235" dirty="0">
                <a:latin typeface="BNPP Sans"/>
                <a:cs typeface="BNPP Sans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Office</a:t>
            </a:r>
            <a:r>
              <a:rPr sz="1000" b="0" spc="225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No.</a:t>
            </a:r>
            <a:r>
              <a:rPr sz="1000" b="0" spc="225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104,</a:t>
            </a:r>
            <a:r>
              <a:rPr sz="1000" b="0" spc="229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1</a:t>
            </a:r>
            <a:r>
              <a:rPr sz="825" b="0" baseline="35353" dirty="0">
                <a:latin typeface="BNPP Sans Light"/>
                <a:cs typeface="BNPP Sans Light"/>
              </a:rPr>
              <a:t>st</a:t>
            </a:r>
            <a:r>
              <a:rPr sz="825" b="0" spc="525" baseline="35353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Floor,</a:t>
            </a:r>
            <a:r>
              <a:rPr sz="1000" b="0" spc="225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6</a:t>
            </a:r>
            <a:r>
              <a:rPr sz="825" b="0" baseline="35353" dirty="0">
                <a:latin typeface="BNPP Sans Light"/>
                <a:cs typeface="BNPP Sans Light"/>
              </a:rPr>
              <a:t>th</a:t>
            </a:r>
            <a:r>
              <a:rPr sz="825" b="0" spc="532" baseline="35353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Avenue</a:t>
            </a:r>
            <a:r>
              <a:rPr sz="1000" b="0" spc="225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Building,</a:t>
            </a:r>
            <a:r>
              <a:rPr sz="1000" b="0" spc="225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Opposite</a:t>
            </a:r>
            <a:r>
              <a:rPr sz="1000" b="0" spc="225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Textile</a:t>
            </a:r>
            <a:r>
              <a:rPr sz="1000" b="0" spc="229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Co-Operative</a:t>
            </a:r>
            <a:r>
              <a:rPr sz="1000" b="0" spc="225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Bank,</a:t>
            </a:r>
            <a:r>
              <a:rPr sz="1000" b="0" spc="225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Mithakhali</a:t>
            </a:r>
            <a:r>
              <a:rPr sz="1000" b="0" spc="229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Six</a:t>
            </a:r>
            <a:r>
              <a:rPr sz="1000" b="0" spc="225" dirty="0">
                <a:latin typeface="BNPP Sans Light"/>
                <a:cs typeface="BNPP Sans Light"/>
              </a:rPr>
              <a:t> </a:t>
            </a:r>
            <a:r>
              <a:rPr sz="1000" b="0" spc="-10" dirty="0">
                <a:latin typeface="BNPP Sans Light"/>
                <a:cs typeface="BNPP Sans Light"/>
              </a:rPr>
              <a:t>Road, </a:t>
            </a:r>
            <a:r>
              <a:rPr sz="1000" b="0" dirty="0">
                <a:latin typeface="BNPP Sans Light"/>
                <a:cs typeface="BNPP Sans Light"/>
              </a:rPr>
              <a:t>Ahmedabad - 380 </a:t>
            </a:r>
            <a:r>
              <a:rPr sz="1000" b="0" spc="-25" dirty="0">
                <a:latin typeface="BNPP Sans Light"/>
                <a:cs typeface="BNPP Sans Light"/>
              </a:rPr>
              <a:t>009</a:t>
            </a:r>
            <a:endParaRPr sz="1000">
              <a:latin typeface="BNPP Sans Light"/>
              <a:cs typeface="BNPP Sans Light"/>
            </a:endParaRPr>
          </a:p>
          <a:p>
            <a:pPr marL="176530" indent="-139065">
              <a:lnSpc>
                <a:spcPct val="100000"/>
              </a:lnSpc>
              <a:spcBef>
                <a:spcPts val="800"/>
              </a:spcBef>
              <a:buFont typeface="BNPP Sans Light"/>
              <a:buChar char="•"/>
              <a:tabLst>
                <a:tab pos="177165" algn="l"/>
              </a:tabLst>
            </a:pPr>
            <a:r>
              <a:rPr sz="1000" dirty="0">
                <a:latin typeface="BNPP Sans"/>
                <a:cs typeface="BNPP Sans"/>
              </a:rPr>
              <a:t>Kolkata: </a:t>
            </a:r>
            <a:r>
              <a:rPr sz="1000" b="0" dirty="0">
                <a:latin typeface="BNPP Sans Light"/>
                <a:cs typeface="BNPP Sans Light"/>
              </a:rPr>
              <a:t>9</a:t>
            </a:r>
            <a:r>
              <a:rPr sz="825" b="0" baseline="35353" dirty="0">
                <a:latin typeface="BNPP Sans Light"/>
                <a:cs typeface="BNPP Sans Light"/>
              </a:rPr>
              <a:t>th</a:t>
            </a:r>
            <a:r>
              <a:rPr sz="825" b="0" spc="179" baseline="35353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Floor</a:t>
            </a:r>
            <a:r>
              <a:rPr sz="1000" b="0" spc="5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Landmark Building,</a:t>
            </a:r>
            <a:r>
              <a:rPr sz="1000" b="0" spc="5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228A, A.J.C.</a:t>
            </a:r>
            <a:r>
              <a:rPr sz="1000" b="0" spc="5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Bose Road,</a:t>
            </a:r>
            <a:r>
              <a:rPr sz="1000" b="0" spc="5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Kolkata -</a:t>
            </a:r>
            <a:r>
              <a:rPr sz="1000" b="0" spc="5" dirty="0">
                <a:latin typeface="BNPP Sans Light"/>
                <a:cs typeface="BNPP Sans Light"/>
              </a:rPr>
              <a:t> </a:t>
            </a:r>
            <a:r>
              <a:rPr sz="1000" b="0" spc="-10" dirty="0">
                <a:latin typeface="BNPP Sans Light"/>
                <a:cs typeface="BNPP Sans Light"/>
              </a:rPr>
              <a:t>700020</a:t>
            </a:r>
            <a:endParaRPr sz="1000">
              <a:latin typeface="BNPP Sans Light"/>
              <a:cs typeface="BNPP Sans Light"/>
            </a:endParaRPr>
          </a:p>
          <a:p>
            <a:pPr marL="176530" marR="30480" indent="-139065">
              <a:lnSpc>
                <a:spcPct val="116700"/>
              </a:lnSpc>
              <a:spcBef>
                <a:spcPts val="595"/>
              </a:spcBef>
              <a:buFont typeface="BNPP Sans Light"/>
              <a:buChar char="•"/>
              <a:tabLst>
                <a:tab pos="177165" algn="l"/>
              </a:tabLst>
            </a:pPr>
            <a:r>
              <a:rPr sz="1000" dirty="0">
                <a:latin typeface="BNPP Sans"/>
                <a:cs typeface="BNPP Sans"/>
              </a:rPr>
              <a:t>Chennai:</a:t>
            </a:r>
            <a:r>
              <a:rPr sz="1000" spc="15" dirty="0">
                <a:latin typeface="BNPP Sans"/>
                <a:cs typeface="BNPP Sans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HP Complex Flat No.</a:t>
            </a:r>
            <a:r>
              <a:rPr sz="1000" b="0" spc="5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12, 3</a:t>
            </a:r>
            <a:r>
              <a:rPr sz="825" b="0" baseline="35353" dirty="0">
                <a:latin typeface="BNPP Sans Light"/>
                <a:cs typeface="BNPP Sans Light"/>
              </a:rPr>
              <a:t>rd</a:t>
            </a:r>
            <a:r>
              <a:rPr sz="825" b="0" spc="187" baseline="35353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Floor, Door No.</a:t>
            </a:r>
            <a:r>
              <a:rPr sz="1000" b="0" spc="5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124/1 2&amp;3 New No.14 G</a:t>
            </a:r>
            <a:r>
              <a:rPr sz="1000" b="0" spc="5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N Chetty Road | T.</a:t>
            </a:r>
            <a:r>
              <a:rPr sz="1000" b="0" spc="5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Nagar | Chennai 600 017</a:t>
            </a:r>
            <a:r>
              <a:rPr sz="1000" b="0" spc="5" dirty="0">
                <a:latin typeface="BNPP Sans Light"/>
                <a:cs typeface="BNPP Sans Light"/>
              </a:rPr>
              <a:t> </a:t>
            </a:r>
            <a:r>
              <a:rPr sz="1000" b="0" spc="-50" dirty="0">
                <a:latin typeface="BNPP Sans Light"/>
                <a:cs typeface="BNPP Sans Light"/>
              </a:rPr>
              <a:t>| </a:t>
            </a:r>
            <a:r>
              <a:rPr sz="1000" b="0" spc="-10" dirty="0">
                <a:latin typeface="BNPP Sans Light"/>
                <a:cs typeface="BNPP Sans Light"/>
              </a:rPr>
              <a:t>India</a:t>
            </a:r>
            <a:endParaRPr sz="1000">
              <a:latin typeface="BNPP Sans Light"/>
              <a:cs typeface="BNPP Sans Light"/>
            </a:endParaRPr>
          </a:p>
          <a:p>
            <a:pPr marL="176530" indent="-139065">
              <a:lnSpc>
                <a:spcPct val="100000"/>
              </a:lnSpc>
              <a:spcBef>
                <a:spcPts val="800"/>
              </a:spcBef>
              <a:buFont typeface="BNPP Sans Light"/>
              <a:buChar char="•"/>
              <a:tabLst>
                <a:tab pos="177165" algn="l"/>
              </a:tabLst>
            </a:pPr>
            <a:r>
              <a:rPr sz="1000" dirty="0">
                <a:latin typeface="BNPP Sans"/>
                <a:cs typeface="BNPP Sans"/>
              </a:rPr>
              <a:t>Bengaluru:</a:t>
            </a:r>
            <a:r>
              <a:rPr sz="1000" spc="10" dirty="0">
                <a:latin typeface="BNPP Sans"/>
                <a:cs typeface="BNPP Sans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Unit No.</a:t>
            </a:r>
            <a:r>
              <a:rPr sz="1000" b="0" spc="5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205, 2</a:t>
            </a:r>
            <a:r>
              <a:rPr sz="825" b="0" baseline="35353" dirty="0">
                <a:latin typeface="BNPP Sans Light"/>
                <a:cs typeface="BNPP Sans Light"/>
              </a:rPr>
              <a:t>nd</a:t>
            </a:r>
            <a:r>
              <a:rPr sz="825" b="0" spc="179" baseline="35353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Floor,</a:t>
            </a:r>
            <a:r>
              <a:rPr sz="1000" b="0" spc="5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West Wing -</a:t>
            </a:r>
            <a:r>
              <a:rPr sz="1000" b="0" spc="5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Raheja Tower,</a:t>
            </a:r>
            <a:r>
              <a:rPr sz="1000" b="0" spc="5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26-27, M. G.</a:t>
            </a:r>
            <a:r>
              <a:rPr sz="1000" b="0" spc="5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Road, Bangalore 560</a:t>
            </a:r>
            <a:r>
              <a:rPr sz="1000" b="0" spc="5" dirty="0">
                <a:latin typeface="BNPP Sans Light"/>
                <a:cs typeface="BNPP Sans Light"/>
              </a:rPr>
              <a:t> </a:t>
            </a:r>
            <a:r>
              <a:rPr sz="1000" b="0" spc="-25" dirty="0">
                <a:latin typeface="BNPP Sans Light"/>
                <a:cs typeface="BNPP Sans Light"/>
              </a:rPr>
              <a:t>001</a:t>
            </a:r>
            <a:endParaRPr sz="1000">
              <a:latin typeface="BNPP Sans Light"/>
              <a:cs typeface="BNPP Sans Light"/>
            </a:endParaRPr>
          </a:p>
          <a:p>
            <a:pPr marL="176530" indent="-139065">
              <a:lnSpc>
                <a:spcPct val="100000"/>
              </a:lnSpc>
              <a:spcBef>
                <a:spcPts val="800"/>
              </a:spcBef>
              <a:buFont typeface="BNPP Sans Light"/>
              <a:buChar char="•"/>
              <a:tabLst>
                <a:tab pos="177165" algn="l"/>
              </a:tabLst>
            </a:pPr>
            <a:r>
              <a:rPr sz="1000" dirty="0">
                <a:latin typeface="BNPP Sans"/>
                <a:cs typeface="BNPP Sans"/>
              </a:rPr>
              <a:t>Hyderabad:</a:t>
            </a:r>
            <a:r>
              <a:rPr sz="1000" spc="10" dirty="0">
                <a:latin typeface="BNPP Sans"/>
                <a:cs typeface="BNPP Sans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8-2-618/8 &amp; 9, unit no 404, ABK Olbee Plaza, Banjara Hills road no. 1&amp;11, Hyderabad, </a:t>
            </a:r>
            <a:r>
              <a:rPr sz="1000" b="0" spc="-10" dirty="0">
                <a:latin typeface="BNPP Sans Light"/>
                <a:cs typeface="BNPP Sans Light"/>
              </a:rPr>
              <a:t>Telangana</a:t>
            </a:r>
            <a:endParaRPr sz="1000">
              <a:latin typeface="BNPP Sans Light"/>
              <a:cs typeface="BNPP Sans Light"/>
            </a:endParaRPr>
          </a:p>
          <a:p>
            <a:pPr marL="176530" indent="-139065">
              <a:lnSpc>
                <a:spcPct val="100000"/>
              </a:lnSpc>
              <a:spcBef>
                <a:spcPts val="800"/>
              </a:spcBef>
              <a:buFont typeface="BNPP Sans Light"/>
              <a:buChar char="•"/>
              <a:tabLst>
                <a:tab pos="177165" algn="l"/>
              </a:tabLst>
            </a:pPr>
            <a:r>
              <a:rPr sz="1000" dirty="0">
                <a:latin typeface="BNPP Sans"/>
                <a:cs typeface="BNPP Sans"/>
              </a:rPr>
              <a:t>New Delhi:</a:t>
            </a:r>
            <a:r>
              <a:rPr sz="1000" spc="10" dirty="0">
                <a:latin typeface="BNPP Sans"/>
                <a:cs typeface="BNPP Sans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Unit No. G-4, Naurang House 21, K G Marg Connaught Place, New Delhi -</a:t>
            </a:r>
            <a:r>
              <a:rPr sz="1000" b="0" spc="-10" dirty="0">
                <a:latin typeface="BNPP Sans Light"/>
                <a:cs typeface="BNPP Sans Light"/>
              </a:rPr>
              <a:t>110001</a:t>
            </a:r>
            <a:endParaRPr sz="1000">
              <a:latin typeface="BNPP Sans Light"/>
              <a:cs typeface="BNPP Sans Light"/>
            </a:endParaRPr>
          </a:p>
          <a:p>
            <a:pPr marL="176530" indent="-139065">
              <a:lnSpc>
                <a:spcPct val="100000"/>
              </a:lnSpc>
              <a:spcBef>
                <a:spcPts val="800"/>
              </a:spcBef>
              <a:buFont typeface="BNPP Sans Light"/>
              <a:buChar char="•"/>
              <a:tabLst>
                <a:tab pos="177165" algn="l"/>
              </a:tabLst>
            </a:pPr>
            <a:r>
              <a:rPr sz="1000" dirty="0">
                <a:latin typeface="BNPP Sans"/>
                <a:cs typeface="BNPP Sans"/>
              </a:rPr>
              <a:t>Lucknow:</a:t>
            </a:r>
            <a:r>
              <a:rPr sz="1000" spc="10" dirty="0">
                <a:latin typeface="BNPP Sans"/>
                <a:cs typeface="BNPP Sans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I</a:t>
            </a:r>
            <a:r>
              <a:rPr sz="825" b="0" baseline="35353" dirty="0">
                <a:latin typeface="BNPP Sans Light"/>
                <a:cs typeface="BNPP Sans Light"/>
              </a:rPr>
              <a:t>st</a:t>
            </a:r>
            <a:r>
              <a:rPr sz="825" b="0" spc="179" baseline="35353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Floor, A.</a:t>
            </a:r>
            <a:r>
              <a:rPr sz="1000" b="0" spc="5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A. Complex, 5</a:t>
            </a:r>
            <a:r>
              <a:rPr sz="1000" b="0" spc="5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Park Road Hazratganj</a:t>
            </a:r>
            <a:r>
              <a:rPr sz="1000" b="0" spc="5" dirty="0">
                <a:latin typeface="BNPP Sans Light"/>
                <a:cs typeface="BNPP Sans Light"/>
              </a:rPr>
              <a:t> </a:t>
            </a:r>
            <a:r>
              <a:rPr sz="1000" b="0" dirty="0">
                <a:latin typeface="BNPP Sans Light"/>
                <a:cs typeface="BNPP Sans Light"/>
              </a:rPr>
              <a:t>Thaper House, Lucknow</a:t>
            </a:r>
            <a:r>
              <a:rPr sz="1000" b="0" spc="5" dirty="0">
                <a:latin typeface="BNPP Sans Light"/>
                <a:cs typeface="BNPP Sans Light"/>
              </a:rPr>
              <a:t> </a:t>
            </a:r>
            <a:r>
              <a:rPr sz="1000" b="0" spc="-10" dirty="0">
                <a:latin typeface="BNPP Sans Light"/>
                <a:cs typeface="BNPP Sans Light"/>
              </a:rPr>
              <a:t>226001</a:t>
            </a:r>
            <a:endParaRPr sz="1000">
              <a:latin typeface="BNPP Sans Light"/>
              <a:cs typeface="BNPP Sans Ligh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FB58164A-3CA8-5C6F-A58D-6B77C96C6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" y="4596384"/>
            <a:ext cx="7559040" cy="7376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7560309" cy="4600575"/>
          </a:xfrm>
          <a:custGeom>
            <a:avLst/>
            <a:gdLst/>
            <a:ahLst/>
            <a:cxnLst/>
            <a:rect l="l" t="t" r="r" b="b"/>
            <a:pathLst>
              <a:path w="7560309" h="4600575">
                <a:moveTo>
                  <a:pt x="0" y="4600397"/>
                </a:moveTo>
                <a:lnTo>
                  <a:pt x="7559992" y="4600397"/>
                </a:lnTo>
                <a:lnTo>
                  <a:pt x="7559992" y="0"/>
                </a:lnTo>
                <a:lnTo>
                  <a:pt x="0" y="0"/>
                </a:lnTo>
                <a:lnTo>
                  <a:pt x="0" y="4600397"/>
                </a:lnTo>
                <a:close/>
              </a:path>
            </a:pathLst>
          </a:custGeom>
          <a:solidFill>
            <a:srgbClr val="F8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39443"/>
            <a:ext cx="6925945" cy="459105"/>
            <a:chOff x="0" y="239443"/>
            <a:chExt cx="6925945" cy="459105"/>
          </a:xfrm>
        </p:grpSpPr>
        <p:sp>
          <p:nvSpPr>
            <p:cNvPr id="4" name="object 4"/>
            <p:cNvSpPr/>
            <p:nvPr/>
          </p:nvSpPr>
          <p:spPr>
            <a:xfrm>
              <a:off x="136603" y="239443"/>
              <a:ext cx="6789420" cy="459105"/>
            </a:xfrm>
            <a:custGeom>
              <a:avLst/>
              <a:gdLst/>
              <a:ahLst/>
              <a:cxnLst/>
              <a:rect l="l" t="t" r="r" b="b"/>
              <a:pathLst>
                <a:path w="6789420" h="459105">
                  <a:moveTo>
                    <a:pt x="6789191" y="0"/>
                  </a:moveTo>
                  <a:lnTo>
                    <a:pt x="0" y="0"/>
                  </a:lnTo>
                  <a:lnTo>
                    <a:pt x="0" y="458850"/>
                  </a:lnTo>
                  <a:lnTo>
                    <a:pt x="6592227" y="458850"/>
                  </a:lnTo>
                  <a:lnTo>
                    <a:pt x="6789191" y="0"/>
                  </a:lnTo>
                  <a:close/>
                </a:path>
              </a:pathLst>
            </a:custGeom>
            <a:solidFill>
              <a:srgbClr val="F1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776" y="239443"/>
              <a:ext cx="6789420" cy="459105"/>
            </a:xfrm>
            <a:custGeom>
              <a:avLst/>
              <a:gdLst/>
              <a:ahLst/>
              <a:cxnLst/>
              <a:rect l="l" t="t" r="r" b="b"/>
              <a:pathLst>
                <a:path w="6789420" h="459105">
                  <a:moveTo>
                    <a:pt x="6789191" y="0"/>
                  </a:moveTo>
                  <a:lnTo>
                    <a:pt x="0" y="0"/>
                  </a:lnTo>
                  <a:lnTo>
                    <a:pt x="0" y="458850"/>
                  </a:lnTo>
                  <a:lnTo>
                    <a:pt x="6592227" y="458850"/>
                  </a:lnTo>
                  <a:lnTo>
                    <a:pt x="6789191" y="0"/>
                  </a:lnTo>
                  <a:close/>
                </a:path>
              </a:pathLst>
            </a:custGeom>
            <a:solidFill>
              <a:srgbClr val="01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39449"/>
              <a:ext cx="6776720" cy="459105"/>
            </a:xfrm>
            <a:custGeom>
              <a:avLst/>
              <a:gdLst/>
              <a:ahLst/>
              <a:cxnLst/>
              <a:rect l="l" t="t" r="r" b="b"/>
              <a:pathLst>
                <a:path w="6776720" h="459105">
                  <a:moveTo>
                    <a:pt x="6776491" y="0"/>
                  </a:moveTo>
                  <a:lnTo>
                    <a:pt x="0" y="0"/>
                  </a:lnTo>
                  <a:lnTo>
                    <a:pt x="0" y="458851"/>
                  </a:lnTo>
                  <a:lnTo>
                    <a:pt x="6579527" y="458851"/>
                  </a:lnTo>
                  <a:lnTo>
                    <a:pt x="677649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100"/>
              </a:spcBef>
            </a:pPr>
            <a:r>
              <a:rPr dirty="0"/>
              <a:t>Gold:</a:t>
            </a:r>
            <a:r>
              <a:rPr spc="-15" dirty="0"/>
              <a:t> </a:t>
            </a:r>
            <a:r>
              <a:rPr dirty="0"/>
              <a:t>Investment</a:t>
            </a:r>
            <a:r>
              <a:rPr spc="-5" dirty="0"/>
              <a:t> </a:t>
            </a:r>
            <a:r>
              <a:rPr dirty="0"/>
              <a:t>asset</a:t>
            </a:r>
            <a:r>
              <a:rPr spc="-5" dirty="0"/>
              <a:t> </a:t>
            </a:r>
            <a:r>
              <a:rPr dirty="0"/>
              <a:t>through</a:t>
            </a:r>
            <a:r>
              <a:rPr spc="-5" dirty="0"/>
              <a:t> </a:t>
            </a:r>
            <a:r>
              <a:rPr spc="-10" dirty="0"/>
              <a:t>history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99197" y="1561227"/>
            <a:ext cx="4826000" cy="570230"/>
            <a:chOff x="399197" y="1561227"/>
            <a:chExt cx="4826000" cy="57023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197" y="1610309"/>
              <a:ext cx="4826000" cy="52069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40676" y="1652247"/>
              <a:ext cx="4697730" cy="398780"/>
            </a:xfrm>
            <a:custGeom>
              <a:avLst/>
              <a:gdLst/>
              <a:ahLst/>
              <a:cxnLst/>
              <a:rect l="l" t="t" r="r" b="b"/>
              <a:pathLst>
                <a:path w="4697730" h="398780">
                  <a:moveTo>
                    <a:pt x="4697120" y="0"/>
                  </a:moveTo>
                  <a:lnTo>
                    <a:pt x="0" y="0"/>
                  </a:lnTo>
                  <a:lnTo>
                    <a:pt x="0" y="398411"/>
                  </a:lnTo>
                  <a:lnTo>
                    <a:pt x="4511344" y="398411"/>
                  </a:lnTo>
                  <a:lnTo>
                    <a:pt x="469712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0683" y="1561227"/>
              <a:ext cx="1449705" cy="194945"/>
            </a:xfrm>
            <a:custGeom>
              <a:avLst/>
              <a:gdLst/>
              <a:ahLst/>
              <a:cxnLst/>
              <a:rect l="l" t="t" r="r" b="b"/>
              <a:pathLst>
                <a:path w="1449705" h="194944">
                  <a:moveTo>
                    <a:pt x="1449400" y="0"/>
                  </a:moveTo>
                  <a:lnTo>
                    <a:pt x="0" y="0"/>
                  </a:lnTo>
                  <a:lnTo>
                    <a:pt x="0" y="194627"/>
                  </a:lnTo>
                  <a:lnTo>
                    <a:pt x="1367828" y="194627"/>
                  </a:lnTo>
                  <a:lnTo>
                    <a:pt x="1449400" y="0"/>
                  </a:lnTo>
                  <a:close/>
                </a:path>
              </a:pathLst>
            </a:custGeom>
            <a:solidFill>
              <a:srgbClr val="BB8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99197" y="3670072"/>
            <a:ext cx="3530600" cy="569595"/>
            <a:chOff x="399197" y="3670072"/>
            <a:chExt cx="3530600" cy="56959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9197" y="3718509"/>
              <a:ext cx="3530600" cy="52069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40677" y="3761092"/>
              <a:ext cx="3401695" cy="398780"/>
            </a:xfrm>
            <a:custGeom>
              <a:avLst/>
              <a:gdLst/>
              <a:ahLst/>
              <a:cxnLst/>
              <a:rect l="l" t="t" r="r" b="b"/>
              <a:pathLst>
                <a:path w="3401695" h="398779">
                  <a:moveTo>
                    <a:pt x="3401123" y="0"/>
                  </a:moveTo>
                  <a:lnTo>
                    <a:pt x="0" y="0"/>
                  </a:lnTo>
                  <a:lnTo>
                    <a:pt x="0" y="398411"/>
                  </a:lnTo>
                  <a:lnTo>
                    <a:pt x="3215360" y="398411"/>
                  </a:lnTo>
                  <a:lnTo>
                    <a:pt x="3401123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0683" y="3670072"/>
              <a:ext cx="1526540" cy="194945"/>
            </a:xfrm>
            <a:custGeom>
              <a:avLst/>
              <a:gdLst/>
              <a:ahLst/>
              <a:cxnLst/>
              <a:rect l="l" t="t" r="r" b="b"/>
              <a:pathLst>
                <a:path w="1526539" h="194945">
                  <a:moveTo>
                    <a:pt x="1526108" y="0"/>
                  </a:moveTo>
                  <a:lnTo>
                    <a:pt x="0" y="0"/>
                  </a:lnTo>
                  <a:lnTo>
                    <a:pt x="0" y="194627"/>
                  </a:lnTo>
                  <a:lnTo>
                    <a:pt x="1444536" y="194627"/>
                  </a:lnTo>
                  <a:lnTo>
                    <a:pt x="1526108" y="0"/>
                  </a:lnTo>
                  <a:close/>
                </a:path>
              </a:pathLst>
            </a:custGeom>
            <a:solidFill>
              <a:srgbClr val="BB8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99197" y="2940790"/>
            <a:ext cx="6146800" cy="612775"/>
            <a:chOff x="399197" y="2940790"/>
            <a:chExt cx="6146800" cy="612775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9197" y="3020009"/>
              <a:ext cx="6146800" cy="53339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40678" y="3067875"/>
              <a:ext cx="6022975" cy="398780"/>
            </a:xfrm>
            <a:custGeom>
              <a:avLst/>
              <a:gdLst/>
              <a:ahLst/>
              <a:cxnLst/>
              <a:rect l="l" t="t" r="r" b="b"/>
              <a:pathLst>
                <a:path w="6022975" h="398779">
                  <a:moveTo>
                    <a:pt x="6022568" y="0"/>
                  </a:moveTo>
                  <a:lnTo>
                    <a:pt x="0" y="0"/>
                  </a:lnTo>
                  <a:lnTo>
                    <a:pt x="0" y="398411"/>
                  </a:lnTo>
                  <a:lnTo>
                    <a:pt x="5836805" y="398411"/>
                  </a:lnTo>
                  <a:lnTo>
                    <a:pt x="6022568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0676" y="2940790"/>
              <a:ext cx="2745105" cy="194945"/>
            </a:xfrm>
            <a:custGeom>
              <a:avLst/>
              <a:gdLst/>
              <a:ahLst/>
              <a:cxnLst/>
              <a:rect l="l" t="t" r="r" b="b"/>
              <a:pathLst>
                <a:path w="2745105" h="194944">
                  <a:moveTo>
                    <a:pt x="2745105" y="0"/>
                  </a:moveTo>
                  <a:lnTo>
                    <a:pt x="0" y="0"/>
                  </a:lnTo>
                  <a:lnTo>
                    <a:pt x="0" y="194627"/>
                  </a:lnTo>
                  <a:lnTo>
                    <a:pt x="2663532" y="194627"/>
                  </a:lnTo>
                  <a:lnTo>
                    <a:pt x="2745105" y="0"/>
                  </a:lnTo>
                  <a:close/>
                </a:path>
              </a:pathLst>
            </a:custGeom>
            <a:solidFill>
              <a:srgbClr val="BB8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399197" y="2218377"/>
            <a:ext cx="6159500" cy="611505"/>
            <a:chOff x="399197" y="2218377"/>
            <a:chExt cx="6159500" cy="611505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9197" y="2308809"/>
              <a:ext cx="6159500" cy="52069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40684" y="2345464"/>
              <a:ext cx="6029960" cy="398780"/>
            </a:xfrm>
            <a:custGeom>
              <a:avLst/>
              <a:gdLst/>
              <a:ahLst/>
              <a:cxnLst/>
              <a:rect l="l" t="t" r="r" b="b"/>
              <a:pathLst>
                <a:path w="6029960" h="398780">
                  <a:moveTo>
                    <a:pt x="6029731" y="0"/>
                  </a:moveTo>
                  <a:lnTo>
                    <a:pt x="0" y="0"/>
                  </a:lnTo>
                  <a:lnTo>
                    <a:pt x="0" y="398411"/>
                  </a:lnTo>
                  <a:lnTo>
                    <a:pt x="5843968" y="398411"/>
                  </a:lnTo>
                  <a:lnTo>
                    <a:pt x="602973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0679" y="2218377"/>
              <a:ext cx="3282315" cy="194945"/>
            </a:xfrm>
            <a:custGeom>
              <a:avLst/>
              <a:gdLst/>
              <a:ahLst/>
              <a:cxnLst/>
              <a:rect l="l" t="t" r="r" b="b"/>
              <a:pathLst>
                <a:path w="3282315" h="194944">
                  <a:moveTo>
                    <a:pt x="3282048" y="0"/>
                  </a:moveTo>
                  <a:lnTo>
                    <a:pt x="0" y="0"/>
                  </a:lnTo>
                  <a:lnTo>
                    <a:pt x="0" y="194627"/>
                  </a:lnTo>
                  <a:lnTo>
                    <a:pt x="3200476" y="194627"/>
                  </a:lnTo>
                  <a:lnTo>
                    <a:pt x="3282048" y="0"/>
                  </a:lnTo>
                  <a:close/>
                </a:path>
              </a:pathLst>
            </a:custGeom>
            <a:solidFill>
              <a:srgbClr val="BB8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28005" y="4283484"/>
            <a:ext cx="3347085" cy="1308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50" dirty="0">
                <a:latin typeface="BNPP Sans"/>
                <a:cs typeface="BNPP Sans"/>
              </a:rPr>
              <a:t>Past</a:t>
            </a:r>
            <a:r>
              <a:rPr sz="650" spc="110" dirty="0">
                <a:latin typeface="BNPP Sans"/>
                <a:cs typeface="BNPP Sans"/>
              </a:rPr>
              <a:t> </a:t>
            </a:r>
            <a:r>
              <a:rPr sz="650" dirty="0">
                <a:latin typeface="BNPP Sans"/>
                <a:cs typeface="BNPP Sans"/>
              </a:rPr>
              <a:t>performance,</a:t>
            </a:r>
            <a:r>
              <a:rPr sz="650" spc="110" dirty="0">
                <a:latin typeface="BNPP Sans"/>
                <a:cs typeface="BNPP Sans"/>
              </a:rPr>
              <a:t> </a:t>
            </a:r>
            <a:r>
              <a:rPr sz="650" dirty="0">
                <a:latin typeface="BNPP Sans"/>
                <a:cs typeface="BNPP Sans"/>
              </a:rPr>
              <a:t>including</a:t>
            </a:r>
            <a:r>
              <a:rPr sz="650" spc="110" dirty="0">
                <a:latin typeface="BNPP Sans"/>
                <a:cs typeface="BNPP Sans"/>
              </a:rPr>
              <a:t> </a:t>
            </a:r>
            <a:r>
              <a:rPr sz="650" dirty="0">
                <a:latin typeface="BNPP Sans"/>
                <a:cs typeface="BNPP Sans"/>
              </a:rPr>
              <a:t>such</a:t>
            </a:r>
            <a:r>
              <a:rPr sz="650" spc="110" dirty="0">
                <a:latin typeface="BNPP Sans"/>
                <a:cs typeface="BNPP Sans"/>
              </a:rPr>
              <a:t> </a:t>
            </a:r>
            <a:r>
              <a:rPr sz="650" dirty="0">
                <a:latin typeface="BNPP Sans"/>
                <a:cs typeface="BNPP Sans"/>
              </a:rPr>
              <a:t>scenarios,</a:t>
            </a:r>
            <a:r>
              <a:rPr sz="650" spc="110" dirty="0">
                <a:latin typeface="BNPP Sans"/>
                <a:cs typeface="BNPP Sans"/>
              </a:rPr>
              <a:t> </a:t>
            </a:r>
            <a:r>
              <a:rPr sz="650" dirty="0">
                <a:latin typeface="BNPP Sans"/>
                <a:cs typeface="BNPP Sans"/>
              </a:rPr>
              <a:t>is</a:t>
            </a:r>
            <a:r>
              <a:rPr sz="650" spc="110" dirty="0">
                <a:latin typeface="BNPP Sans"/>
                <a:cs typeface="BNPP Sans"/>
              </a:rPr>
              <a:t> </a:t>
            </a:r>
            <a:r>
              <a:rPr sz="650" dirty="0">
                <a:latin typeface="BNPP Sans"/>
                <a:cs typeface="BNPP Sans"/>
              </a:rPr>
              <a:t>not</a:t>
            </a:r>
            <a:r>
              <a:rPr sz="650" spc="110" dirty="0">
                <a:latin typeface="BNPP Sans"/>
                <a:cs typeface="BNPP Sans"/>
              </a:rPr>
              <a:t> </a:t>
            </a:r>
            <a:r>
              <a:rPr sz="650" dirty="0">
                <a:latin typeface="BNPP Sans"/>
                <a:cs typeface="BNPP Sans"/>
              </a:rPr>
              <a:t>an</a:t>
            </a:r>
            <a:r>
              <a:rPr sz="650" spc="110" dirty="0">
                <a:latin typeface="BNPP Sans"/>
                <a:cs typeface="BNPP Sans"/>
              </a:rPr>
              <a:t> </a:t>
            </a:r>
            <a:r>
              <a:rPr sz="650" dirty="0">
                <a:latin typeface="BNPP Sans"/>
                <a:cs typeface="BNPP Sans"/>
              </a:rPr>
              <a:t>indication</a:t>
            </a:r>
            <a:r>
              <a:rPr sz="650" spc="110" dirty="0">
                <a:latin typeface="BNPP Sans"/>
                <a:cs typeface="BNPP Sans"/>
              </a:rPr>
              <a:t> </a:t>
            </a:r>
            <a:r>
              <a:rPr sz="650" dirty="0">
                <a:latin typeface="BNPP Sans"/>
                <a:cs typeface="BNPP Sans"/>
              </a:rPr>
              <a:t>of</a:t>
            </a:r>
            <a:r>
              <a:rPr sz="650" spc="110" dirty="0">
                <a:latin typeface="BNPP Sans"/>
                <a:cs typeface="BNPP Sans"/>
              </a:rPr>
              <a:t> </a:t>
            </a:r>
            <a:r>
              <a:rPr sz="650" dirty="0">
                <a:latin typeface="BNPP Sans"/>
                <a:cs typeface="BNPP Sans"/>
              </a:rPr>
              <a:t>future</a:t>
            </a:r>
            <a:r>
              <a:rPr sz="650" spc="110" dirty="0">
                <a:latin typeface="BNPP Sans"/>
                <a:cs typeface="BNPP Sans"/>
              </a:rPr>
              <a:t> </a:t>
            </a:r>
            <a:r>
              <a:rPr sz="650" spc="-10" dirty="0">
                <a:latin typeface="BNPP Sans"/>
                <a:cs typeface="BNPP Sans"/>
              </a:rPr>
              <a:t>performance.</a:t>
            </a:r>
            <a:endParaRPr sz="650">
              <a:latin typeface="BNPP Sans"/>
              <a:cs typeface="BNPP San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99197" y="906942"/>
            <a:ext cx="4191000" cy="576580"/>
            <a:chOff x="399197" y="906942"/>
            <a:chExt cx="4191000" cy="576580"/>
          </a:xfrm>
        </p:grpSpPr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9197" y="962609"/>
              <a:ext cx="4191000" cy="52069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40683" y="999102"/>
              <a:ext cx="4063365" cy="398780"/>
            </a:xfrm>
            <a:custGeom>
              <a:avLst/>
              <a:gdLst/>
              <a:ahLst/>
              <a:cxnLst/>
              <a:rect l="l" t="t" r="r" b="b"/>
              <a:pathLst>
                <a:path w="4063365" h="398780">
                  <a:moveTo>
                    <a:pt x="4062856" y="0"/>
                  </a:moveTo>
                  <a:lnTo>
                    <a:pt x="0" y="0"/>
                  </a:lnTo>
                  <a:lnTo>
                    <a:pt x="0" y="398411"/>
                  </a:lnTo>
                  <a:lnTo>
                    <a:pt x="3877081" y="398411"/>
                  </a:lnTo>
                  <a:lnTo>
                    <a:pt x="406285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0683" y="906942"/>
              <a:ext cx="1449705" cy="194945"/>
            </a:xfrm>
            <a:custGeom>
              <a:avLst/>
              <a:gdLst/>
              <a:ahLst/>
              <a:cxnLst/>
              <a:rect l="l" t="t" r="r" b="b"/>
              <a:pathLst>
                <a:path w="1449705" h="194944">
                  <a:moveTo>
                    <a:pt x="1449400" y="0"/>
                  </a:moveTo>
                  <a:lnTo>
                    <a:pt x="0" y="0"/>
                  </a:lnTo>
                  <a:lnTo>
                    <a:pt x="0" y="194614"/>
                  </a:lnTo>
                  <a:lnTo>
                    <a:pt x="1367828" y="194614"/>
                  </a:lnTo>
                  <a:lnTo>
                    <a:pt x="1449400" y="0"/>
                  </a:lnTo>
                  <a:close/>
                </a:path>
              </a:pathLst>
            </a:custGeom>
            <a:solidFill>
              <a:srgbClr val="BB8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41337" y="909451"/>
            <a:ext cx="5739130" cy="31369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dirty="0">
                <a:solidFill>
                  <a:srgbClr val="FFFFFF"/>
                </a:solidFill>
                <a:latin typeface="BNPP Sans"/>
                <a:cs typeface="BNPP Sans"/>
              </a:rPr>
              <a:t>Stood</a:t>
            </a:r>
            <a:r>
              <a:rPr sz="900" b="1" spc="3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00" b="1" dirty="0">
                <a:solidFill>
                  <a:srgbClr val="FFFFFF"/>
                </a:solidFill>
                <a:latin typeface="BNPP Sans"/>
                <a:cs typeface="BNPP Sans"/>
              </a:rPr>
              <a:t>the</a:t>
            </a:r>
            <a:r>
              <a:rPr sz="900" b="1" spc="3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00" b="1" dirty="0">
                <a:solidFill>
                  <a:srgbClr val="FFFFFF"/>
                </a:solidFill>
                <a:latin typeface="BNPP Sans"/>
                <a:cs typeface="BNPP Sans"/>
              </a:rPr>
              <a:t>test</a:t>
            </a:r>
            <a:r>
              <a:rPr sz="900" b="1" spc="3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00" b="1" dirty="0">
                <a:solidFill>
                  <a:srgbClr val="FFFFFF"/>
                </a:solidFill>
                <a:latin typeface="BNPP Sans"/>
                <a:cs typeface="BNPP Sans"/>
              </a:rPr>
              <a:t>of</a:t>
            </a:r>
            <a:r>
              <a:rPr sz="900" b="1" spc="3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BNPP Sans"/>
                <a:cs typeface="BNPP Sans"/>
              </a:rPr>
              <a:t>time</a:t>
            </a:r>
            <a:endParaRPr sz="900">
              <a:latin typeface="BNPP Sans"/>
              <a:cs typeface="BNPP Sans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850" dirty="0">
                <a:latin typeface="BNPP Sans"/>
                <a:cs typeface="BNPP Sans"/>
              </a:rPr>
              <a:t>Gold</a:t>
            </a:r>
            <a:r>
              <a:rPr sz="850" spc="-2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is</a:t>
            </a:r>
            <a:r>
              <a:rPr sz="850" spc="-20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the</a:t>
            </a:r>
            <a:r>
              <a:rPr sz="850" spc="-20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oldest</a:t>
            </a:r>
            <a:r>
              <a:rPr sz="850" spc="-20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asset</a:t>
            </a:r>
            <a:r>
              <a:rPr sz="850" spc="-20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class,</a:t>
            </a:r>
            <a:r>
              <a:rPr sz="850" spc="-20" dirty="0">
                <a:latin typeface="BNPP Sans"/>
                <a:cs typeface="BNPP Sans"/>
              </a:rPr>
              <a:t> </a:t>
            </a:r>
            <a:r>
              <a:rPr sz="850" spc="-10" dirty="0">
                <a:latin typeface="BNPP Sans"/>
                <a:cs typeface="BNPP Sans"/>
              </a:rPr>
              <a:t>preferred</a:t>
            </a:r>
            <a:r>
              <a:rPr sz="850" spc="-20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by</a:t>
            </a:r>
            <a:r>
              <a:rPr sz="850" spc="-20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individuals</a:t>
            </a:r>
            <a:r>
              <a:rPr sz="850" spc="-20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and</a:t>
            </a:r>
            <a:r>
              <a:rPr sz="850" spc="-20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Central</a:t>
            </a:r>
            <a:r>
              <a:rPr sz="850" spc="-20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Banks</a:t>
            </a:r>
            <a:r>
              <a:rPr sz="850" spc="-25" dirty="0">
                <a:latin typeface="BNPP Sans"/>
                <a:cs typeface="BNPP Sans"/>
              </a:rPr>
              <a:t> </a:t>
            </a:r>
            <a:r>
              <a:rPr sz="850" spc="-10" dirty="0">
                <a:latin typeface="BNPP Sans"/>
                <a:cs typeface="BNPP Sans"/>
              </a:rPr>
              <a:t>alike</a:t>
            </a:r>
            <a:endParaRPr sz="850">
              <a:latin typeface="BNPP Sans"/>
              <a:cs typeface="BNPP Sans"/>
            </a:endParaRPr>
          </a:p>
          <a:p>
            <a:pPr>
              <a:lnSpc>
                <a:spcPct val="100000"/>
              </a:lnSpc>
            </a:pPr>
            <a:endParaRPr sz="1100">
              <a:latin typeface="BNPP Sans"/>
              <a:cs typeface="BNPP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BNPP Sans"/>
              <a:cs typeface="BNPP Sans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FFFFFF"/>
                </a:solidFill>
                <a:latin typeface="BNPP Sans"/>
                <a:cs typeface="BNPP Sans"/>
              </a:rPr>
              <a:t>Hedge</a:t>
            </a:r>
            <a:r>
              <a:rPr sz="900" b="1" spc="5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00" b="1" dirty="0">
                <a:solidFill>
                  <a:srgbClr val="FFFFFF"/>
                </a:solidFill>
                <a:latin typeface="BNPP Sans"/>
                <a:cs typeface="BNPP Sans"/>
              </a:rPr>
              <a:t>against</a:t>
            </a:r>
            <a:r>
              <a:rPr sz="900" b="1" spc="6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BNPP Sans"/>
                <a:cs typeface="BNPP Sans"/>
              </a:rPr>
              <a:t>inlation</a:t>
            </a:r>
            <a:endParaRPr sz="900">
              <a:latin typeface="BNPP Sans"/>
              <a:cs typeface="BNPP Sans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850" spc="-10" dirty="0">
                <a:latin typeface="BNPP Sans"/>
                <a:cs typeface="BNPP Sans"/>
              </a:rPr>
              <a:t>Historically</a:t>
            </a:r>
            <a:r>
              <a:rPr sz="850" spc="-20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gold</a:t>
            </a:r>
            <a:r>
              <a:rPr sz="850" spc="-1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has</a:t>
            </a:r>
            <a:r>
              <a:rPr sz="850" spc="-20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acted</a:t>
            </a:r>
            <a:r>
              <a:rPr sz="850" spc="-1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as</a:t>
            </a:r>
            <a:r>
              <a:rPr sz="850" spc="-20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a</a:t>
            </a:r>
            <a:r>
              <a:rPr sz="850" spc="-1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store</a:t>
            </a:r>
            <a:r>
              <a:rPr sz="850" spc="-20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of</a:t>
            </a:r>
            <a:r>
              <a:rPr sz="850" spc="-1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value,</a:t>
            </a:r>
            <a:r>
              <a:rPr sz="850" spc="-20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helping</a:t>
            </a:r>
            <a:r>
              <a:rPr sz="850" spc="-1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to</a:t>
            </a:r>
            <a:r>
              <a:rPr sz="850" spc="-20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counter</a:t>
            </a:r>
            <a:r>
              <a:rPr sz="850" spc="-1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eroding</a:t>
            </a:r>
            <a:r>
              <a:rPr sz="850" spc="-20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effects</a:t>
            </a:r>
            <a:r>
              <a:rPr sz="850" spc="-1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of</a:t>
            </a:r>
            <a:r>
              <a:rPr sz="850" spc="-20" dirty="0">
                <a:latin typeface="BNPP Sans"/>
                <a:cs typeface="BNPP Sans"/>
              </a:rPr>
              <a:t> </a:t>
            </a:r>
            <a:r>
              <a:rPr sz="850" spc="-10" dirty="0">
                <a:latin typeface="BNPP Sans"/>
                <a:cs typeface="BNPP Sans"/>
              </a:rPr>
              <a:t>inflation</a:t>
            </a:r>
            <a:endParaRPr sz="850">
              <a:latin typeface="BNPP Sans"/>
              <a:cs typeface="BNPP Sans"/>
            </a:endParaRPr>
          </a:p>
          <a:p>
            <a:pPr>
              <a:lnSpc>
                <a:spcPct val="100000"/>
              </a:lnSpc>
            </a:pPr>
            <a:endParaRPr sz="1100">
              <a:latin typeface="BNPP Sans"/>
              <a:cs typeface="BNPP San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00">
              <a:latin typeface="BNPP Sans"/>
              <a:cs typeface="BNPP Sans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FFFFFF"/>
                </a:solidFill>
                <a:latin typeface="BNPP Sans"/>
                <a:cs typeface="BNPP Sans"/>
              </a:rPr>
              <a:t>Hedge</a:t>
            </a:r>
            <a:r>
              <a:rPr sz="900" b="1" spc="5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00" b="1" dirty="0">
                <a:solidFill>
                  <a:srgbClr val="FFFFFF"/>
                </a:solidFill>
                <a:latin typeface="BNPP Sans"/>
                <a:cs typeface="BNPP Sans"/>
              </a:rPr>
              <a:t>against</a:t>
            </a:r>
            <a:r>
              <a:rPr sz="900" b="1" spc="5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00" b="1" dirty="0">
                <a:solidFill>
                  <a:srgbClr val="FFFFFF"/>
                </a:solidFill>
                <a:latin typeface="BNPP Sans"/>
                <a:cs typeface="BNPP Sans"/>
              </a:rPr>
              <a:t>the</a:t>
            </a:r>
            <a:r>
              <a:rPr sz="900" b="1" spc="6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00" b="1" dirty="0">
                <a:solidFill>
                  <a:srgbClr val="FFFFFF"/>
                </a:solidFill>
                <a:latin typeface="BNPP Sans"/>
                <a:cs typeface="BNPP Sans"/>
              </a:rPr>
              <a:t>negative</a:t>
            </a:r>
            <a:r>
              <a:rPr sz="900" b="1" spc="5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00" b="1" dirty="0">
                <a:solidFill>
                  <a:srgbClr val="FFFFFF"/>
                </a:solidFill>
                <a:latin typeface="BNPP Sans"/>
                <a:cs typeface="BNPP Sans"/>
              </a:rPr>
              <a:t>impacts</a:t>
            </a:r>
            <a:r>
              <a:rPr sz="900" b="1" spc="5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00" b="1" dirty="0">
                <a:solidFill>
                  <a:srgbClr val="FFFFFF"/>
                </a:solidFill>
                <a:latin typeface="BNPP Sans"/>
                <a:cs typeface="BNPP Sans"/>
              </a:rPr>
              <a:t>of</a:t>
            </a:r>
            <a:r>
              <a:rPr sz="900" b="1" spc="6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00" b="1" dirty="0">
                <a:solidFill>
                  <a:srgbClr val="FFFFFF"/>
                </a:solidFill>
                <a:latin typeface="BNPP Sans"/>
                <a:cs typeface="BNPP Sans"/>
              </a:rPr>
              <a:t>Geo-political</a:t>
            </a:r>
            <a:r>
              <a:rPr sz="900" b="1" spc="5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BNPP Sans"/>
                <a:cs typeface="BNPP Sans"/>
              </a:rPr>
              <a:t>Events</a:t>
            </a:r>
            <a:endParaRPr sz="900">
              <a:latin typeface="BNPP Sans"/>
              <a:cs typeface="BNPP Sans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850" dirty="0">
                <a:latin typeface="BNPP Sans"/>
                <a:cs typeface="BNPP Sans"/>
              </a:rPr>
              <a:t>Gold</a:t>
            </a:r>
            <a:r>
              <a:rPr sz="850" spc="8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has</a:t>
            </a:r>
            <a:r>
              <a:rPr sz="850" spc="8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acted</a:t>
            </a:r>
            <a:r>
              <a:rPr sz="850" spc="90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as</a:t>
            </a:r>
            <a:r>
              <a:rPr sz="850" spc="8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hedge</a:t>
            </a:r>
            <a:r>
              <a:rPr sz="850" spc="8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against</a:t>
            </a:r>
            <a:r>
              <a:rPr sz="850" spc="90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the</a:t>
            </a:r>
            <a:r>
              <a:rPr sz="850" spc="8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negative</a:t>
            </a:r>
            <a:r>
              <a:rPr sz="850" spc="8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impact</a:t>
            </a:r>
            <a:r>
              <a:rPr sz="850" spc="90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of</a:t>
            </a:r>
            <a:r>
              <a:rPr sz="850" spc="8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global</a:t>
            </a:r>
            <a:r>
              <a:rPr sz="850" spc="8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events</a:t>
            </a:r>
            <a:r>
              <a:rPr sz="850" spc="90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like</a:t>
            </a:r>
            <a:r>
              <a:rPr sz="850" spc="8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the</a:t>
            </a:r>
            <a:r>
              <a:rPr sz="850" spc="8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global</a:t>
            </a:r>
            <a:r>
              <a:rPr sz="850" spc="90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financial</a:t>
            </a:r>
            <a:r>
              <a:rPr sz="850" spc="8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crisis</a:t>
            </a:r>
            <a:r>
              <a:rPr sz="850" spc="8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and</a:t>
            </a:r>
            <a:r>
              <a:rPr sz="850" spc="90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COVID</a:t>
            </a:r>
            <a:r>
              <a:rPr sz="850" spc="85" dirty="0">
                <a:latin typeface="BNPP Sans"/>
                <a:cs typeface="BNPP Sans"/>
              </a:rPr>
              <a:t> </a:t>
            </a:r>
            <a:r>
              <a:rPr sz="850" spc="-10" dirty="0">
                <a:latin typeface="BNPP Sans"/>
                <a:cs typeface="BNPP Sans"/>
              </a:rPr>
              <a:t>crisis</a:t>
            </a:r>
            <a:endParaRPr sz="850">
              <a:latin typeface="BNPP Sans"/>
              <a:cs typeface="BNPP Sans"/>
            </a:endParaRPr>
          </a:p>
          <a:p>
            <a:pPr>
              <a:lnSpc>
                <a:spcPct val="100000"/>
              </a:lnSpc>
            </a:pPr>
            <a:endParaRPr sz="1100">
              <a:latin typeface="BNPP Sans"/>
              <a:cs typeface="BNPP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BNPP Sans"/>
              <a:cs typeface="BNPP Sans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FFFFFF"/>
                </a:solidFill>
                <a:latin typeface="BNPP Sans"/>
                <a:cs typeface="BNPP Sans"/>
              </a:rPr>
              <a:t>Negative</a:t>
            </a:r>
            <a:r>
              <a:rPr sz="900" b="1" spc="6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00" b="1" dirty="0">
                <a:solidFill>
                  <a:srgbClr val="FFFFFF"/>
                </a:solidFill>
                <a:latin typeface="BNPP Sans"/>
                <a:cs typeface="BNPP Sans"/>
              </a:rPr>
              <a:t>Correlation</a:t>
            </a:r>
            <a:r>
              <a:rPr sz="900" b="1" spc="6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00" b="1" dirty="0">
                <a:solidFill>
                  <a:srgbClr val="FFFFFF"/>
                </a:solidFill>
                <a:latin typeface="BNPP Sans"/>
                <a:cs typeface="BNPP Sans"/>
              </a:rPr>
              <a:t>against</a:t>
            </a:r>
            <a:r>
              <a:rPr sz="900" b="1" spc="6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00" b="1" dirty="0">
                <a:solidFill>
                  <a:srgbClr val="FFFFFF"/>
                </a:solidFill>
                <a:latin typeface="BNPP Sans"/>
                <a:cs typeface="BNPP Sans"/>
              </a:rPr>
              <a:t>other</a:t>
            </a:r>
            <a:r>
              <a:rPr sz="900" b="1" spc="6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00" b="1" dirty="0">
                <a:solidFill>
                  <a:srgbClr val="FFFFFF"/>
                </a:solidFill>
                <a:latin typeface="BNPP Sans"/>
                <a:cs typeface="BNPP Sans"/>
              </a:rPr>
              <a:t>asset</a:t>
            </a:r>
            <a:r>
              <a:rPr sz="900" b="1" spc="6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BNPP Sans"/>
                <a:cs typeface="BNPP Sans"/>
              </a:rPr>
              <a:t>classes</a:t>
            </a:r>
            <a:endParaRPr sz="900">
              <a:latin typeface="BNPP Sans"/>
              <a:cs typeface="BNPP Sans"/>
            </a:endParaRPr>
          </a:p>
          <a:p>
            <a:pPr marL="12700" marR="5080">
              <a:lnSpc>
                <a:spcPct val="100000"/>
              </a:lnSpc>
              <a:spcBef>
                <a:spcPts val="470"/>
              </a:spcBef>
            </a:pPr>
            <a:r>
              <a:rPr sz="850" spc="-10" dirty="0">
                <a:latin typeface="BNPP Sans"/>
                <a:cs typeface="BNPP Sans"/>
              </a:rPr>
              <a:t>Historically,</a:t>
            </a:r>
            <a:r>
              <a:rPr sz="850" spc="-30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Gold</a:t>
            </a:r>
            <a:r>
              <a:rPr sz="850" spc="-30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has</a:t>
            </a:r>
            <a:r>
              <a:rPr sz="850" spc="-30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shown</a:t>
            </a:r>
            <a:r>
              <a:rPr sz="850" spc="-2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negative</a:t>
            </a:r>
            <a:r>
              <a:rPr sz="850" spc="-30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correlation</a:t>
            </a:r>
            <a:r>
              <a:rPr sz="850" spc="-30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against</a:t>
            </a:r>
            <a:r>
              <a:rPr sz="850" spc="-30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both</a:t>
            </a:r>
            <a:r>
              <a:rPr sz="850" spc="-2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equities</a:t>
            </a:r>
            <a:r>
              <a:rPr sz="850" spc="-30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and</a:t>
            </a:r>
            <a:r>
              <a:rPr sz="850" spc="-30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fixed</a:t>
            </a:r>
            <a:r>
              <a:rPr sz="850" spc="-30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income</a:t>
            </a:r>
            <a:r>
              <a:rPr sz="850" spc="-2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indicating</a:t>
            </a:r>
            <a:r>
              <a:rPr sz="850" spc="-30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an</a:t>
            </a:r>
            <a:r>
              <a:rPr sz="850" spc="-30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inverse</a:t>
            </a:r>
            <a:r>
              <a:rPr sz="850" spc="-30" dirty="0">
                <a:latin typeface="BNPP Sans"/>
                <a:cs typeface="BNPP Sans"/>
              </a:rPr>
              <a:t> </a:t>
            </a:r>
            <a:r>
              <a:rPr sz="850" spc="-10" dirty="0">
                <a:latin typeface="BNPP Sans"/>
                <a:cs typeface="BNPP Sans"/>
              </a:rPr>
              <a:t>relationship </a:t>
            </a:r>
            <a:r>
              <a:rPr sz="850" dirty="0">
                <a:latin typeface="BNPP Sans"/>
                <a:cs typeface="BNPP Sans"/>
              </a:rPr>
              <a:t>among</a:t>
            </a:r>
            <a:r>
              <a:rPr sz="850" spc="-2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the</a:t>
            </a:r>
            <a:r>
              <a:rPr sz="850" spc="-2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returns</a:t>
            </a:r>
            <a:r>
              <a:rPr sz="850" spc="-2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of</a:t>
            </a:r>
            <a:r>
              <a:rPr sz="850" spc="-2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gold</a:t>
            </a:r>
            <a:r>
              <a:rPr sz="850" spc="-20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and</a:t>
            </a:r>
            <a:r>
              <a:rPr sz="850" spc="-2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other</a:t>
            </a:r>
            <a:r>
              <a:rPr sz="850" spc="-2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asset</a:t>
            </a:r>
            <a:r>
              <a:rPr sz="850" spc="-25" dirty="0">
                <a:latin typeface="BNPP Sans"/>
                <a:cs typeface="BNPP Sans"/>
              </a:rPr>
              <a:t> </a:t>
            </a:r>
            <a:r>
              <a:rPr sz="850" spc="-10" dirty="0">
                <a:latin typeface="BNPP Sans"/>
                <a:cs typeface="BNPP Sans"/>
              </a:rPr>
              <a:t>classes</a:t>
            </a:r>
            <a:endParaRPr sz="850">
              <a:latin typeface="BNPP Sans"/>
              <a:cs typeface="BNPP Sans"/>
            </a:endParaRPr>
          </a:p>
          <a:p>
            <a:pPr>
              <a:lnSpc>
                <a:spcPct val="100000"/>
              </a:lnSpc>
            </a:pPr>
            <a:endParaRPr sz="1100">
              <a:latin typeface="BNPP Sans"/>
              <a:cs typeface="BNPP Sans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900" b="1" dirty="0">
                <a:solidFill>
                  <a:srgbClr val="FFFFFF"/>
                </a:solidFill>
                <a:latin typeface="BNPP Sans"/>
                <a:cs typeface="BNPP Sans"/>
              </a:rPr>
              <a:t>International</a:t>
            </a:r>
            <a:r>
              <a:rPr sz="900" b="1" spc="7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00" b="1" dirty="0">
                <a:solidFill>
                  <a:srgbClr val="FFFFFF"/>
                </a:solidFill>
                <a:latin typeface="BNPP Sans"/>
                <a:cs typeface="BNPP Sans"/>
              </a:rPr>
              <a:t>Asset</a:t>
            </a:r>
            <a:r>
              <a:rPr sz="900" b="1" spc="8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BNPP Sans"/>
                <a:cs typeface="BNPP Sans"/>
              </a:rPr>
              <a:t>Class</a:t>
            </a:r>
            <a:endParaRPr sz="900">
              <a:latin typeface="BNPP Sans"/>
              <a:cs typeface="BNPP Sans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850" dirty="0">
                <a:latin typeface="BNPP Sans"/>
                <a:cs typeface="BNPP Sans"/>
              </a:rPr>
              <a:t>Gold</a:t>
            </a:r>
            <a:r>
              <a:rPr sz="850" spc="-30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is</a:t>
            </a:r>
            <a:r>
              <a:rPr sz="850" spc="-2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truly</a:t>
            </a:r>
            <a:r>
              <a:rPr sz="850" spc="-2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international</a:t>
            </a:r>
            <a:r>
              <a:rPr sz="850" spc="-2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asset</a:t>
            </a:r>
            <a:r>
              <a:rPr sz="850" spc="-2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class</a:t>
            </a:r>
            <a:r>
              <a:rPr sz="850" spc="-2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which</a:t>
            </a:r>
            <a:r>
              <a:rPr sz="850" spc="-2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can</a:t>
            </a:r>
            <a:r>
              <a:rPr sz="850" spc="-25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be</a:t>
            </a:r>
            <a:r>
              <a:rPr sz="850" spc="-30" dirty="0">
                <a:latin typeface="BNPP Sans"/>
                <a:cs typeface="BNPP Sans"/>
              </a:rPr>
              <a:t> </a:t>
            </a:r>
            <a:r>
              <a:rPr sz="850" dirty="0">
                <a:latin typeface="BNPP Sans"/>
                <a:cs typeface="BNPP Sans"/>
              </a:rPr>
              <a:t>traded</a:t>
            </a:r>
            <a:r>
              <a:rPr sz="850" spc="-25" dirty="0">
                <a:latin typeface="BNPP Sans"/>
                <a:cs typeface="BNPP Sans"/>
              </a:rPr>
              <a:t> </a:t>
            </a:r>
            <a:r>
              <a:rPr sz="850" spc="-10" dirty="0">
                <a:latin typeface="BNPP Sans"/>
                <a:cs typeface="BNPP Sans"/>
              </a:rPr>
              <a:t>freely</a:t>
            </a:r>
            <a:endParaRPr sz="850">
              <a:latin typeface="BNPP Sans"/>
              <a:cs typeface="BNPP Sans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5E54E13-21BC-97CF-7284-5F20859BA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" y="4596384"/>
            <a:ext cx="7559040" cy="7376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7560309" cy="4588510"/>
          </a:xfrm>
          <a:custGeom>
            <a:avLst/>
            <a:gdLst/>
            <a:ahLst/>
            <a:cxnLst/>
            <a:rect l="l" t="t" r="r" b="b"/>
            <a:pathLst>
              <a:path w="7560309" h="4588510">
                <a:moveTo>
                  <a:pt x="0" y="4588433"/>
                </a:moveTo>
                <a:lnTo>
                  <a:pt x="7559992" y="4588433"/>
                </a:lnTo>
                <a:lnTo>
                  <a:pt x="7559992" y="0"/>
                </a:lnTo>
                <a:lnTo>
                  <a:pt x="0" y="0"/>
                </a:lnTo>
                <a:lnTo>
                  <a:pt x="0" y="4588433"/>
                </a:lnTo>
                <a:close/>
              </a:path>
            </a:pathLst>
          </a:custGeom>
          <a:solidFill>
            <a:srgbClr val="F8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586189"/>
            <a:ext cx="6707505" cy="1743075"/>
            <a:chOff x="0" y="1586189"/>
            <a:chExt cx="6707505" cy="1743075"/>
          </a:xfrm>
        </p:grpSpPr>
        <p:sp>
          <p:nvSpPr>
            <p:cNvPr id="4" name="object 4"/>
            <p:cNvSpPr/>
            <p:nvPr/>
          </p:nvSpPr>
          <p:spPr>
            <a:xfrm>
              <a:off x="0" y="1586189"/>
              <a:ext cx="6707505" cy="1743075"/>
            </a:xfrm>
            <a:custGeom>
              <a:avLst/>
              <a:gdLst/>
              <a:ahLst/>
              <a:cxnLst/>
              <a:rect l="l" t="t" r="r" b="b"/>
              <a:pathLst>
                <a:path w="6707505" h="1743075">
                  <a:moveTo>
                    <a:pt x="6707289" y="0"/>
                  </a:moveTo>
                  <a:lnTo>
                    <a:pt x="0" y="0"/>
                  </a:lnTo>
                  <a:lnTo>
                    <a:pt x="0" y="1742909"/>
                  </a:lnTo>
                  <a:lnTo>
                    <a:pt x="6341770" y="1742909"/>
                  </a:lnTo>
                  <a:lnTo>
                    <a:pt x="67072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043" y="1988096"/>
              <a:ext cx="4305293" cy="9905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0500" y="1943607"/>
            <a:ext cx="4175125" cy="926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95"/>
              </a:spcBef>
            </a:pPr>
            <a:r>
              <a:rPr sz="2750" dirty="0">
                <a:solidFill>
                  <a:srgbClr val="FFFFFF"/>
                </a:solidFill>
              </a:rPr>
              <a:t>DIFFERENT ASSET </a:t>
            </a:r>
            <a:r>
              <a:rPr sz="2750" spc="-10" dirty="0">
                <a:solidFill>
                  <a:srgbClr val="FFFFFF"/>
                </a:solidFill>
              </a:rPr>
              <a:t>CLASSES </a:t>
            </a:r>
            <a:r>
              <a:rPr sz="2750" dirty="0">
                <a:solidFill>
                  <a:srgbClr val="FFFFFF"/>
                </a:solidFill>
              </a:rPr>
              <a:t>BEHAVE </a:t>
            </a:r>
            <a:r>
              <a:rPr sz="2750" spc="-10" dirty="0">
                <a:solidFill>
                  <a:srgbClr val="FFFFFF"/>
                </a:solidFill>
              </a:rPr>
              <a:t>DIFFERENTLY</a:t>
            </a:r>
            <a:endParaRPr sz="2750"/>
          </a:p>
        </p:txBody>
      </p:sp>
      <p:grpSp>
        <p:nvGrpSpPr>
          <p:cNvPr id="7" name="object 7"/>
          <p:cNvGrpSpPr/>
          <p:nvPr/>
        </p:nvGrpSpPr>
        <p:grpSpPr>
          <a:xfrm>
            <a:off x="0" y="1590941"/>
            <a:ext cx="234950" cy="1741170"/>
            <a:chOff x="0" y="1590941"/>
            <a:chExt cx="234950" cy="1741170"/>
          </a:xfrm>
        </p:grpSpPr>
        <p:sp>
          <p:nvSpPr>
            <p:cNvPr id="8" name="object 8"/>
            <p:cNvSpPr/>
            <p:nvPr/>
          </p:nvSpPr>
          <p:spPr>
            <a:xfrm>
              <a:off x="0" y="1590941"/>
              <a:ext cx="111125" cy="1741170"/>
            </a:xfrm>
            <a:custGeom>
              <a:avLst/>
              <a:gdLst/>
              <a:ahLst/>
              <a:cxnLst/>
              <a:rect l="l" t="t" r="r" b="b"/>
              <a:pathLst>
                <a:path w="111125" h="1741170">
                  <a:moveTo>
                    <a:pt x="111112" y="0"/>
                  </a:moveTo>
                  <a:lnTo>
                    <a:pt x="0" y="0"/>
                  </a:lnTo>
                  <a:lnTo>
                    <a:pt x="0" y="1740687"/>
                  </a:lnTo>
                  <a:lnTo>
                    <a:pt x="111112" y="1740687"/>
                  </a:lnTo>
                  <a:lnTo>
                    <a:pt x="111112" y="0"/>
                  </a:lnTo>
                  <a:close/>
                </a:path>
              </a:pathLst>
            </a:custGeom>
            <a:solidFill>
              <a:srgbClr val="F15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112" y="1590941"/>
              <a:ext cx="123825" cy="1741170"/>
            </a:xfrm>
            <a:custGeom>
              <a:avLst/>
              <a:gdLst/>
              <a:ahLst/>
              <a:cxnLst/>
              <a:rect l="l" t="t" r="r" b="b"/>
              <a:pathLst>
                <a:path w="123825" h="1741170">
                  <a:moveTo>
                    <a:pt x="123825" y="0"/>
                  </a:moveTo>
                  <a:lnTo>
                    <a:pt x="0" y="0"/>
                  </a:lnTo>
                  <a:lnTo>
                    <a:pt x="0" y="1740687"/>
                  </a:lnTo>
                  <a:lnTo>
                    <a:pt x="123825" y="1740687"/>
                  </a:lnTo>
                  <a:lnTo>
                    <a:pt x="123825" y="0"/>
                  </a:lnTo>
                  <a:close/>
                </a:path>
              </a:pathLst>
            </a:custGeom>
            <a:solidFill>
              <a:srgbClr val="01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FA43EA30-E879-6776-4AC1-065F520C1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" y="4596384"/>
            <a:ext cx="7559040" cy="7376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7560309" cy="4627880"/>
          </a:xfrm>
          <a:custGeom>
            <a:avLst/>
            <a:gdLst/>
            <a:ahLst/>
            <a:cxnLst/>
            <a:rect l="l" t="t" r="r" b="b"/>
            <a:pathLst>
              <a:path w="7560309" h="4627880">
                <a:moveTo>
                  <a:pt x="0" y="4627295"/>
                </a:moveTo>
                <a:lnTo>
                  <a:pt x="7559992" y="4627295"/>
                </a:lnTo>
                <a:lnTo>
                  <a:pt x="7559992" y="0"/>
                </a:lnTo>
                <a:lnTo>
                  <a:pt x="0" y="0"/>
                </a:lnTo>
                <a:lnTo>
                  <a:pt x="0" y="4627295"/>
                </a:lnTo>
                <a:close/>
              </a:path>
            </a:pathLst>
          </a:custGeom>
          <a:solidFill>
            <a:srgbClr val="F8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5410" y="4142559"/>
            <a:ext cx="6764655" cy="3600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4500"/>
              </a:lnSpc>
              <a:spcBef>
                <a:spcPts val="90"/>
              </a:spcBef>
            </a:pPr>
            <a:r>
              <a:rPr sz="700" b="0" dirty="0">
                <a:latin typeface="BNPP Sans Light"/>
                <a:cs typeface="BNPP Sans Light"/>
              </a:rPr>
              <a:t>Source: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Internal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research,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NSE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Indices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for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equity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and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debt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index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levels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and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world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gold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council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for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gold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prices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|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Data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from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31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March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2002,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to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October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31,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2022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|The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spc="-10" dirty="0">
                <a:latin typeface="BNPP Sans Light"/>
                <a:cs typeface="BNPP Sans Light"/>
              </a:rPr>
              <a:t>above</a:t>
            </a:r>
            <a:r>
              <a:rPr sz="700" b="0" spc="50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illustration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is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for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comparison</a:t>
            </a:r>
            <a:r>
              <a:rPr sz="700" b="0" spc="8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purpose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only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and</a:t>
            </a:r>
            <a:r>
              <a:rPr sz="700" b="0" spc="8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should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not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constitute</a:t>
            </a:r>
            <a:r>
              <a:rPr sz="700" b="0" spc="8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as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investment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spc="-10" dirty="0">
                <a:latin typeface="BNPP Sans Light"/>
                <a:cs typeface="BNPP Sans Light"/>
              </a:rPr>
              <a:t>advise.</a:t>
            </a:r>
            <a:endParaRPr sz="700">
              <a:latin typeface="BNPP Sans Light"/>
              <a:cs typeface="BNPP Sans Ligh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700" b="0" dirty="0">
                <a:latin typeface="BNPP Sans Light"/>
                <a:cs typeface="BNPP Sans Light"/>
              </a:rPr>
              <a:t>Baroda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BNP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Paribas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Mutual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Fund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does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not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guarantee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returns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on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investments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the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scheme.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dirty="0">
                <a:latin typeface="BNPP Sans"/>
                <a:cs typeface="BNPP Sans"/>
              </a:rPr>
              <a:t>Past</a:t>
            </a:r>
            <a:r>
              <a:rPr sz="700" spc="7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performance</a:t>
            </a:r>
            <a:r>
              <a:rPr sz="700" spc="7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is</a:t>
            </a:r>
            <a:r>
              <a:rPr sz="700" spc="7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no</a:t>
            </a:r>
            <a:r>
              <a:rPr sz="700" spc="7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guarantee</a:t>
            </a:r>
            <a:r>
              <a:rPr sz="700" spc="7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for</a:t>
            </a:r>
            <a:r>
              <a:rPr sz="700" spc="7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future</a:t>
            </a:r>
            <a:r>
              <a:rPr sz="700" spc="70" dirty="0">
                <a:latin typeface="BNPP Sans"/>
                <a:cs typeface="BNPP Sans"/>
              </a:rPr>
              <a:t> </a:t>
            </a:r>
            <a:r>
              <a:rPr sz="700" spc="-10" dirty="0">
                <a:latin typeface="BNPP Sans"/>
                <a:cs typeface="BNPP Sans"/>
              </a:rPr>
              <a:t>returns.</a:t>
            </a:r>
            <a:endParaRPr sz="700">
              <a:latin typeface="BNPP Sans"/>
              <a:cs typeface="BNPP San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39447"/>
            <a:ext cx="6925945" cy="459105"/>
            <a:chOff x="0" y="239447"/>
            <a:chExt cx="6925945" cy="459105"/>
          </a:xfrm>
        </p:grpSpPr>
        <p:sp>
          <p:nvSpPr>
            <p:cNvPr id="5" name="object 5"/>
            <p:cNvSpPr/>
            <p:nvPr/>
          </p:nvSpPr>
          <p:spPr>
            <a:xfrm>
              <a:off x="136605" y="239447"/>
              <a:ext cx="6789420" cy="459105"/>
            </a:xfrm>
            <a:custGeom>
              <a:avLst/>
              <a:gdLst/>
              <a:ahLst/>
              <a:cxnLst/>
              <a:rect l="l" t="t" r="r" b="b"/>
              <a:pathLst>
                <a:path w="6789420" h="459105">
                  <a:moveTo>
                    <a:pt x="6789191" y="0"/>
                  </a:moveTo>
                  <a:lnTo>
                    <a:pt x="0" y="0"/>
                  </a:lnTo>
                  <a:lnTo>
                    <a:pt x="0" y="458838"/>
                  </a:lnTo>
                  <a:lnTo>
                    <a:pt x="6592227" y="458838"/>
                  </a:lnTo>
                  <a:lnTo>
                    <a:pt x="6789191" y="0"/>
                  </a:lnTo>
                  <a:close/>
                </a:path>
              </a:pathLst>
            </a:custGeom>
            <a:solidFill>
              <a:srgbClr val="F1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779" y="239447"/>
              <a:ext cx="6789420" cy="459105"/>
            </a:xfrm>
            <a:custGeom>
              <a:avLst/>
              <a:gdLst/>
              <a:ahLst/>
              <a:cxnLst/>
              <a:rect l="l" t="t" r="r" b="b"/>
              <a:pathLst>
                <a:path w="6789420" h="459105">
                  <a:moveTo>
                    <a:pt x="6789191" y="0"/>
                  </a:moveTo>
                  <a:lnTo>
                    <a:pt x="0" y="0"/>
                  </a:lnTo>
                  <a:lnTo>
                    <a:pt x="0" y="458838"/>
                  </a:lnTo>
                  <a:lnTo>
                    <a:pt x="6592227" y="458838"/>
                  </a:lnTo>
                  <a:lnTo>
                    <a:pt x="6789191" y="0"/>
                  </a:lnTo>
                  <a:close/>
                </a:path>
              </a:pathLst>
            </a:custGeom>
            <a:solidFill>
              <a:srgbClr val="01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39449"/>
              <a:ext cx="6776720" cy="459105"/>
            </a:xfrm>
            <a:custGeom>
              <a:avLst/>
              <a:gdLst/>
              <a:ahLst/>
              <a:cxnLst/>
              <a:rect l="l" t="t" r="r" b="b"/>
              <a:pathLst>
                <a:path w="6776720" h="459105">
                  <a:moveTo>
                    <a:pt x="6776491" y="0"/>
                  </a:moveTo>
                  <a:lnTo>
                    <a:pt x="0" y="0"/>
                  </a:lnTo>
                  <a:lnTo>
                    <a:pt x="0" y="458838"/>
                  </a:lnTo>
                  <a:lnTo>
                    <a:pt x="6579514" y="458838"/>
                  </a:lnTo>
                  <a:lnTo>
                    <a:pt x="677649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Multiple Asset Classes: Differing Returns </a:t>
            </a:r>
            <a:r>
              <a:rPr spc="-10" dirty="0"/>
              <a:t>Profiles</a:t>
            </a:r>
          </a:p>
        </p:txBody>
      </p:sp>
      <p:sp>
        <p:nvSpPr>
          <p:cNvPr id="9" name="object 9"/>
          <p:cNvSpPr/>
          <p:nvPr/>
        </p:nvSpPr>
        <p:spPr>
          <a:xfrm>
            <a:off x="1753429" y="3573203"/>
            <a:ext cx="4094479" cy="226060"/>
          </a:xfrm>
          <a:custGeom>
            <a:avLst/>
            <a:gdLst/>
            <a:ahLst/>
            <a:cxnLst/>
            <a:rect l="l" t="t" r="r" b="b"/>
            <a:pathLst>
              <a:path w="4094479" h="226060">
                <a:moveTo>
                  <a:pt x="4094403" y="0"/>
                </a:moveTo>
                <a:lnTo>
                  <a:pt x="0" y="0"/>
                </a:lnTo>
                <a:lnTo>
                  <a:pt x="1257" y="225767"/>
                </a:lnTo>
                <a:lnTo>
                  <a:pt x="3998569" y="225767"/>
                </a:lnTo>
                <a:lnTo>
                  <a:pt x="4094403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31553" y="3568980"/>
            <a:ext cx="3896995" cy="198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Equity</a:t>
            </a:r>
            <a:r>
              <a:rPr sz="1100" spc="8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has</a:t>
            </a:r>
            <a:r>
              <a:rPr sz="1100" spc="9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delivered</a:t>
            </a:r>
            <a:r>
              <a:rPr sz="1100" spc="9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highest</a:t>
            </a:r>
            <a:r>
              <a:rPr sz="1100" spc="9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returns,</a:t>
            </a:r>
            <a:r>
              <a:rPr sz="1100" spc="9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but</a:t>
            </a:r>
            <a:r>
              <a:rPr sz="1100" spc="9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with</a:t>
            </a:r>
            <a:r>
              <a:rPr sz="1100" spc="9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high</a:t>
            </a:r>
            <a:r>
              <a:rPr sz="1100" spc="9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BNPP Sans"/>
                <a:cs typeface="BNPP Sans"/>
              </a:rPr>
              <a:t>volatility!!</a:t>
            </a:r>
            <a:endParaRPr sz="1100">
              <a:latin typeface="BNPP Sans"/>
              <a:cs typeface="BNPP San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914042" y="1437640"/>
            <a:ext cx="2448560" cy="386715"/>
            <a:chOff x="1914042" y="1437640"/>
            <a:chExt cx="2448560" cy="386715"/>
          </a:xfrm>
        </p:grpSpPr>
        <p:sp>
          <p:nvSpPr>
            <p:cNvPr id="17" name="object 17"/>
            <p:cNvSpPr/>
            <p:nvPr/>
          </p:nvSpPr>
          <p:spPr>
            <a:xfrm>
              <a:off x="1914042" y="1437640"/>
              <a:ext cx="816610" cy="197485"/>
            </a:xfrm>
            <a:custGeom>
              <a:avLst/>
              <a:gdLst/>
              <a:ahLst/>
              <a:cxnLst/>
              <a:rect l="l" t="t" r="r" b="b"/>
              <a:pathLst>
                <a:path w="816610" h="197485">
                  <a:moveTo>
                    <a:pt x="816127" y="0"/>
                  </a:moveTo>
                  <a:lnTo>
                    <a:pt x="0" y="0"/>
                  </a:lnTo>
                  <a:lnTo>
                    <a:pt x="0" y="196938"/>
                  </a:lnTo>
                  <a:lnTo>
                    <a:pt x="816127" y="196938"/>
                  </a:lnTo>
                  <a:lnTo>
                    <a:pt x="816127" y="0"/>
                  </a:lnTo>
                  <a:close/>
                </a:path>
              </a:pathLst>
            </a:custGeom>
            <a:solidFill>
              <a:srgbClr val="01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30169" y="1437640"/>
              <a:ext cx="816610" cy="197485"/>
            </a:xfrm>
            <a:custGeom>
              <a:avLst/>
              <a:gdLst/>
              <a:ahLst/>
              <a:cxnLst/>
              <a:rect l="l" t="t" r="r" b="b"/>
              <a:pathLst>
                <a:path w="816610" h="197485">
                  <a:moveTo>
                    <a:pt x="816140" y="0"/>
                  </a:moveTo>
                  <a:lnTo>
                    <a:pt x="0" y="0"/>
                  </a:lnTo>
                  <a:lnTo>
                    <a:pt x="0" y="196938"/>
                  </a:lnTo>
                  <a:lnTo>
                    <a:pt x="816140" y="196938"/>
                  </a:lnTo>
                  <a:lnTo>
                    <a:pt x="816140" y="0"/>
                  </a:lnTo>
                  <a:close/>
                </a:path>
              </a:pathLst>
            </a:custGeom>
            <a:solidFill>
              <a:srgbClr val="BB8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46309" y="1437640"/>
              <a:ext cx="816610" cy="197485"/>
            </a:xfrm>
            <a:custGeom>
              <a:avLst/>
              <a:gdLst/>
              <a:ahLst/>
              <a:cxnLst/>
              <a:rect l="l" t="t" r="r" b="b"/>
              <a:pathLst>
                <a:path w="816610" h="197485">
                  <a:moveTo>
                    <a:pt x="816127" y="0"/>
                  </a:moveTo>
                  <a:lnTo>
                    <a:pt x="0" y="0"/>
                  </a:lnTo>
                  <a:lnTo>
                    <a:pt x="0" y="196938"/>
                  </a:lnTo>
                  <a:lnTo>
                    <a:pt x="816127" y="196938"/>
                  </a:lnTo>
                  <a:lnTo>
                    <a:pt x="816127" y="0"/>
                  </a:lnTo>
                  <a:close/>
                </a:path>
              </a:pathLst>
            </a:custGeom>
            <a:solidFill>
              <a:srgbClr val="F1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14042" y="1634579"/>
              <a:ext cx="816610" cy="189865"/>
            </a:xfrm>
            <a:custGeom>
              <a:avLst/>
              <a:gdLst/>
              <a:ahLst/>
              <a:cxnLst/>
              <a:rect l="l" t="t" r="r" b="b"/>
              <a:pathLst>
                <a:path w="816610" h="189864">
                  <a:moveTo>
                    <a:pt x="816127" y="0"/>
                  </a:moveTo>
                  <a:lnTo>
                    <a:pt x="0" y="0"/>
                  </a:lnTo>
                  <a:lnTo>
                    <a:pt x="0" y="189611"/>
                  </a:lnTo>
                  <a:lnTo>
                    <a:pt x="816127" y="189611"/>
                  </a:lnTo>
                  <a:lnTo>
                    <a:pt x="816127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30169" y="1634579"/>
              <a:ext cx="816610" cy="189865"/>
            </a:xfrm>
            <a:custGeom>
              <a:avLst/>
              <a:gdLst/>
              <a:ahLst/>
              <a:cxnLst/>
              <a:rect l="l" t="t" r="r" b="b"/>
              <a:pathLst>
                <a:path w="816610" h="189864">
                  <a:moveTo>
                    <a:pt x="816140" y="0"/>
                  </a:moveTo>
                  <a:lnTo>
                    <a:pt x="0" y="0"/>
                  </a:lnTo>
                  <a:lnTo>
                    <a:pt x="0" y="189611"/>
                  </a:lnTo>
                  <a:lnTo>
                    <a:pt x="816140" y="189611"/>
                  </a:lnTo>
                  <a:lnTo>
                    <a:pt x="816140" y="0"/>
                  </a:lnTo>
                  <a:close/>
                </a:path>
              </a:pathLst>
            </a:custGeom>
            <a:solidFill>
              <a:srgbClr val="C7C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46309" y="1634579"/>
              <a:ext cx="816610" cy="189865"/>
            </a:xfrm>
            <a:custGeom>
              <a:avLst/>
              <a:gdLst/>
              <a:ahLst/>
              <a:cxnLst/>
              <a:rect l="l" t="t" r="r" b="b"/>
              <a:pathLst>
                <a:path w="816610" h="189864">
                  <a:moveTo>
                    <a:pt x="816127" y="0"/>
                  </a:moveTo>
                  <a:lnTo>
                    <a:pt x="0" y="0"/>
                  </a:lnTo>
                  <a:lnTo>
                    <a:pt x="0" y="189611"/>
                  </a:lnTo>
                  <a:lnTo>
                    <a:pt x="816127" y="189611"/>
                  </a:lnTo>
                  <a:lnTo>
                    <a:pt x="816127" y="0"/>
                  </a:lnTo>
                  <a:close/>
                </a:path>
              </a:pathLst>
            </a:custGeom>
            <a:solidFill>
              <a:srgbClr val="B2B4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1911973" y="1254023"/>
          <a:ext cx="2447925" cy="567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600" b="1" dirty="0">
                          <a:latin typeface="BNPP Sans"/>
                          <a:cs typeface="BNPP Sans"/>
                        </a:rPr>
                        <a:t>CAGR</a:t>
                      </a:r>
                      <a:r>
                        <a:rPr sz="600" b="1" spc="60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600" b="1" dirty="0">
                          <a:latin typeface="BNPP Sans"/>
                          <a:cs typeface="BNPP Sans"/>
                        </a:rPr>
                        <a:t>(Since</a:t>
                      </a:r>
                      <a:r>
                        <a:rPr sz="600" b="1" spc="70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600" b="1" dirty="0">
                          <a:latin typeface="BNPP Sans"/>
                          <a:cs typeface="BNPP Sans"/>
                        </a:rPr>
                        <a:t>Mar</a:t>
                      </a:r>
                      <a:r>
                        <a:rPr sz="600" b="1" spc="45" dirty="0">
                          <a:latin typeface="BNPP Sans"/>
                          <a:cs typeface="BNPP Sans"/>
                        </a:rPr>
                        <a:t> </a:t>
                      </a:r>
                      <a:r>
                        <a:rPr sz="600" b="1" spc="-10" dirty="0">
                          <a:latin typeface="BNPP Sans"/>
                          <a:cs typeface="BNPP Sans"/>
                        </a:rPr>
                        <a:t>2002)</a:t>
                      </a:r>
                      <a:endParaRPr sz="600">
                        <a:latin typeface="BNPP Sans"/>
                        <a:cs typeface="BNPP Sans"/>
                      </a:endParaRPr>
                    </a:p>
                  </a:txBody>
                  <a:tcPr marL="0" marR="0" marT="3429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6350">
                      <a:solidFill>
                        <a:srgbClr val="939598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BNPP Sans"/>
                          <a:cs typeface="BNPP Sans"/>
                        </a:rPr>
                        <a:t>Nifty</a:t>
                      </a:r>
                      <a:r>
                        <a:rPr sz="600" b="1" spc="55" dirty="0">
                          <a:solidFill>
                            <a:srgbClr val="FFFFFF"/>
                          </a:solidFill>
                          <a:latin typeface="BNPP Sans"/>
                          <a:cs typeface="BNPP Sans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BNPP Sans"/>
                          <a:cs typeface="BNPP Sans"/>
                        </a:rPr>
                        <a:t>500</a:t>
                      </a:r>
                      <a:r>
                        <a:rPr sz="600" b="1" spc="30" dirty="0">
                          <a:solidFill>
                            <a:srgbClr val="FFFFFF"/>
                          </a:solidFill>
                          <a:latin typeface="BNPP Sans"/>
                          <a:cs typeface="BNPP Sans"/>
                        </a:rPr>
                        <a:t> </a:t>
                      </a:r>
                      <a:r>
                        <a:rPr sz="600" b="1" spc="-25" dirty="0">
                          <a:solidFill>
                            <a:srgbClr val="FFFFFF"/>
                          </a:solidFill>
                          <a:latin typeface="BNPP Sans"/>
                          <a:cs typeface="BNPP Sans"/>
                        </a:rPr>
                        <a:t>TRI</a:t>
                      </a:r>
                      <a:endParaRPr sz="600">
                        <a:latin typeface="BNPP Sans"/>
                        <a:cs typeface="BNPP Sans"/>
                      </a:endParaRPr>
                    </a:p>
                  </a:txBody>
                  <a:tcPr marL="0" marR="0" marT="4445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1996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BNPP Sans"/>
                          <a:cs typeface="BNPP Sans"/>
                        </a:rPr>
                        <a:t>Prices</a:t>
                      </a:r>
                      <a:r>
                        <a:rPr sz="600" b="1" spc="60" dirty="0">
                          <a:solidFill>
                            <a:srgbClr val="FFFFFF"/>
                          </a:solidFill>
                          <a:latin typeface="BNPP Sans"/>
                          <a:cs typeface="BNPP Sans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BNPP Sans"/>
                          <a:cs typeface="BNPP Sans"/>
                        </a:rPr>
                        <a:t>of</a:t>
                      </a:r>
                      <a:r>
                        <a:rPr sz="600" b="1" spc="35" dirty="0">
                          <a:solidFill>
                            <a:srgbClr val="FFFFFF"/>
                          </a:solidFill>
                          <a:latin typeface="BNPP Sans"/>
                          <a:cs typeface="BNPP Sans"/>
                        </a:rPr>
                        <a:t> </a:t>
                      </a:r>
                      <a:r>
                        <a:rPr sz="600" b="1" spc="-20" dirty="0">
                          <a:solidFill>
                            <a:srgbClr val="FFFFFF"/>
                          </a:solidFill>
                          <a:latin typeface="BNPP Sans"/>
                          <a:cs typeface="BNPP Sans"/>
                        </a:rPr>
                        <a:t>Gold</a:t>
                      </a:r>
                      <a:endParaRPr sz="600">
                        <a:latin typeface="BNPP Sans"/>
                        <a:cs typeface="BNPP Sans"/>
                      </a:endParaRPr>
                    </a:p>
                  </a:txBody>
                  <a:tcPr marL="0" marR="0" marT="4445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BB812B"/>
                    </a:solidFill>
                  </a:tcPr>
                </a:tc>
                <a:tc>
                  <a:txBody>
                    <a:bodyPr/>
                    <a:lstStyle/>
                    <a:p>
                      <a:pPr marL="311150" marR="33655" indent="-289560">
                        <a:lnSpc>
                          <a:spcPts val="650"/>
                        </a:lnSpc>
                        <a:spcBef>
                          <a:spcPts val="120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BNPP Sans"/>
                          <a:cs typeface="BNPP Sans"/>
                        </a:rPr>
                        <a:t>Nifty</a:t>
                      </a:r>
                      <a:r>
                        <a:rPr sz="600" b="1" spc="80" dirty="0">
                          <a:solidFill>
                            <a:srgbClr val="FFFFFF"/>
                          </a:solidFill>
                          <a:latin typeface="BNPP Sans"/>
                          <a:cs typeface="BNPP Sans"/>
                        </a:rPr>
                        <a:t> </a:t>
                      </a:r>
                      <a:r>
                        <a:rPr sz="600" b="1" dirty="0">
                          <a:solidFill>
                            <a:srgbClr val="FFFFFF"/>
                          </a:solidFill>
                          <a:latin typeface="BNPP Sans"/>
                          <a:cs typeface="BNPP Sans"/>
                        </a:rPr>
                        <a:t>Composite</a:t>
                      </a:r>
                      <a:r>
                        <a:rPr sz="600" b="1" spc="65" dirty="0">
                          <a:solidFill>
                            <a:srgbClr val="FFFFFF"/>
                          </a:solidFill>
                          <a:latin typeface="BNPP Sans"/>
                          <a:cs typeface="BNPP Sans"/>
                        </a:rPr>
                        <a:t> </a:t>
                      </a:r>
                      <a:r>
                        <a:rPr sz="600" b="1" spc="-20" dirty="0">
                          <a:solidFill>
                            <a:srgbClr val="FFFFFF"/>
                          </a:solidFill>
                          <a:latin typeface="BNPP Sans"/>
                          <a:cs typeface="BNPP Sans"/>
                        </a:rPr>
                        <a:t>Debt</a:t>
                      </a:r>
                      <a:r>
                        <a:rPr sz="600" b="1" spc="500" dirty="0">
                          <a:solidFill>
                            <a:srgbClr val="FFFFFF"/>
                          </a:solidFill>
                          <a:latin typeface="BNPP Sans"/>
                          <a:cs typeface="BNPP Sans"/>
                        </a:rPr>
                        <a:t> 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BNPP Sans"/>
                          <a:cs typeface="BNPP Sans"/>
                        </a:rPr>
                        <a:t>Index</a:t>
                      </a:r>
                      <a:endParaRPr sz="600">
                        <a:latin typeface="BNPP Sans"/>
                        <a:cs typeface="BNPP Sans"/>
                      </a:endParaRPr>
                    </a:p>
                  </a:txBody>
                  <a:tcPr marL="0" marR="0" marT="1524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15D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2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700" spc="-10" dirty="0">
                          <a:latin typeface="BNPP Sans"/>
                          <a:cs typeface="BNPP Sans"/>
                        </a:rPr>
                        <a:t>17.3%</a:t>
                      </a:r>
                      <a:endParaRPr sz="700">
                        <a:latin typeface="BNPP Sans"/>
                        <a:cs typeface="BNPP Sans"/>
                      </a:endParaRPr>
                    </a:p>
                  </a:txBody>
                  <a:tcPr marL="0" marR="0" marT="30480" marB="0">
                    <a:lnL w="6350">
                      <a:solidFill>
                        <a:srgbClr val="939598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700" spc="-10" dirty="0">
                          <a:latin typeface="BNPP Sans"/>
                          <a:cs typeface="BNPP Sans"/>
                        </a:rPr>
                        <a:t>11.4%</a:t>
                      </a:r>
                      <a:endParaRPr sz="700">
                        <a:latin typeface="BNPP Sans"/>
                        <a:cs typeface="BNPP Sans"/>
                      </a:endParaRPr>
                    </a:p>
                  </a:txBody>
                  <a:tcPr marL="0" marR="0" marT="3048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  <a:solidFill>
                      <a:srgbClr val="C7C8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700" spc="-20" dirty="0">
                          <a:latin typeface="BNPP Sans"/>
                          <a:cs typeface="BNPP Sans"/>
                        </a:rPr>
                        <a:t>7.4%</a:t>
                      </a:r>
                      <a:endParaRPr sz="700">
                        <a:latin typeface="BNPP Sans"/>
                        <a:cs typeface="BNPP Sans"/>
                      </a:endParaRPr>
                    </a:p>
                  </a:txBody>
                  <a:tcPr marL="0" marR="0" marT="3048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939598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939598"/>
                      </a:solidFill>
                      <a:prstDash val="solid"/>
                    </a:lnB>
                    <a:solidFill>
                      <a:srgbClr val="B2B4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4" name="object 24"/>
          <p:cNvGrpSpPr/>
          <p:nvPr/>
        </p:nvGrpSpPr>
        <p:grpSpPr>
          <a:xfrm>
            <a:off x="1679473" y="2653535"/>
            <a:ext cx="4558030" cy="26034"/>
            <a:chOff x="1679473" y="2653535"/>
            <a:chExt cx="4558030" cy="26034"/>
          </a:xfrm>
        </p:grpSpPr>
        <p:sp>
          <p:nvSpPr>
            <p:cNvPr id="25" name="object 25"/>
            <p:cNvSpPr/>
            <p:nvPr/>
          </p:nvSpPr>
          <p:spPr>
            <a:xfrm>
              <a:off x="1682330" y="2656393"/>
              <a:ext cx="4552315" cy="0"/>
            </a:xfrm>
            <a:custGeom>
              <a:avLst/>
              <a:gdLst/>
              <a:ahLst/>
              <a:cxnLst/>
              <a:rect l="l" t="t" r="r" b="b"/>
              <a:pathLst>
                <a:path w="4552315">
                  <a:moveTo>
                    <a:pt x="0" y="0"/>
                  </a:moveTo>
                  <a:lnTo>
                    <a:pt x="4551984" y="0"/>
                  </a:lnTo>
                </a:path>
              </a:pathLst>
            </a:custGeom>
            <a:ln w="54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78738" y="2656393"/>
              <a:ext cx="2155190" cy="20320"/>
            </a:xfrm>
            <a:custGeom>
              <a:avLst/>
              <a:gdLst/>
              <a:ahLst/>
              <a:cxnLst/>
              <a:rect l="l" t="t" r="r" b="b"/>
              <a:pathLst>
                <a:path w="2155190" h="20319">
                  <a:moveTo>
                    <a:pt x="2154669" y="0"/>
                  </a:moveTo>
                  <a:lnTo>
                    <a:pt x="2154669" y="19989"/>
                  </a:lnTo>
                </a:path>
                <a:path w="2155190" h="20319">
                  <a:moveTo>
                    <a:pt x="1915668" y="0"/>
                  </a:moveTo>
                  <a:lnTo>
                    <a:pt x="1915668" y="19989"/>
                  </a:lnTo>
                </a:path>
                <a:path w="2155190" h="20319">
                  <a:moveTo>
                    <a:pt x="1676653" y="0"/>
                  </a:moveTo>
                  <a:lnTo>
                    <a:pt x="1676653" y="19989"/>
                  </a:lnTo>
                </a:path>
                <a:path w="2155190" h="20319">
                  <a:moveTo>
                    <a:pt x="1435823" y="0"/>
                  </a:moveTo>
                  <a:lnTo>
                    <a:pt x="1435823" y="19989"/>
                  </a:lnTo>
                </a:path>
                <a:path w="2155190" h="20319">
                  <a:moveTo>
                    <a:pt x="1195920" y="0"/>
                  </a:moveTo>
                  <a:lnTo>
                    <a:pt x="1195920" y="19989"/>
                  </a:lnTo>
                </a:path>
                <a:path w="2155190" h="20319">
                  <a:moveTo>
                    <a:pt x="956906" y="0"/>
                  </a:moveTo>
                  <a:lnTo>
                    <a:pt x="956906" y="19989"/>
                  </a:lnTo>
                </a:path>
                <a:path w="2155190" h="20319">
                  <a:moveTo>
                    <a:pt x="717918" y="0"/>
                  </a:moveTo>
                  <a:lnTo>
                    <a:pt x="717918" y="19989"/>
                  </a:lnTo>
                </a:path>
                <a:path w="2155190" h="20319">
                  <a:moveTo>
                    <a:pt x="478002" y="0"/>
                  </a:moveTo>
                  <a:lnTo>
                    <a:pt x="478002" y="19989"/>
                  </a:lnTo>
                </a:path>
                <a:path w="2155190" h="20319">
                  <a:moveTo>
                    <a:pt x="238086" y="0"/>
                  </a:moveTo>
                  <a:lnTo>
                    <a:pt x="238086" y="19989"/>
                  </a:lnTo>
                </a:path>
                <a:path w="2155190" h="20319">
                  <a:moveTo>
                    <a:pt x="0" y="0"/>
                  </a:moveTo>
                  <a:lnTo>
                    <a:pt x="0" y="19989"/>
                  </a:lnTo>
                </a:path>
              </a:pathLst>
            </a:custGeom>
            <a:ln w="54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1619" y="1201470"/>
            <a:ext cx="4580873" cy="1474911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1328323" y="2582543"/>
            <a:ext cx="29400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-10" dirty="0">
                <a:latin typeface="BNPP Sans"/>
                <a:cs typeface="BNPP Sans"/>
              </a:rPr>
              <a:t>50,000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58027" y="2314360"/>
            <a:ext cx="36385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-10" dirty="0">
                <a:latin typeface="BNPP Sans"/>
                <a:cs typeface="BNPP Sans"/>
              </a:rPr>
              <a:t>5,50,000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08532" y="2046178"/>
            <a:ext cx="413384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-10" dirty="0">
                <a:latin typeface="BNPP Sans"/>
                <a:cs typeface="BNPP Sans"/>
              </a:rPr>
              <a:t>10,50,000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08532" y="1241536"/>
            <a:ext cx="413384" cy="6737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-10" dirty="0">
                <a:latin typeface="BNPP Sans"/>
                <a:cs typeface="BNPP Sans"/>
              </a:rPr>
              <a:t>25,50,000</a:t>
            </a:r>
            <a:endParaRPr sz="700">
              <a:latin typeface="BNPP Sans"/>
              <a:cs typeface="BNPP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BNPP Sans"/>
              <a:cs typeface="BNPP Sans"/>
            </a:endParaRPr>
          </a:p>
          <a:p>
            <a:pPr marL="12700">
              <a:lnSpc>
                <a:spcPct val="100000"/>
              </a:lnSpc>
            </a:pPr>
            <a:r>
              <a:rPr sz="700" spc="-10" dirty="0">
                <a:latin typeface="BNPP Sans"/>
                <a:cs typeface="BNPP Sans"/>
              </a:rPr>
              <a:t>20,50,000</a:t>
            </a:r>
            <a:endParaRPr sz="700">
              <a:latin typeface="BNPP Sans"/>
              <a:cs typeface="BNPP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BNPP Sans"/>
              <a:cs typeface="BNPP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700" spc="-10" dirty="0">
                <a:latin typeface="BNPP Sans"/>
                <a:cs typeface="BNPP Sans"/>
              </a:rPr>
              <a:t>15,50,000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08577" y="2696719"/>
            <a:ext cx="144780" cy="464184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00" dirty="0">
                <a:latin typeface="BNPP Sans"/>
                <a:cs typeface="BNPP Sans"/>
              </a:rPr>
              <a:t>31-Mar-</a:t>
            </a:r>
            <a:r>
              <a:rPr sz="700" spc="-25" dirty="0">
                <a:latin typeface="BNPP Sans"/>
                <a:cs typeface="BNPP Sans"/>
              </a:rPr>
              <a:t>02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47694" y="2709812"/>
            <a:ext cx="144780" cy="440055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00" dirty="0">
                <a:latin typeface="BNPP Sans"/>
                <a:cs typeface="BNPP Sans"/>
              </a:rPr>
              <a:t>30-Apr-</a:t>
            </a:r>
            <a:r>
              <a:rPr sz="700" spc="-25" dirty="0">
                <a:latin typeface="BNPP Sans"/>
                <a:cs typeface="BNPP Sans"/>
              </a:rPr>
              <a:t>03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087926" y="2700526"/>
            <a:ext cx="144780" cy="471805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00" dirty="0">
                <a:latin typeface="BNPP Sans"/>
                <a:cs typeface="BNPP Sans"/>
              </a:rPr>
              <a:t>31-May-</a:t>
            </a:r>
            <a:r>
              <a:rPr sz="700" spc="-25" dirty="0">
                <a:latin typeface="BNPP Sans"/>
                <a:cs typeface="BNPP Sans"/>
              </a:rPr>
              <a:t>04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27043" y="2724020"/>
            <a:ext cx="144780" cy="429259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00" dirty="0">
                <a:latin typeface="BNPP Sans"/>
                <a:cs typeface="BNPP Sans"/>
              </a:rPr>
              <a:t>30-Jun-</a:t>
            </a:r>
            <a:r>
              <a:rPr sz="700" spc="-25" dirty="0">
                <a:latin typeface="BNPP Sans"/>
                <a:cs typeface="BNPP Sans"/>
              </a:rPr>
              <a:t>05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66811" y="2726249"/>
            <a:ext cx="144780" cy="404495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00" dirty="0">
                <a:latin typeface="BNPP Sans"/>
                <a:cs typeface="BNPP Sans"/>
              </a:rPr>
              <a:t>31-Jul-</a:t>
            </a:r>
            <a:r>
              <a:rPr sz="700" spc="-25" dirty="0">
                <a:latin typeface="BNPP Sans"/>
                <a:cs typeface="BNPP Sans"/>
              </a:rPr>
              <a:t>06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06485" y="2718727"/>
            <a:ext cx="144780" cy="446405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00" dirty="0">
                <a:latin typeface="BNPP Sans"/>
                <a:cs typeface="BNPP Sans"/>
              </a:rPr>
              <a:t>31-Aug-</a:t>
            </a:r>
            <a:r>
              <a:rPr sz="700" spc="-25" dirty="0">
                <a:latin typeface="BNPP Sans"/>
                <a:cs typeface="BNPP Sans"/>
              </a:rPr>
              <a:t>07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46253" y="2717984"/>
            <a:ext cx="144780" cy="447040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00" dirty="0">
                <a:latin typeface="BNPP Sans"/>
                <a:cs typeface="BNPP Sans"/>
              </a:rPr>
              <a:t>30-Sep-</a:t>
            </a:r>
            <a:r>
              <a:rPr sz="700" spc="-25" dirty="0">
                <a:latin typeface="BNPP Sans"/>
                <a:cs typeface="BNPP Sans"/>
              </a:rPr>
              <a:t>08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285927" y="2713991"/>
            <a:ext cx="144780" cy="435609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00" dirty="0">
                <a:latin typeface="BNPP Sans"/>
                <a:cs typeface="BNPP Sans"/>
              </a:rPr>
              <a:t>31-Oct-</a:t>
            </a:r>
            <a:r>
              <a:rPr sz="700" spc="-25" dirty="0">
                <a:latin typeface="BNPP Sans"/>
                <a:cs typeface="BNPP Sans"/>
              </a:rPr>
              <a:t>09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25045" y="2706748"/>
            <a:ext cx="144780" cy="458470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00" dirty="0">
                <a:latin typeface="BNPP Sans"/>
                <a:cs typeface="BNPP Sans"/>
              </a:rPr>
              <a:t>30-Nov-</a:t>
            </a:r>
            <a:r>
              <a:rPr sz="700" spc="-25" dirty="0">
                <a:latin typeface="BNPP Sans"/>
                <a:cs typeface="BNPP Sans"/>
              </a:rPr>
              <a:t>10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764812" y="2716777"/>
            <a:ext cx="144780" cy="448309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00" dirty="0">
                <a:latin typeface="BNPP Sans"/>
                <a:cs typeface="BNPP Sans"/>
              </a:rPr>
              <a:t>31-Dec-</a:t>
            </a:r>
            <a:r>
              <a:rPr sz="700" spc="-25" dirty="0">
                <a:latin typeface="BNPP Sans"/>
                <a:cs typeface="BNPP Sans"/>
              </a:rPr>
              <a:t>11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05044" y="2725506"/>
            <a:ext cx="144780" cy="427990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00" dirty="0">
                <a:latin typeface="BNPP Sans"/>
                <a:cs typeface="BNPP Sans"/>
              </a:rPr>
              <a:t>31-Jan-</a:t>
            </a:r>
            <a:r>
              <a:rPr sz="700" spc="-25" dirty="0">
                <a:latin typeface="BNPP Sans"/>
                <a:cs typeface="BNPP Sans"/>
              </a:rPr>
              <a:t>13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242954" y="2717984"/>
            <a:ext cx="144780" cy="443230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00" dirty="0">
                <a:latin typeface="BNPP Sans"/>
                <a:cs typeface="BNPP Sans"/>
              </a:rPr>
              <a:t>28-Feb-</a:t>
            </a:r>
            <a:r>
              <a:rPr sz="700" spc="-35" dirty="0">
                <a:latin typeface="BNPP Sans"/>
                <a:cs typeface="BNPP Sans"/>
              </a:rPr>
              <a:t>14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482629" y="2696626"/>
            <a:ext cx="144780" cy="464184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00" dirty="0">
                <a:latin typeface="BNPP Sans"/>
                <a:cs typeface="BNPP Sans"/>
              </a:rPr>
              <a:t>31-Mar-</a:t>
            </a:r>
            <a:r>
              <a:rPr sz="700" spc="-25" dirty="0">
                <a:latin typeface="BNPP Sans"/>
                <a:cs typeface="BNPP Sans"/>
              </a:rPr>
              <a:t>15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722304" y="2709719"/>
            <a:ext cx="144780" cy="440055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00" dirty="0">
                <a:latin typeface="BNPP Sans"/>
                <a:cs typeface="BNPP Sans"/>
              </a:rPr>
              <a:t>30-Apr-</a:t>
            </a:r>
            <a:r>
              <a:rPr sz="700" spc="-25" dirty="0">
                <a:latin typeface="BNPP Sans"/>
                <a:cs typeface="BNPP Sans"/>
              </a:rPr>
              <a:t>16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962071" y="2700433"/>
            <a:ext cx="144780" cy="471805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00" dirty="0">
                <a:latin typeface="BNPP Sans"/>
                <a:cs typeface="BNPP Sans"/>
              </a:rPr>
              <a:t>31-May-</a:t>
            </a:r>
            <a:r>
              <a:rPr sz="700" spc="-25" dirty="0">
                <a:latin typeface="BNPP Sans"/>
                <a:cs typeface="BNPP Sans"/>
              </a:rPr>
              <a:t>17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201188" y="2723927"/>
            <a:ext cx="144780" cy="429259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00" dirty="0">
                <a:latin typeface="BNPP Sans"/>
                <a:cs typeface="BNPP Sans"/>
              </a:rPr>
              <a:t>30-Jun-</a:t>
            </a:r>
            <a:r>
              <a:rPr sz="700" spc="-25" dirty="0">
                <a:latin typeface="BNPP Sans"/>
                <a:cs typeface="BNPP Sans"/>
              </a:rPr>
              <a:t>18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440863" y="2726156"/>
            <a:ext cx="144780" cy="404495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00" dirty="0">
                <a:latin typeface="BNPP Sans"/>
                <a:cs typeface="BNPP Sans"/>
              </a:rPr>
              <a:t>31-Jul-</a:t>
            </a:r>
            <a:r>
              <a:rPr sz="700" spc="-25" dirty="0">
                <a:latin typeface="BNPP Sans"/>
                <a:cs typeface="BNPP Sans"/>
              </a:rPr>
              <a:t>19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681187" y="2718634"/>
            <a:ext cx="144780" cy="446405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00" dirty="0">
                <a:latin typeface="BNPP Sans"/>
                <a:cs typeface="BNPP Sans"/>
              </a:rPr>
              <a:t>31-Aug-</a:t>
            </a:r>
            <a:r>
              <a:rPr sz="700" spc="-25" dirty="0">
                <a:latin typeface="BNPP Sans"/>
                <a:cs typeface="BNPP Sans"/>
              </a:rPr>
              <a:t>20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920305" y="2717891"/>
            <a:ext cx="144780" cy="447040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00" dirty="0">
                <a:latin typeface="BNPP Sans"/>
                <a:cs typeface="BNPP Sans"/>
              </a:rPr>
              <a:t>30-Sep-</a:t>
            </a:r>
            <a:r>
              <a:rPr sz="700" spc="-25" dirty="0">
                <a:latin typeface="BNPP Sans"/>
                <a:cs typeface="BNPP Sans"/>
              </a:rPr>
              <a:t>21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160072" y="2713898"/>
            <a:ext cx="144780" cy="435609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00" dirty="0">
                <a:latin typeface="BNPP Sans"/>
                <a:cs typeface="BNPP Sans"/>
              </a:rPr>
              <a:t>31-Oct-</a:t>
            </a:r>
            <a:r>
              <a:rPr sz="700" spc="-25" dirty="0">
                <a:latin typeface="BNPP Sans"/>
                <a:cs typeface="BNPP Sans"/>
              </a:rPr>
              <a:t>22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258778" y="939358"/>
            <a:ext cx="102425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b="1" dirty="0">
                <a:latin typeface="BNPP Sans"/>
                <a:cs typeface="BNPP Sans"/>
              </a:rPr>
              <a:t>Growth of</a:t>
            </a:r>
            <a:r>
              <a:rPr sz="800" b="1" spc="10" dirty="0">
                <a:latin typeface="BNPP Sans"/>
                <a:cs typeface="BNPP Sans"/>
              </a:rPr>
              <a:t> </a:t>
            </a:r>
            <a:r>
              <a:rPr sz="800" b="1" dirty="0">
                <a:latin typeface="BNPP Sans"/>
                <a:cs typeface="BNPP Sans"/>
              </a:rPr>
              <a:t>Rs</a:t>
            </a:r>
            <a:r>
              <a:rPr sz="800" b="1" spc="10" dirty="0">
                <a:latin typeface="BNPP Sans"/>
                <a:cs typeface="BNPP Sans"/>
              </a:rPr>
              <a:t> </a:t>
            </a:r>
            <a:r>
              <a:rPr sz="800" b="1" spc="-10" dirty="0">
                <a:latin typeface="BNPP Sans"/>
                <a:cs typeface="BNPP Sans"/>
              </a:rPr>
              <a:t>1,00,000</a:t>
            </a:r>
            <a:endParaRPr sz="800">
              <a:latin typeface="BNPP Sans"/>
              <a:cs typeface="BNPP San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539333" y="3306796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5402" y="0"/>
                </a:lnTo>
              </a:path>
            </a:pathLst>
          </a:custGeom>
          <a:ln w="16357">
            <a:solidFill>
              <a:srgbClr val="019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2717440" y="3229127"/>
            <a:ext cx="54927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dirty="0">
                <a:latin typeface="BNPP Sans"/>
                <a:cs typeface="BNPP Sans"/>
              </a:rPr>
              <a:t>Nifty</a:t>
            </a:r>
            <a:r>
              <a:rPr sz="700" spc="4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500</a:t>
            </a:r>
            <a:r>
              <a:rPr sz="700" spc="55" dirty="0">
                <a:latin typeface="BNPP Sans"/>
                <a:cs typeface="BNPP Sans"/>
              </a:rPr>
              <a:t> </a:t>
            </a:r>
            <a:r>
              <a:rPr sz="700" spc="-25" dirty="0">
                <a:latin typeface="BNPP Sans"/>
                <a:cs typeface="BNPP Sans"/>
              </a:rPr>
              <a:t>TRI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319217" y="3306796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5389" y="0"/>
                </a:lnTo>
              </a:path>
            </a:pathLst>
          </a:custGeom>
          <a:ln w="16357">
            <a:solidFill>
              <a:srgbClr val="BB81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497361" y="3229127"/>
            <a:ext cx="58737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dirty="0">
                <a:latin typeface="BNPP Sans"/>
                <a:cs typeface="BNPP Sans"/>
              </a:rPr>
              <a:t>Prices</a:t>
            </a:r>
            <a:r>
              <a:rPr sz="700" spc="5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of</a:t>
            </a:r>
            <a:r>
              <a:rPr sz="700" spc="55" dirty="0">
                <a:latin typeface="BNPP Sans"/>
                <a:cs typeface="BNPP Sans"/>
              </a:rPr>
              <a:t> </a:t>
            </a:r>
            <a:r>
              <a:rPr sz="700" spc="-20" dirty="0">
                <a:latin typeface="BNPP Sans"/>
                <a:cs typeface="BNPP Sans"/>
              </a:rPr>
              <a:t>Gold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144803" y="3306796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5389" y="0"/>
                </a:lnTo>
              </a:path>
            </a:pathLst>
          </a:custGeom>
          <a:ln w="16357">
            <a:solidFill>
              <a:srgbClr val="F15D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4323295" y="3229127"/>
            <a:ext cx="117284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dirty="0">
                <a:latin typeface="BNPP Sans"/>
                <a:cs typeface="BNPP Sans"/>
              </a:rPr>
              <a:t>NIFTY</a:t>
            </a:r>
            <a:r>
              <a:rPr sz="700" spc="7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Composite</a:t>
            </a:r>
            <a:r>
              <a:rPr sz="700" spc="7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Debt</a:t>
            </a:r>
            <a:r>
              <a:rPr sz="700" spc="80" dirty="0">
                <a:latin typeface="BNPP Sans"/>
                <a:cs typeface="BNPP Sans"/>
              </a:rPr>
              <a:t> </a:t>
            </a:r>
            <a:r>
              <a:rPr sz="700" spc="-10" dirty="0">
                <a:latin typeface="BNPP Sans"/>
                <a:cs typeface="BNPP Sans"/>
              </a:rPr>
              <a:t>Index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894784" y="1017825"/>
            <a:ext cx="41402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-10" dirty="0">
                <a:solidFill>
                  <a:srgbClr val="019966"/>
                </a:solidFill>
                <a:latin typeface="BNPP Sans"/>
                <a:cs typeface="BNPP Sans"/>
              </a:rPr>
              <a:t>26,71,146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892556" y="1952751"/>
            <a:ext cx="36512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-10" dirty="0">
                <a:solidFill>
                  <a:srgbClr val="BB812B"/>
                </a:solidFill>
                <a:latin typeface="BNPP Sans"/>
                <a:cs typeface="BNPP Sans"/>
              </a:rPr>
              <a:t>9,18,537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865440" y="2290115"/>
            <a:ext cx="36512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-10" dirty="0">
                <a:solidFill>
                  <a:srgbClr val="F15D3B"/>
                </a:solidFill>
                <a:latin typeface="BNPP Sans"/>
                <a:cs typeface="BNPP Sans"/>
              </a:rPr>
              <a:t>4,36,049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138618" y="907529"/>
            <a:ext cx="5215255" cy="2510790"/>
          </a:xfrm>
          <a:custGeom>
            <a:avLst/>
            <a:gdLst/>
            <a:ahLst/>
            <a:cxnLst/>
            <a:rect l="l" t="t" r="r" b="b"/>
            <a:pathLst>
              <a:path w="5215255" h="2510790">
                <a:moveTo>
                  <a:pt x="5214797" y="2510294"/>
                </a:moveTo>
                <a:lnTo>
                  <a:pt x="0" y="2510294"/>
                </a:lnTo>
                <a:lnTo>
                  <a:pt x="0" y="0"/>
                </a:lnTo>
                <a:lnTo>
                  <a:pt x="5214797" y="0"/>
                </a:lnTo>
                <a:lnTo>
                  <a:pt x="5214797" y="2510294"/>
                </a:lnTo>
                <a:close/>
              </a:path>
            </a:pathLst>
          </a:custGeom>
          <a:ln w="5372">
            <a:solidFill>
              <a:srgbClr val="7675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12FD48C0-D1CF-9D4C-272E-CE9497EA1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" y="4596384"/>
            <a:ext cx="7559040" cy="7376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7560309" cy="4565015"/>
          </a:xfrm>
          <a:custGeom>
            <a:avLst/>
            <a:gdLst/>
            <a:ahLst/>
            <a:cxnLst/>
            <a:rect l="l" t="t" r="r" b="b"/>
            <a:pathLst>
              <a:path w="7560309" h="4565015">
                <a:moveTo>
                  <a:pt x="0" y="4564532"/>
                </a:moveTo>
                <a:lnTo>
                  <a:pt x="7559992" y="4564532"/>
                </a:lnTo>
                <a:lnTo>
                  <a:pt x="7559992" y="0"/>
                </a:lnTo>
                <a:lnTo>
                  <a:pt x="0" y="0"/>
                </a:lnTo>
                <a:lnTo>
                  <a:pt x="0" y="4564532"/>
                </a:lnTo>
                <a:close/>
              </a:path>
            </a:pathLst>
          </a:custGeom>
          <a:solidFill>
            <a:srgbClr val="F8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2665" y="4109222"/>
            <a:ext cx="6785609" cy="3600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4500"/>
              </a:lnSpc>
              <a:spcBef>
                <a:spcPts val="90"/>
              </a:spcBef>
            </a:pPr>
            <a:r>
              <a:rPr sz="700" b="0" dirty="0">
                <a:latin typeface="BNPP Sans Light"/>
                <a:cs typeface="BNPP Sans Light"/>
              </a:rPr>
              <a:t>Source: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Internal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research,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NSE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Indices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for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equity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and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debt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index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levels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and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world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gold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council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for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gold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prices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|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Data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from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March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31,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2002,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to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October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31,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2022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|The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spc="-10" dirty="0">
                <a:latin typeface="BNPP Sans Light"/>
                <a:cs typeface="BNPP Sans Light"/>
              </a:rPr>
              <a:t>above</a:t>
            </a:r>
            <a:r>
              <a:rPr sz="700" b="0" spc="50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illustration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is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for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comparison</a:t>
            </a:r>
            <a:r>
              <a:rPr sz="700" b="0" spc="8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purpose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only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and</a:t>
            </a:r>
            <a:r>
              <a:rPr sz="700" b="0" spc="8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should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not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constitute</a:t>
            </a:r>
            <a:r>
              <a:rPr sz="700" b="0" spc="8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as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investment</a:t>
            </a:r>
            <a:r>
              <a:rPr sz="700" b="0" spc="80" dirty="0">
                <a:latin typeface="BNPP Sans Light"/>
                <a:cs typeface="BNPP Sans Light"/>
              </a:rPr>
              <a:t> </a:t>
            </a:r>
            <a:r>
              <a:rPr sz="700" b="0" spc="-10" dirty="0">
                <a:latin typeface="BNPP Sans Light"/>
                <a:cs typeface="BNPP Sans Light"/>
              </a:rPr>
              <a:t>advise.</a:t>
            </a:r>
            <a:endParaRPr sz="700">
              <a:latin typeface="BNPP Sans Light"/>
              <a:cs typeface="BNPP Sans Ligh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700" b="0" dirty="0">
                <a:latin typeface="BNPP Sans Light"/>
                <a:cs typeface="BNPP Sans Light"/>
              </a:rPr>
              <a:t>Baroda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BNP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Paribas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Mutual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Fund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does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not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guarantee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returns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on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investments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the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scheme.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dirty="0">
                <a:latin typeface="BNPP Sans"/>
                <a:cs typeface="BNPP Sans"/>
              </a:rPr>
              <a:t>Past</a:t>
            </a:r>
            <a:r>
              <a:rPr sz="700" spc="7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performance</a:t>
            </a:r>
            <a:r>
              <a:rPr sz="700" spc="7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is</a:t>
            </a:r>
            <a:r>
              <a:rPr sz="700" spc="7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no</a:t>
            </a:r>
            <a:r>
              <a:rPr sz="700" spc="7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guarantee</a:t>
            </a:r>
            <a:r>
              <a:rPr sz="700" spc="7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for</a:t>
            </a:r>
            <a:r>
              <a:rPr sz="700" spc="7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future</a:t>
            </a:r>
            <a:r>
              <a:rPr sz="700" spc="70" dirty="0">
                <a:latin typeface="BNPP Sans"/>
                <a:cs typeface="BNPP Sans"/>
              </a:rPr>
              <a:t> </a:t>
            </a:r>
            <a:r>
              <a:rPr sz="700" spc="-10" dirty="0">
                <a:latin typeface="BNPP Sans"/>
                <a:cs typeface="BNPP Sans"/>
              </a:rPr>
              <a:t>returns.</a:t>
            </a:r>
            <a:endParaRPr sz="700">
              <a:latin typeface="BNPP Sans"/>
              <a:cs typeface="BNPP San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39447"/>
            <a:ext cx="6925945" cy="459105"/>
            <a:chOff x="0" y="239447"/>
            <a:chExt cx="6925945" cy="459105"/>
          </a:xfrm>
        </p:grpSpPr>
        <p:sp>
          <p:nvSpPr>
            <p:cNvPr id="5" name="object 5"/>
            <p:cNvSpPr/>
            <p:nvPr/>
          </p:nvSpPr>
          <p:spPr>
            <a:xfrm>
              <a:off x="136603" y="239447"/>
              <a:ext cx="6789420" cy="459105"/>
            </a:xfrm>
            <a:custGeom>
              <a:avLst/>
              <a:gdLst/>
              <a:ahLst/>
              <a:cxnLst/>
              <a:rect l="l" t="t" r="r" b="b"/>
              <a:pathLst>
                <a:path w="6789420" h="459105">
                  <a:moveTo>
                    <a:pt x="6789191" y="0"/>
                  </a:moveTo>
                  <a:lnTo>
                    <a:pt x="0" y="0"/>
                  </a:lnTo>
                  <a:lnTo>
                    <a:pt x="0" y="458838"/>
                  </a:lnTo>
                  <a:lnTo>
                    <a:pt x="6592227" y="458838"/>
                  </a:lnTo>
                  <a:lnTo>
                    <a:pt x="6789191" y="0"/>
                  </a:lnTo>
                  <a:close/>
                </a:path>
              </a:pathLst>
            </a:custGeom>
            <a:solidFill>
              <a:srgbClr val="F1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776" y="239447"/>
              <a:ext cx="6789420" cy="459105"/>
            </a:xfrm>
            <a:custGeom>
              <a:avLst/>
              <a:gdLst/>
              <a:ahLst/>
              <a:cxnLst/>
              <a:rect l="l" t="t" r="r" b="b"/>
              <a:pathLst>
                <a:path w="6789420" h="459105">
                  <a:moveTo>
                    <a:pt x="6789191" y="0"/>
                  </a:moveTo>
                  <a:lnTo>
                    <a:pt x="0" y="0"/>
                  </a:lnTo>
                  <a:lnTo>
                    <a:pt x="0" y="458838"/>
                  </a:lnTo>
                  <a:lnTo>
                    <a:pt x="6592227" y="458838"/>
                  </a:lnTo>
                  <a:lnTo>
                    <a:pt x="6789191" y="0"/>
                  </a:lnTo>
                  <a:close/>
                </a:path>
              </a:pathLst>
            </a:custGeom>
            <a:solidFill>
              <a:srgbClr val="01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39449"/>
              <a:ext cx="6776720" cy="459105"/>
            </a:xfrm>
            <a:custGeom>
              <a:avLst/>
              <a:gdLst/>
              <a:ahLst/>
              <a:cxnLst/>
              <a:rect l="l" t="t" r="r" b="b"/>
              <a:pathLst>
                <a:path w="6776720" h="459105">
                  <a:moveTo>
                    <a:pt x="6776491" y="0"/>
                  </a:moveTo>
                  <a:lnTo>
                    <a:pt x="0" y="0"/>
                  </a:lnTo>
                  <a:lnTo>
                    <a:pt x="0" y="458838"/>
                  </a:lnTo>
                  <a:lnTo>
                    <a:pt x="6579527" y="458838"/>
                  </a:lnTo>
                  <a:lnTo>
                    <a:pt x="677649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Equity</a:t>
            </a:r>
            <a:r>
              <a:rPr spc="-5" dirty="0"/>
              <a:t> </a:t>
            </a:r>
            <a:r>
              <a:rPr dirty="0"/>
              <a:t>and Gold provide</a:t>
            </a:r>
            <a:r>
              <a:rPr spc="-5" dirty="0"/>
              <a:t> </a:t>
            </a:r>
            <a:r>
              <a:rPr spc="-10" dirty="0"/>
              <a:t>long-</a:t>
            </a:r>
            <a:r>
              <a:rPr dirty="0"/>
              <a:t>term growth </a:t>
            </a:r>
            <a:r>
              <a:rPr spc="-10" dirty="0"/>
              <a:t>potential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2678607" y="1173581"/>
            <a:ext cx="1283970" cy="40640"/>
            <a:chOff x="2678607" y="1173581"/>
            <a:chExt cx="1283970" cy="40640"/>
          </a:xfrm>
        </p:grpSpPr>
        <p:sp>
          <p:nvSpPr>
            <p:cNvPr id="10" name="object 10"/>
            <p:cNvSpPr/>
            <p:nvPr/>
          </p:nvSpPr>
          <p:spPr>
            <a:xfrm>
              <a:off x="2678607" y="1173581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40017" y="0"/>
                  </a:moveTo>
                  <a:lnTo>
                    <a:pt x="0" y="0"/>
                  </a:lnTo>
                  <a:lnTo>
                    <a:pt x="0" y="40017"/>
                  </a:lnTo>
                  <a:lnTo>
                    <a:pt x="40017" y="40017"/>
                  </a:lnTo>
                  <a:lnTo>
                    <a:pt x="40017" y="0"/>
                  </a:lnTo>
                  <a:close/>
                </a:path>
              </a:pathLst>
            </a:custGeom>
            <a:solidFill>
              <a:srgbClr val="00A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84969" y="1173581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40017" y="0"/>
                  </a:moveTo>
                  <a:lnTo>
                    <a:pt x="0" y="0"/>
                  </a:lnTo>
                  <a:lnTo>
                    <a:pt x="0" y="40017"/>
                  </a:lnTo>
                  <a:lnTo>
                    <a:pt x="40017" y="40017"/>
                  </a:lnTo>
                  <a:lnTo>
                    <a:pt x="40017" y="0"/>
                  </a:lnTo>
                  <a:close/>
                </a:path>
              </a:pathLst>
            </a:custGeom>
            <a:solidFill>
              <a:srgbClr val="BB8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22344" y="1173581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40017" y="0"/>
                  </a:moveTo>
                  <a:lnTo>
                    <a:pt x="0" y="0"/>
                  </a:lnTo>
                  <a:lnTo>
                    <a:pt x="0" y="40017"/>
                  </a:lnTo>
                  <a:lnTo>
                    <a:pt x="40017" y="40017"/>
                  </a:lnTo>
                  <a:lnTo>
                    <a:pt x="40017" y="0"/>
                  </a:lnTo>
                  <a:close/>
                </a:path>
              </a:pathLst>
            </a:custGeom>
            <a:solidFill>
              <a:srgbClr val="F1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736241" y="865029"/>
            <a:ext cx="2185035" cy="3721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675"/>
              </a:spcBef>
            </a:pPr>
            <a:r>
              <a:rPr sz="900" dirty="0">
                <a:latin typeface="BNPP Sans"/>
                <a:cs typeface="BNPP Sans"/>
              </a:rPr>
              <a:t>3</a:t>
            </a:r>
            <a:r>
              <a:rPr sz="900" spc="15" dirty="0">
                <a:latin typeface="BNPP Sans"/>
                <a:cs typeface="BNPP Sans"/>
              </a:rPr>
              <a:t> </a:t>
            </a:r>
            <a:r>
              <a:rPr sz="900" dirty="0">
                <a:latin typeface="BNPP Sans"/>
                <a:cs typeface="BNPP Sans"/>
              </a:rPr>
              <a:t>Years</a:t>
            </a:r>
            <a:r>
              <a:rPr sz="900" spc="20" dirty="0">
                <a:latin typeface="BNPP Sans"/>
                <a:cs typeface="BNPP Sans"/>
              </a:rPr>
              <a:t> </a:t>
            </a:r>
            <a:r>
              <a:rPr sz="900" dirty="0">
                <a:latin typeface="BNPP Sans"/>
                <a:cs typeface="BNPP Sans"/>
              </a:rPr>
              <a:t>Rolling</a:t>
            </a:r>
            <a:r>
              <a:rPr sz="900" spc="15" dirty="0">
                <a:latin typeface="BNPP Sans"/>
                <a:cs typeface="BNPP Sans"/>
              </a:rPr>
              <a:t> </a:t>
            </a:r>
            <a:r>
              <a:rPr sz="900" dirty="0">
                <a:latin typeface="BNPP Sans"/>
                <a:cs typeface="BNPP Sans"/>
              </a:rPr>
              <a:t>-</a:t>
            </a:r>
            <a:r>
              <a:rPr sz="900" spc="20" dirty="0">
                <a:latin typeface="BNPP Sans"/>
                <a:cs typeface="BNPP Sans"/>
              </a:rPr>
              <a:t> </a:t>
            </a:r>
            <a:r>
              <a:rPr sz="900" dirty="0">
                <a:latin typeface="BNPP Sans"/>
                <a:cs typeface="BNPP Sans"/>
              </a:rPr>
              <a:t>Distribution</a:t>
            </a:r>
            <a:r>
              <a:rPr sz="900" spc="30" dirty="0">
                <a:latin typeface="BNPP Sans"/>
                <a:cs typeface="BNPP Sans"/>
              </a:rPr>
              <a:t> </a:t>
            </a:r>
            <a:r>
              <a:rPr sz="900" dirty="0">
                <a:latin typeface="BNPP Sans"/>
                <a:cs typeface="BNPP Sans"/>
              </a:rPr>
              <a:t>of</a:t>
            </a:r>
            <a:r>
              <a:rPr sz="900" spc="10" dirty="0">
                <a:latin typeface="BNPP Sans"/>
                <a:cs typeface="BNPP Sans"/>
              </a:rPr>
              <a:t> </a:t>
            </a:r>
            <a:r>
              <a:rPr sz="900" spc="-10" dirty="0">
                <a:latin typeface="BNPP Sans"/>
                <a:cs typeface="BNPP Sans"/>
              </a:rPr>
              <a:t>Returns</a:t>
            </a:r>
            <a:endParaRPr sz="900">
              <a:latin typeface="BNPP Sans"/>
              <a:cs typeface="BNPP Sans"/>
            </a:endParaRPr>
          </a:p>
          <a:p>
            <a:pPr>
              <a:lnSpc>
                <a:spcPct val="100000"/>
              </a:lnSpc>
              <a:spcBef>
                <a:spcPts val="350"/>
              </a:spcBef>
              <a:tabLst>
                <a:tab pos="605790" algn="l"/>
                <a:tab pos="1243330" algn="l"/>
              </a:tabLst>
            </a:pPr>
            <a:r>
              <a:rPr sz="600" dirty="0">
                <a:latin typeface="BNPP Sans"/>
                <a:cs typeface="BNPP Sans"/>
              </a:rPr>
              <a:t>Nifty</a:t>
            </a:r>
            <a:r>
              <a:rPr sz="600" spc="-30" dirty="0">
                <a:latin typeface="BNPP Sans"/>
                <a:cs typeface="BNPP Sans"/>
              </a:rPr>
              <a:t> </a:t>
            </a:r>
            <a:r>
              <a:rPr sz="600" dirty="0">
                <a:latin typeface="BNPP Sans"/>
                <a:cs typeface="BNPP Sans"/>
              </a:rPr>
              <a:t>500</a:t>
            </a:r>
            <a:r>
              <a:rPr sz="600" spc="-35" dirty="0">
                <a:latin typeface="BNPP Sans"/>
                <a:cs typeface="BNPP Sans"/>
              </a:rPr>
              <a:t> </a:t>
            </a:r>
            <a:r>
              <a:rPr sz="600" spc="-25" dirty="0">
                <a:latin typeface="BNPP Sans"/>
                <a:cs typeface="BNPP Sans"/>
              </a:rPr>
              <a:t>TRI</a:t>
            </a:r>
            <a:r>
              <a:rPr sz="600" dirty="0">
                <a:latin typeface="BNPP Sans"/>
                <a:cs typeface="BNPP Sans"/>
              </a:rPr>
              <a:t>	</a:t>
            </a:r>
            <a:r>
              <a:rPr sz="600" spc="-10" dirty="0">
                <a:latin typeface="BNPP Sans"/>
                <a:cs typeface="BNPP Sans"/>
              </a:rPr>
              <a:t>Prices </a:t>
            </a:r>
            <a:r>
              <a:rPr sz="600" dirty="0">
                <a:latin typeface="BNPP Sans"/>
                <a:cs typeface="BNPP Sans"/>
              </a:rPr>
              <a:t>of</a:t>
            </a:r>
            <a:r>
              <a:rPr sz="600" spc="5" dirty="0">
                <a:latin typeface="BNPP Sans"/>
                <a:cs typeface="BNPP Sans"/>
              </a:rPr>
              <a:t> </a:t>
            </a:r>
            <a:r>
              <a:rPr sz="600" spc="-20" dirty="0">
                <a:latin typeface="BNPP Sans"/>
                <a:cs typeface="BNPP Sans"/>
              </a:rPr>
              <a:t>Gold</a:t>
            </a:r>
            <a:r>
              <a:rPr sz="600" dirty="0">
                <a:latin typeface="BNPP Sans"/>
                <a:cs typeface="BNPP Sans"/>
              </a:rPr>
              <a:t>	</a:t>
            </a:r>
            <a:r>
              <a:rPr sz="600" spc="-10" dirty="0">
                <a:latin typeface="BNPP Sans"/>
                <a:cs typeface="BNPP Sans"/>
              </a:rPr>
              <a:t>NIFTY Composite </a:t>
            </a:r>
            <a:r>
              <a:rPr sz="600" dirty="0">
                <a:latin typeface="BNPP Sans"/>
                <a:cs typeface="BNPP Sans"/>
              </a:rPr>
              <a:t>Debt</a:t>
            </a:r>
            <a:r>
              <a:rPr sz="600" spc="-10" dirty="0">
                <a:latin typeface="BNPP Sans"/>
                <a:cs typeface="BNPP Sans"/>
              </a:rPr>
              <a:t> Index</a:t>
            </a:r>
            <a:endParaRPr sz="600">
              <a:latin typeface="BNPP Sans"/>
              <a:cs typeface="BNPP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111698" y="1580985"/>
            <a:ext cx="2352040" cy="551815"/>
          </a:xfrm>
          <a:custGeom>
            <a:avLst/>
            <a:gdLst/>
            <a:ahLst/>
            <a:cxnLst/>
            <a:rect l="l" t="t" r="r" b="b"/>
            <a:pathLst>
              <a:path w="2352040" h="551814">
                <a:moveTo>
                  <a:pt x="1916658" y="0"/>
                </a:moveTo>
                <a:lnTo>
                  <a:pt x="0" y="0"/>
                </a:lnTo>
                <a:lnTo>
                  <a:pt x="0" y="551345"/>
                </a:lnTo>
                <a:lnTo>
                  <a:pt x="1916658" y="551345"/>
                </a:lnTo>
                <a:lnTo>
                  <a:pt x="1916658" y="229730"/>
                </a:lnTo>
                <a:lnTo>
                  <a:pt x="2351595" y="213017"/>
                </a:lnTo>
                <a:lnTo>
                  <a:pt x="1916658" y="91884"/>
                </a:lnTo>
                <a:lnTo>
                  <a:pt x="1916658" y="0"/>
                </a:lnTo>
                <a:close/>
              </a:path>
            </a:pathLst>
          </a:custGeom>
          <a:solidFill>
            <a:srgbClr val="E5E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09576" y="1602176"/>
            <a:ext cx="1661160" cy="490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7620">
              <a:lnSpc>
                <a:spcPct val="101600"/>
              </a:lnSpc>
              <a:spcBef>
                <a:spcPts val="95"/>
              </a:spcBef>
            </a:pPr>
            <a:r>
              <a:rPr sz="750" dirty="0">
                <a:latin typeface="BNPP Sans"/>
                <a:cs typeface="BNPP Sans"/>
              </a:rPr>
              <a:t>Fixed Income:</a:t>
            </a:r>
            <a:r>
              <a:rPr sz="750" spc="10" dirty="0">
                <a:latin typeface="BNPP Sans"/>
                <a:cs typeface="BNPP Sans"/>
              </a:rPr>
              <a:t> </a:t>
            </a:r>
            <a:r>
              <a:rPr sz="750" dirty="0">
                <a:latin typeface="BNPP Sans"/>
                <a:cs typeface="BNPP Sans"/>
              </a:rPr>
              <a:t>Majority</a:t>
            </a:r>
            <a:r>
              <a:rPr sz="750" spc="10" dirty="0">
                <a:latin typeface="BNPP Sans"/>
                <a:cs typeface="BNPP Sans"/>
              </a:rPr>
              <a:t> </a:t>
            </a:r>
            <a:r>
              <a:rPr sz="750" dirty="0">
                <a:latin typeface="BNPP Sans"/>
                <a:cs typeface="BNPP Sans"/>
              </a:rPr>
              <a:t>of</a:t>
            </a:r>
            <a:r>
              <a:rPr sz="750" spc="5" dirty="0">
                <a:latin typeface="BNPP Sans"/>
                <a:cs typeface="BNPP Sans"/>
              </a:rPr>
              <a:t> </a:t>
            </a:r>
            <a:r>
              <a:rPr sz="750" spc="-10" dirty="0">
                <a:latin typeface="BNPP Sans"/>
                <a:cs typeface="BNPP Sans"/>
              </a:rPr>
              <a:t>Observations</a:t>
            </a:r>
            <a:r>
              <a:rPr sz="750" dirty="0">
                <a:latin typeface="BNPP Sans"/>
                <a:cs typeface="BNPP Sans"/>
              </a:rPr>
              <a:t> in</a:t>
            </a:r>
            <a:r>
              <a:rPr sz="750" spc="10" dirty="0">
                <a:latin typeface="BNPP Sans"/>
                <a:cs typeface="BNPP Sans"/>
              </a:rPr>
              <a:t> </a:t>
            </a:r>
            <a:r>
              <a:rPr sz="750" dirty="0">
                <a:latin typeface="BNPP Sans"/>
                <a:cs typeface="BNPP Sans"/>
              </a:rPr>
              <a:t>“5-10%”</a:t>
            </a:r>
            <a:r>
              <a:rPr sz="750" spc="15" dirty="0">
                <a:latin typeface="BNPP Sans"/>
                <a:cs typeface="BNPP Sans"/>
              </a:rPr>
              <a:t> </a:t>
            </a:r>
            <a:r>
              <a:rPr sz="750" spc="-10" dirty="0">
                <a:latin typeface="BNPP Sans"/>
                <a:cs typeface="BNPP Sans"/>
              </a:rPr>
              <a:t>bucket</a:t>
            </a:r>
            <a:endParaRPr sz="750">
              <a:latin typeface="BNPP Sans"/>
              <a:cs typeface="BNPP Sans"/>
            </a:endParaRPr>
          </a:p>
          <a:p>
            <a:pPr marR="5080">
              <a:lnSpc>
                <a:spcPct val="101600"/>
              </a:lnSpc>
            </a:pPr>
            <a:r>
              <a:rPr sz="750" dirty="0">
                <a:latin typeface="BNPP Sans"/>
                <a:cs typeface="BNPP Sans"/>
              </a:rPr>
              <a:t>Equity</a:t>
            </a:r>
            <a:r>
              <a:rPr sz="750" spc="10" dirty="0">
                <a:latin typeface="BNPP Sans"/>
                <a:cs typeface="BNPP Sans"/>
              </a:rPr>
              <a:t> </a:t>
            </a:r>
            <a:r>
              <a:rPr sz="750" dirty="0">
                <a:latin typeface="BNPP Sans"/>
                <a:cs typeface="BNPP Sans"/>
              </a:rPr>
              <a:t>&amp;</a:t>
            </a:r>
            <a:r>
              <a:rPr sz="750" spc="10" dirty="0">
                <a:latin typeface="BNPP Sans"/>
                <a:cs typeface="BNPP Sans"/>
              </a:rPr>
              <a:t> </a:t>
            </a:r>
            <a:r>
              <a:rPr sz="750" dirty="0">
                <a:latin typeface="BNPP Sans"/>
                <a:cs typeface="BNPP Sans"/>
              </a:rPr>
              <a:t>Gold:</a:t>
            </a:r>
            <a:r>
              <a:rPr sz="750" spc="10" dirty="0">
                <a:latin typeface="BNPP Sans"/>
                <a:cs typeface="BNPP Sans"/>
              </a:rPr>
              <a:t> </a:t>
            </a:r>
            <a:r>
              <a:rPr sz="750" dirty="0">
                <a:latin typeface="BNPP Sans"/>
                <a:cs typeface="BNPP Sans"/>
              </a:rPr>
              <a:t>Majority</a:t>
            </a:r>
            <a:r>
              <a:rPr sz="750" spc="15" dirty="0">
                <a:latin typeface="BNPP Sans"/>
                <a:cs typeface="BNPP Sans"/>
              </a:rPr>
              <a:t> </a:t>
            </a:r>
            <a:r>
              <a:rPr sz="750" dirty="0">
                <a:latin typeface="BNPP Sans"/>
                <a:cs typeface="BNPP Sans"/>
              </a:rPr>
              <a:t>observations</a:t>
            </a:r>
            <a:r>
              <a:rPr sz="750" spc="20" dirty="0">
                <a:latin typeface="BNPP Sans"/>
                <a:cs typeface="BNPP Sans"/>
              </a:rPr>
              <a:t> </a:t>
            </a:r>
            <a:r>
              <a:rPr sz="750" spc="-25" dirty="0">
                <a:latin typeface="BNPP Sans"/>
                <a:cs typeface="BNPP Sans"/>
              </a:rPr>
              <a:t>in</a:t>
            </a:r>
            <a:r>
              <a:rPr sz="750" dirty="0">
                <a:latin typeface="BNPP Sans"/>
                <a:cs typeface="BNPP Sans"/>
              </a:rPr>
              <a:t> “more</a:t>
            </a:r>
            <a:r>
              <a:rPr sz="750" spc="5" dirty="0">
                <a:latin typeface="BNPP Sans"/>
                <a:cs typeface="BNPP Sans"/>
              </a:rPr>
              <a:t> </a:t>
            </a:r>
            <a:r>
              <a:rPr sz="750" dirty="0">
                <a:latin typeface="BNPP Sans"/>
                <a:cs typeface="BNPP Sans"/>
              </a:rPr>
              <a:t>than</a:t>
            </a:r>
            <a:r>
              <a:rPr sz="750" spc="5" dirty="0">
                <a:latin typeface="BNPP Sans"/>
                <a:cs typeface="BNPP Sans"/>
              </a:rPr>
              <a:t> </a:t>
            </a:r>
            <a:r>
              <a:rPr sz="750" dirty="0">
                <a:latin typeface="BNPP Sans"/>
                <a:cs typeface="BNPP Sans"/>
              </a:rPr>
              <a:t>10”</a:t>
            </a:r>
            <a:r>
              <a:rPr sz="750" spc="15" dirty="0">
                <a:latin typeface="BNPP Sans"/>
                <a:cs typeface="BNPP Sans"/>
              </a:rPr>
              <a:t> </a:t>
            </a:r>
            <a:r>
              <a:rPr sz="750" spc="-10" dirty="0">
                <a:latin typeface="BNPP Sans"/>
                <a:cs typeface="BNPP Sans"/>
              </a:rPr>
              <a:t>bucket</a:t>
            </a:r>
            <a:endParaRPr sz="750">
              <a:latin typeface="BNPP Sans"/>
              <a:cs typeface="BNPP San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799304" y="1597330"/>
            <a:ext cx="4235450" cy="1252220"/>
            <a:chOff x="1799304" y="1597330"/>
            <a:chExt cx="4235450" cy="1252220"/>
          </a:xfrm>
        </p:grpSpPr>
        <p:sp>
          <p:nvSpPr>
            <p:cNvPr id="17" name="object 17"/>
            <p:cNvSpPr/>
            <p:nvPr/>
          </p:nvSpPr>
          <p:spPr>
            <a:xfrm>
              <a:off x="1919020" y="1729892"/>
              <a:ext cx="3404870" cy="1116330"/>
            </a:xfrm>
            <a:custGeom>
              <a:avLst/>
              <a:gdLst/>
              <a:ahLst/>
              <a:cxnLst/>
              <a:rect l="l" t="t" r="r" b="b"/>
              <a:pathLst>
                <a:path w="3404870" h="1116330">
                  <a:moveTo>
                    <a:pt x="233718" y="1001179"/>
                  </a:moveTo>
                  <a:lnTo>
                    <a:pt x="0" y="1001179"/>
                  </a:lnTo>
                  <a:lnTo>
                    <a:pt x="0" y="1116279"/>
                  </a:lnTo>
                  <a:lnTo>
                    <a:pt x="233718" y="1116279"/>
                  </a:lnTo>
                  <a:lnTo>
                    <a:pt x="233718" y="1001179"/>
                  </a:lnTo>
                  <a:close/>
                </a:path>
                <a:path w="3404870" h="1116330">
                  <a:moveTo>
                    <a:pt x="1290701" y="917448"/>
                  </a:moveTo>
                  <a:lnTo>
                    <a:pt x="1056982" y="917448"/>
                  </a:lnTo>
                  <a:lnTo>
                    <a:pt x="1056982" y="1116279"/>
                  </a:lnTo>
                  <a:lnTo>
                    <a:pt x="1290701" y="1116279"/>
                  </a:lnTo>
                  <a:lnTo>
                    <a:pt x="1290701" y="917448"/>
                  </a:lnTo>
                  <a:close/>
                </a:path>
                <a:path w="3404870" h="1116330">
                  <a:moveTo>
                    <a:pt x="2347696" y="884301"/>
                  </a:moveTo>
                  <a:lnTo>
                    <a:pt x="2113978" y="884301"/>
                  </a:lnTo>
                  <a:lnTo>
                    <a:pt x="2113978" y="1116279"/>
                  </a:lnTo>
                  <a:lnTo>
                    <a:pt x="2347696" y="1116279"/>
                  </a:lnTo>
                  <a:lnTo>
                    <a:pt x="2347696" y="884301"/>
                  </a:lnTo>
                  <a:close/>
                </a:path>
                <a:path w="3404870" h="1116330">
                  <a:moveTo>
                    <a:pt x="3404692" y="0"/>
                  </a:moveTo>
                  <a:lnTo>
                    <a:pt x="3172714" y="0"/>
                  </a:lnTo>
                  <a:lnTo>
                    <a:pt x="3172714" y="1116291"/>
                  </a:lnTo>
                  <a:lnTo>
                    <a:pt x="3404692" y="1116291"/>
                  </a:lnTo>
                  <a:lnTo>
                    <a:pt x="3404692" y="0"/>
                  </a:lnTo>
                  <a:close/>
                </a:path>
              </a:pathLst>
            </a:custGeom>
            <a:solidFill>
              <a:srgbClr val="01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15540" y="1796161"/>
              <a:ext cx="3404870" cy="1050290"/>
            </a:xfrm>
            <a:custGeom>
              <a:avLst/>
              <a:gdLst/>
              <a:ahLst/>
              <a:cxnLst/>
              <a:rect l="l" t="t" r="r" b="b"/>
              <a:pathLst>
                <a:path w="3404870" h="1050289">
                  <a:moveTo>
                    <a:pt x="231978" y="900023"/>
                  </a:moveTo>
                  <a:lnTo>
                    <a:pt x="0" y="900023"/>
                  </a:lnTo>
                  <a:lnTo>
                    <a:pt x="0" y="1050036"/>
                  </a:lnTo>
                  <a:lnTo>
                    <a:pt x="231978" y="1050036"/>
                  </a:lnTo>
                  <a:lnTo>
                    <a:pt x="231978" y="900023"/>
                  </a:lnTo>
                  <a:close/>
                </a:path>
                <a:path w="3404870" h="1050289">
                  <a:moveTo>
                    <a:pt x="1288961" y="818032"/>
                  </a:moveTo>
                  <a:lnTo>
                    <a:pt x="1056970" y="818032"/>
                  </a:lnTo>
                  <a:lnTo>
                    <a:pt x="1056970" y="1050010"/>
                  </a:lnTo>
                  <a:lnTo>
                    <a:pt x="1288961" y="1050010"/>
                  </a:lnTo>
                  <a:lnTo>
                    <a:pt x="1288961" y="818032"/>
                  </a:lnTo>
                  <a:close/>
                </a:path>
                <a:path w="3404870" h="1050289">
                  <a:moveTo>
                    <a:pt x="2347684" y="818032"/>
                  </a:moveTo>
                  <a:lnTo>
                    <a:pt x="2113965" y="818032"/>
                  </a:lnTo>
                  <a:lnTo>
                    <a:pt x="2113965" y="1050010"/>
                  </a:lnTo>
                  <a:lnTo>
                    <a:pt x="2347684" y="1050010"/>
                  </a:lnTo>
                  <a:lnTo>
                    <a:pt x="2347684" y="818032"/>
                  </a:lnTo>
                  <a:close/>
                </a:path>
                <a:path w="3404870" h="1050289">
                  <a:moveTo>
                    <a:pt x="3404679" y="0"/>
                  </a:moveTo>
                  <a:lnTo>
                    <a:pt x="3170961" y="0"/>
                  </a:lnTo>
                  <a:lnTo>
                    <a:pt x="3170961" y="1050010"/>
                  </a:lnTo>
                  <a:lnTo>
                    <a:pt x="3404679" y="1050010"/>
                  </a:lnTo>
                  <a:lnTo>
                    <a:pt x="3404679" y="0"/>
                  </a:lnTo>
                  <a:close/>
                </a:path>
              </a:pathLst>
            </a:custGeom>
            <a:solidFill>
              <a:srgbClr val="BB81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67290" y="1597329"/>
              <a:ext cx="2348230" cy="1249045"/>
            </a:xfrm>
            <a:custGeom>
              <a:avLst/>
              <a:gdLst/>
              <a:ahLst/>
              <a:cxnLst/>
              <a:rect l="l" t="t" r="r" b="b"/>
              <a:pathLst>
                <a:path w="2348229" h="1249045">
                  <a:moveTo>
                    <a:pt x="233730" y="966292"/>
                  </a:moveTo>
                  <a:lnTo>
                    <a:pt x="0" y="966292"/>
                  </a:lnTo>
                  <a:lnTo>
                    <a:pt x="0" y="1248841"/>
                  </a:lnTo>
                  <a:lnTo>
                    <a:pt x="233730" y="1248841"/>
                  </a:lnTo>
                  <a:lnTo>
                    <a:pt x="233730" y="966292"/>
                  </a:lnTo>
                  <a:close/>
                </a:path>
                <a:path w="2348229" h="1249045">
                  <a:moveTo>
                    <a:pt x="1290726" y="0"/>
                  </a:moveTo>
                  <a:lnTo>
                    <a:pt x="1058735" y="0"/>
                  </a:lnTo>
                  <a:lnTo>
                    <a:pt x="1058735" y="1248841"/>
                  </a:lnTo>
                  <a:lnTo>
                    <a:pt x="1290726" y="1248841"/>
                  </a:lnTo>
                  <a:lnTo>
                    <a:pt x="1290726" y="0"/>
                  </a:lnTo>
                  <a:close/>
                </a:path>
                <a:path w="2348229" h="1249045">
                  <a:moveTo>
                    <a:pt x="2347709" y="1116291"/>
                  </a:moveTo>
                  <a:lnTo>
                    <a:pt x="2115731" y="1116291"/>
                  </a:lnTo>
                  <a:lnTo>
                    <a:pt x="2115731" y="1248854"/>
                  </a:lnTo>
                  <a:lnTo>
                    <a:pt x="2347709" y="1248854"/>
                  </a:lnTo>
                  <a:lnTo>
                    <a:pt x="2347709" y="1116291"/>
                  </a:lnTo>
                  <a:close/>
                </a:path>
              </a:pathLst>
            </a:custGeom>
            <a:solidFill>
              <a:srgbClr val="F1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02161" y="2846173"/>
              <a:ext cx="4229735" cy="0"/>
            </a:xfrm>
            <a:custGeom>
              <a:avLst/>
              <a:gdLst/>
              <a:ahLst/>
              <a:cxnLst/>
              <a:rect l="l" t="t" r="r" b="b"/>
              <a:pathLst>
                <a:path w="4229735">
                  <a:moveTo>
                    <a:pt x="0" y="0"/>
                  </a:moveTo>
                  <a:lnTo>
                    <a:pt x="4229696" y="0"/>
                  </a:lnTo>
                </a:path>
              </a:pathLst>
            </a:custGeom>
            <a:ln w="5156">
              <a:solidFill>
                <a:srgbClr val="4747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969640" y="2516135"/>
            <a:ext cx="1435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BNPP Sans"/>
                <a:cs typeface="BNPP Sans"/>
              </a:rPr>
              <a:t>7%</a:t>
            </a:r>
            <a:endParaRPr sz="800">
              <a:latin typeface="BNPP Sans"/>
              <a:cs typeface="BNPP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00910" y="2432776"/>
            <a:ext cx="19748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BNPP Sans"/>
                <a:cs typeface="BNPP Sans"/>
              </a:rPr>
              <a:t>12%</a:t>
            </a:r>
            <a:endParaRPr sz="800">
              <a:latin typeface="BNPP Sans"/>
              <a:cs typeface="BNPP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15549" y="1516024"/>
            <a:ext cx="19748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BNPP Sans"/>
                <a:cs typeface="BNPP Sans"/>
              </a:rPr>
              <a:t>67%</a:t>
            </a:r>
            <a:endParaRPr sz="800">
              <a:latin typeface="BNPP Sans"/>
              <a:cs typeface="BNPP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65445" y="2482751"/>
            <a:ext cx="1435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BNPP Sans"/>
                <a:cs typeface="BNPP Sans"/>
              </a:rPr>
              <a:t>9%</a:t>
            </a:r>
            <a:endParaRPr sz="800">
              <a:latin typeface="BNPP Sans"/>
              <a:cs typeface="BNPP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96613" y="2399391"/>
            <a:ext cx="19748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BNPP Sans"/>
                <a:cs typeface="BNPP Sans"/>
              </a:rPr>
              <a:t>14%</a:t>
            </a:r>
            <a:endParaRPr sz="800">
              <a:latin typeface="BNPP Sans"/>
              <a:cs typeface="BNPP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58179" y="2399391"/>
            <a:ext cx="492759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00" dirty="0">
                <a:latin typeface="BNPP Sans"/>
                <a:cs typeface="BNPP Sans"/>
              </a:rPr>
              <a:t>14%</a:t>
            </a:r>
            <a:r>
              <a:rPr sz="800" spc="215" dirty="0">
                <a:latin typeface="BNPP Sans"/>
                <a:cs typeface="BNPP Sans"/>
              </a:rPr>
              <a:t>  </a:t>
            </a:r>
            <a:r>
              <a:rPr sz="800" spc="-25" dirty="0">
                <a:latin typeface="BNPP Sans"/>
                <a:cs typeface="BNPP Sans"/>
              </a:rPr>
              <a:t>14%</a:t>
            </a:r>
            <a:endParaRPr sz="800">
              <a:latin typeface="BNPP Sans"/>
              <a:cs typeface="BNPP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11354" y="1582792"/>
            <a:ext cx="19748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BNPP Sans"/>
                <a:cs typeface="BNPP Sans"/>
              </a:rPr>
              <a:t>63%</a:t>
            </a:r>
            <a:endParaRPr sz="800">
              <a:latin typeface="BNPP Sans"/>
              <a:cs typeface="BNPP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61249" y="2632778"/>
            <a:ext cx="1435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BNPP Sans"/>
                <a:cs typeface="BNPP Sans"/>
              </a:rPr>
              <a:t>0%</a:t>
            </a:r>
            <a:endParaRPr sz="800">
              <a:latin typeface="BNPP Sans"/>
              <a:cs typeface="BNPP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92317" y="2349416"/>
            <a:ext cx="19748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BNPP Sans"/>
                <a:cs typeface="BNPP Sans"/>
              </a:rPr>
              <a:t>17%</a:t>
            </a:r>
            <a:endParaRPr sz="800">
              <a:latin typeface="BNPP Sans"/>
              <a:cs typeface="BNPP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49788" y="1382790"/>
            <a:ext cx="19748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BNPP Sans"/>
                <a:cs typeface="BNPP Sans"/>
              </a:rPr>
              <a:t>75%</a:t>
            </a:r>
            <a:endParaRPr sz="800">
              <a:latin typeface="BNPP Sans"/>
              <a:cs typeface="BNPP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33360" y="2499342"/>
            <a:ext cx="14351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BNPP Sans"/>
                <a:cs typeface="BNPP Sans"/>
              </a:rPr>
              <a:t>8%</a:t>
            </a:r>
            <a:endParaRPr sz="800">
              <a:latin typeface="BNPP Sans"/>
              <a:cs typeface="BNPP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528159" y="2095797"/>
            <a:ext cx="197485" cy="480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BNPP Sans"/>
                <a:cs typeface="BNPP Sans"/>
              </a:rPr>
              <a:t>40%</a:t>
            </a:r>
            <a:endParaRPr sz="800">
              <a:latin typeface="BNPP Sans"/>
              <a:cs typeface="BNPP San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BNPP Sans"/>
              <a:cs typeface="BNPP Sans"/>
            </a:endParaRPr>
          </a:p>
          <a:p>
            <a:pPr>
              <a:lnSpc>
                <a:spcPct val="100000"/>
              </a:lnSpc>
            </a:pPr>
            <a:r>
              <a:rPr sz="800" spc="-25" dirty="0">
                <a:latin typeface="BNPP Sans"/>
                <a:cs typeface="BNPP Sans"/>
              </a:rPr>
              <a:t>20%</a:t>
            </a:r>
            <a:endParaRPr sz="800">
              <a:latin typeface="BNPP Sans"/>
              <a:cs typeface="BNPP San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28159" y="1762562"/>
            <a:ext cx="19748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BNPP Sans"/>
                <a:cs typeface="BNPP Sans"/>
              </a:rPr>
              <a:t>60%</a:t>
            </a:r>
            <a:endParaRPr sz="800">
              <a:latin typeface="BNPP Sans"/>
              <a:cs typeface="BNPP San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28159" y="1429225"/>
            <a:ext cx="19748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00" spc="-25" dirty="0">
                <a:latin typeface="BNPP Sans"/>
                <a:cs typeface="BNPP Sans"/>
              </a:rPr>
              <a:t>80%</a:t>
            </a:r>
            <a:endParaRPr sz="800">
              <a:latin typeface="BNPP Sans"/>
              <a:cs typeface="BNPP Sans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367161" y="926928"/>
            <a:ext cx="4826000" cy="2129790"/>
            <a:chOff x="1367161" y="926928"/>
            <a:chExt cx="4826000" cy="2129790"/>
          </a:xfrm>
        </p:grpSpPr>
        <p:sp>
          <p:nvSpPr>
            <p:cNvPr id="36" name="object 36"/>
            <p:cNvSpPr/>
            <p:nvPr/>
          </p:nvSpPr>
          <p:spPr>
            <a:xfrm>
              <a:off x="1811729" y="1511193"/>
              <a:ext cx="0" cy="1335405"/>
            </a:xfrm>
            <a:custGeom>
              <a:avLst/>
              <a:gdLst/>
              <a:ahLst/>
              <a:cxnLst/>
              <a:rect l="l" t="t" r="r" b="b"/>
              <a:pathLst>
                <a:path h="1335405">
                  <a:moveTo>
                    <a:pt x="0" y="1335265"/>
                  </a:moveTo>
                  <a:lnTo>
                    <a:pt x="0" y="0"/>
                  </a:lnTo>
                </a:path>
              </a:pathLst>
            </a:custGeom>
            <a:ln w="5156">
              <a:solidFill>
                <a:srgbClr val="4747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77740" y="1512858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89">
                  <a:moveTo>
                    <a:pt x="0" y="0"/>
                  </a:moveTo>
                  <a:lnTo>
                    <a:pt x="33985" y="0"/>
                  </a:lnTo>
                </a:path>
              </a:pathLst>
            </a:custGeom>
            <a:ln w="5156">
              <a:solidFill>
                <a:srgbClr val="4747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77740" y="1846147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89">
                  <a:moveTo>
                    <a:pt x="0" y="0"/>
                  </a:moveTo>
                  <a:lnTo>
                    <a:pt x="33985" y="0"/>
                  </a:lnTo>
                </a:path>
              </a:pathLst>
            </a:custGeom>
            <a:ln w="5156">
              <a:solidFill>
                <a:srgbClr val="4747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77740" y="2179423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89">
                  <a:moveTo>
                    <a:pt x="0" y="0"/>
                  </a:moveTo>
                  <a:lnTo>
                    <a:pt x="33985" y="0"/>
                  </a:lnTo>
                </a:path>
              </a:pathLst>
            </a:custGeom>
            <a:ln w="5156">
              <a:solidFill>
                <a:srgbClr val="4747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77740" y="2512822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89">
                  <a:moveTo>
                    <a:pt x="0" y="0"/>
                  </a:moveTo>
                  <a:lnTo>
                    <a:pt x="33985" y="0"/>
                  </a:lnTo>
                </a:path>
              </a:pathLst>
            </a:custGeom>
            <a:ln w="5156">
              <a:solidFill>
                <a:srgbClr val="4747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77740" y="2846110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89">
                  <a:moveTo>
                    <a:pt x="0" y="0"/>
                  </a:moveTo>
                  <a:lnTo>
                    <a:pt x="33985" y="0"/>
                  </a:lnTo>
                </a:path>
              </a:pathLst>
            </a:custGeom>
            <a:ln w="5156">
              <a:solidFill>
                <a:srgbClr val="4747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8655" y="1294435"/>
              <a:ext cx="1438414" cy="1018483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450383" y="1315256"/>
              <a:ext cx="1362075" cy="945515"/>
            </a:xfrm>
            <a:custGeom>
              <a:avLst/>
              <a:gdLst/>
              <a:ahLst/>
              <a:cxnLst/>
              <a:rect l="l" t="t" r="r" b="b"/>
              <a:pathLst>
                <a:path w="1362075" h="945514">
                  <a:moveTo>
                    <a:pt x="0" y="157492"/>
                  </a:moveTo>
                  <a:lnTo>
                    <a:pt x="5866" y="115624"/>
                  </a:lnTo>
                  <a:lnTo>
                    <a:pt x="22423" y="78002"/>
                  </a:lnTo>
                  <a:lnTo>
                    <a:pt x="48106" y="46127"/>
                  </a:lnTo>
                  <a:lnTo>
                    <a:pt x="81347" y="21502"/>
                  </a:lnTo>
                  <a:lnTo>
                    <a:pt x="120583" y="5625"/>
                  </a:lnTo>
                  <a:lnTo>
                    <a:pt x="164249" y="0"/>
                  </a:lnTo>
                  <a:lnTo>
                    <a:pt x="1197444" y="0"/>
                  </a:lnTo>
                  <a:lnTo>
                    <a:pt x="1241110" y="5625"/>
                  </a:lnTo>
                  <a:lnTo>
                    <a:pt x="1280346" y="21502"/>
                  </a:lnTo>
                  <a:lnTo>
                    <a:pt x="1313587" y="46127"/>
                  </a:lnTo>
                  <a:lnTo>
                    <a:pt x="1339270" y="78002"/>
                  </a:lnTo>
                  <a:lnTo>
                    <a:pt x="1355827" y="115624"/>
                  </a:lnTo>
                  <a:lnTo>
                    <a:pt x="1361694" y="157492"/>
                  </a:lnTo>
                  <a:lnTo>
                    <a:pt x="1361694" y="787438"/>
                  </a:lnTo>
                  <a:lnTo>
                    <a:pt x="1355827" y="829301"/>
                  </a:lnTo>
                  <a:lnTo>
                    <a:pt x="1339270" y="866919"/>
                  </a:lnTo>
                  <a:lnTo>
                    <a:pt x="1313587" y="898791"/>
                  </a:lnTo>
                  <a:lnTo>
                    <a:pt x="1280346" y="923416"/>
                  </a:lnTo>
                  <a:lnTo>
                    <a:pt x="1241110" y="939292"/>
                  </a:lnTo>
                  <a:lnTo>
                    <a:pt x="1197444" y="944918"/>
                  </a:lnTo>
                  <a:lnTo>
                    <a:pt x="164249" y="944918"/>
                  </a:lnTo>
                  <a:lnTo>
                    <a:pt x="120583" y="939292"/>
                  </a:lnTo>
                  <a:lnTo>
                    <a:pt x="81347" y="923416"/>
                  </a:lnTo>
                  <a:lnTo>
                    <a:pt x="48106" y="898791"/>
                  </a:lnTo>
                  <a:lnTo>
                    <a:pt x="22423" y="866919"/>
                  </a:lnTo>
                  <a:lnTo>
                    <a:pt x="5866" y="829301"/>
                  </a:lnTo>
                  <a:lnTo>
                    <a:pt x="0" y="787438"/>
                  </a:lnTo>
                  <a:lnTo>
                    <a:pt x="0" y="157492"/>
                  </a:lnTo>
                  <a:close/>
                </a:path>
              </a:pathLst>
            </a:custGeom>
            <a:ln w="11772">
              <a:solidFill>
                <a:srgbClr val="00A7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368399" y="928167"/>
              <a:ext cx="4823460" cy="2127250"/>
            </a:xfrm>
            <a:custGeom>
              <a:avLst/>
              <a:gdLst/>
              <a:ahLst/>
              <a:cxnLst/>
              <a:rect l="l" t="t" r="r" b="b"/>
              <a:pathLst>
                <a:path w="4823460" h="2127250">
                  <a:moveTo>
                    <a:pt x="0" y="0"/>
                  </a:moveTo>
                  <a:lnTo>
                    <a:pt x="4823193" y="0"/>
                  </a:lnTo>
                  <a:lnTo>
                    <a:pt x="4823193" y="2126703"/>
                  </a:lnTo>
                  <a:lnTo>
                    <a:pt x="0" y="212670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66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741978" y="3212072"/>
            <a:ext cx="6076315" cy="700405"/>
            <a:chOff x="741978" y="3212072"/>
            <a:chExt cx="6076315" cy="700405"/>
          </a:xfrm>
        </p:grpSpPr>
        <p:sp>
          <p:nvSpPr>
            <p:cNvPr id="51" name="object 51"/>
            <p:cNvSpPr/>
            <p:nvPr/>
          </p:nvSpPr>
          <p:spPr>
            <a:xfrm>
              <a:off x="741978" y="3212072"/>
              <a:ext cx="5024120" cy="229870"/>
            </a:xfrm>
            <a:custGeom>
              <a:avLst/>
              <a:gdLst/>
              <a:ahLst/>
              <a:cxnLst/>
              <a:rect l="l" t="t" r="r" b="b"/>
              <a:pathLst>
                <a:path w="5024120" h="229870">
                  <a:moveTo>
                    <a:pt x="5023612" y="0"/>
                  </a:moveTo>
                  <a:lnTo>
                    <a:pt x="0" y="0"/>
                  </a:lnTo>
                  <a:lnTo>
                    <a:pt x="0" y="229412"/>
                  </a:lnTo>
                  <a:lnTo>
                    <a:pt x="4926228" y="229412"/>
                  </a:lnTo>
                  <a:lnTo>
                    <a:pt x="5023612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41979" y="3446960"/>
              <a:ext cx="4718050" cy="229870"/>
            </a:xfrm>
            <a:custGeom>
              <a:avLst/>
              <a:gdLst/>
              <a:ahLst/>
              <a:cxnLst/>
              <a:rect l="l" t="t" r="r" b="b"/>
              <a:pathLst>
                <a:path w="4718050" h="229870">
                  <a:moveTo>
                    <a:pt x="4717719" y="0"/>
                  </a:moveTo>
                  <a:lnTo>
                    <a:pt x="0" y="0"/>
                  </a:lnTo>
                  <a:lnTo>
                    <a:pt x="0" y="229412"/>
                  </a:lnTo>
                  <a:lnTo>
                    <a:pt x="4620336" y="229412"/>
                  </a:lnTo>
                  <a:lnTo>
                    <a:pt x="4717719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41980" y="3683050"/>
              <a:ext cx="6076315" cy="229870"/>
            </a:xfrm>
            <a:custGeom>
              <a:avLst/>
              <a:gdLst/>
              <a:ahLst/>
              <a:cxnLst/>
              <a:rect l="l" t="t" r="r" b="b"/>
              <a:pathLst>
                <a:path w="6076315" h="229870">
                  <a:moveTo>
                    <a:pt x="6076035" y="0"/>
                  </a:moveTo>
                  <a:lnTo>
                    <a:pt x="0" y="0"/>
                  </a:lnTo>
                  <a:lnTo>
                    <a:pt x="0" y="229425"/>
                  </a:lnTo>
                  <a:lnTo>
                    <a:pt x="5978652" y="229425"/>
                  </a:lnTo>
                  <a:lnTo>
                    <a:pt x="6076035" y="0"/>
                  </a:lnTo>
                  <a:close/>
                </a:path>
              </a:pathLst>
            </a:custGeom>
            <a:solidFill>
              <a:srgbClr val="A8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792949" y="2762572"/>
            <a:ext cx="5881370" cy="1124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8670">
              <a:lnSpc>
                <a:spcPts val="935"/>
              </a:lnSpc>
              <a:spcBef>
                <a:spcPts val="95"/>
              </a:spcBef>
            </a:pPr>
            <a:r>
              <a:rPr sz="800" spc="-25" dirty="0">
                <a:latin typeface="BNPP Sans"/>
                <a:cs typeface="BNPP Sans"/>
              </a:rPr>
              <a:t>0%</a:t>
            </a:r>
            <a:endParaRPr sz="800">
              <a:latin typeface="BNPP Sans"/>
              <a:cs typeface="BNPP Sans"/>
            </a:endParaRPr>
          </a:p>
          <a:p>
            <a:pPr marL="1248410">
              <a:lnSpc>
                <a:spcPts val="935"/>
              </a:lnSpc>
              <a:tabLst>
                <a:tab pos="2482215" algn="l"/>
                <a:tab pos="3512185" algn="l"/>
                <a:tab pos="4372610" algn="l"/>
              </a:tabLst>
            </a:pPr>
            <a:r>
              <a:rPr sz="800" dirty="0">
                <a:latin typeface="BNPP Sans"/>
                <a:cs typeface="BNPP Sans"/>
              </a:rPr>
              <a:t>Negative</a:t>
            </a:r>
            <a:r>
              <a:rPr sz="800" spc="-35" dirty="0">
                <a:latin typeface="BNPP Sans"/>
                <a:cs typeface="BNPP Sans"/>
              </a:rPr>
              <a:t> </a:t>
            </a:r>
            <a:r>
              <a:rPr sz="800" spc="-25" dirty="0">
                <a:latin typeface="BNPP Sans"/>
                <a:cs typeface="BNPP Sans"/>
              </a:rPr>
              <a:t>Obs</a:t>
            </a:r>
            <a:r>
              <a:rPr sz="800" dirty="0">
                <a:latin typeface="BNPP Sans"/>
                <a:cs typeface="BNPP Sans"/>
              </a:rPr>
              <a:t>	</a:t>
            </a:r>
            <a:r>
              <a:rPr sz="800" spc="-10" dirty="0">
                <a:latin typeface="BNPP Sans"/>
                <a:cs typeface="BNPP Sans"/>
              </a:rPr>
              <a:t>0-</a:t>
            </a:r>
            <a:r>
              <a:rPr sz="800" spc="-25" dirty="0">
                <a:latin typeface="BNPP Sans"/>
                <a:cs typeface="BNPP Sans"/>
              </a:rPr>
              <a:t>5%</a:t>
            </a:r>
            <a:r>
              <a:rPr sz="800" dirty="0">
                <a:latin typeface="BNPP Sans"/>
                <a:cs typeface="BNPP Sans"/>
              </a:rPr>
              <a:t>	</a:t>
            </a:r>
            <a:r>
              <a:rPr sz="800" spc="-10" dirty="0">
                <a:latin typeface="BNPP Sans"/>
                <a:cs typeface="BNPP Sans"/>
              </a:rPr>
              <a:t>5-</a:t>
            </a:r>
            <a:r>
              <a:rPr sz="800" spc="-25" dirty="0">
                <a:latin typeface="BNPP Sans"/>
                <a:cs typeface="BNPP Sans"/>
              </a:rPr>
              <a:t>10%</a:t>
            </a:r>
            <a:r>
              <a:rPr sz="800" dirty="0">
                <a:latin typeface="BNPP Sans"/>
                <a:cs typeface="BNPP Sans"/>
              </a:rPr>
              <a:t>	More</a:t>
            </a:r>
            <a:r>
              <a:rPr sz="800" spc="-10" dirty="0">
                <a:latin typeface="BNPP Sans"/>
                <a:cs typeface="BNPP Sans"/>
              </a:rPr>
              <a:t> </a:t>
            </a:r>
            <a:r>
              <a:rPr sz="800" dirty="0">
                <a:latin typeface="BNPP Sans"/>
                <a:cs typeface="BNPP Sans"/>
              </a:rPr>
              <a:t>than</a:t>
            </a:r>
            <a:r>
              <a:rPr sz="800" spc="-20" dirty="0">
                <a:latin typeface="BNPP Sans"/>
                <a:cs typeface="BNPP Sans"/>
              </a:rPr>
              <a:t> </a:t>
            </a:r>
            <a:r>
              <a:rPr sz="800" spc="-25" dirty="0">
                <a:latin typeface="BNPP Sans"/>
                <a:cs typeface="BNPP Sans"/>
              </a:rPr>
              <a:t>10%</a:t>
            </a:r>
            <a:endParaRPr sz="800">
              <a:latin typeface="BNPP Sans"/>
              <a:cs typeface="BNPP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BNPP Sans"/>
              <a:cs typeface="BNPP Sans"/>
            </a:endParaRPr>
          </a:p>
          <a:p>
            <a:pPr marL="12700" marR="1111250">
              <a:lnSpc>
                <a:spcPct val="141600"/>
              </a:lnSpc>
            </a:pP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Equity</a:t>
            </a:r>
            <a:r>
              <a:rPr sz="1100" spc="7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and</a:t>
            </a:r>
            <a:r>
              <a:rPr sz="1100" spc="7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Gold,</a:t>
            </a:r>
            <a:r>
              <a:rPr sz="1100" spc="8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have</a:t>
            </a:r>
            <a:r>
              <a:rPr sz="1100" spc="7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given</a:t>
            </a:r>
            <a:r>
              <a:rPr sz="1100" spc="8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double</a:t>
            </a:r>
            <a:r>
              <a:rPr sz="1100" spc="7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digit</a:t>
            </a:r>
            <a:r>
              <a:rPr sz="1100" spc="8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returns</a:t>
            </a:r>
            <a:r>
              <a:rPr sz="1100" spc="7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more</a:t>
            </a:r>
            <a:r>
              <a:rPr sz="1100" spc="8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than</a:t>
            </a:r>
            <a:r>
              <a:rPr sz="1100" spc="7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60%</a:t>
            </a:r>
            <a:r>
              <a:rPr sz="1100" spc="8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of</a:t>
            </a:r>
            <a:r>
              <a:rPr sz="1100" spc="7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the</a:t>
            </a:r>
            <a:r>
              <a:rPr sz="1100" spc="8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BNPP Sans"/>
                <a:cs typeface="BNPP Sans"/>
              </a:rPr>
              <a:t>time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75%</a:t>
            </a:r>
            <a:r>
              <a:rPr sz="1100" spc="7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of</a:t>
            </a:r>
            <a:r>
              <a:rPr sz="1100" spc="7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the</a:t>
            </a:r>
            <a:r>
              <a:rPr sz="1100" spc="7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times</a:t>
            </a:r>
            <a:r>
              <a:rPr sz="1100" spc="7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fixed</a:t>
            </a:r>
            <a:r>
              <a:rPr sz="1100" spc="7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Income</a:t>
            </a:r>
            <a:r>
              <a:rPr sz="1100" spc="7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has</a:t>
            </a:r>
            <a:r>
              <a:rPr sz="1100" spc="7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given</a:t>
            </a:r>
            <a:r>
              <a:rPr sz="1100" spc="7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returns</a:t>
            </a:r>
            <a:r>
              <a:rPr sz="1100" spc="7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in</a:t>
            </a:r>
            <a:r>
              <a:rPr sz="1100" spc="7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the</a:t>
            </a:r>
            <a:r>
              <a:rPr sz="1100" spc="7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range</a:t>
            </a:r>
            <a:r>
              <a:rPr sz="1100" spc="7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of</a:t>
            </a:r>
            <a:r>
              <a:rPr sz="1100" spc="7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5-</a:t>
            </a:r>
            <a:r>
              <a:rPr sz="1100" spc="-25" dirty="0">
                <a:solidFill>
                  <a:srgbClr val="FFFFFF"/>
                </a:solidFill>
                <a:latin typeface="BNPP Sans"/>
                <a:cs typeface="BNPP Sans"/>
              </a:rPr>
              <a:t>10%</a:t>
            </a:r>
            <a:endParaRPr sz="1100">
              <a:latin typeface="BNPP Sans"/>
              <a:cs typeface="BNPP Sans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Less</a:t>
            </a:r>
            <a:r>
              <a:rPr sz="1100" spc="6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than</a:t>
            </a:r>
            <a:r>
              <a:rPr sz="1100" spc="7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10%</a:t>
            </a:r>
            <a:r>
              <a:rPr sz="1100" spc="7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of</a:t>
            </a:r>
            <a:r>
              <a:rPr sz="1100" spc="7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the</a:t>
            </a:r>
            <a:r>
              <a:rPr sz="1100" spc="7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time,</a:t>
            </a:r>
            <a:r>
              <a:rPr sz="1100" spc="7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Equity</a:t>
            </a:r>
            <a:r>
              <a:rPr sz="1100" spc="7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&amp;</a:t>
            </a:r>
            <a:r>
              <a:rPr sz="1100" spc="7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Gold</a:t>
            </a:r>
            <a:r>
              <a:rPr sz="1100" spc="7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has</a:t>
            </a:r>
            <a:r>
              <a:rPr sz="1100" spc="7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given</a:t>
            </a:r>
            <a:r>
              <a:rPr sz="1100" spc="7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negative</a:t>
            </a:r>
            <a:r>
              <a:rPr sz="1100" spc="7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returns</a:t>
            </a:r>
            <a:r>
              <a:rPr sz="1100" spc="7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on</a:t>
            </a:r>
            <a:r>
              <a:rPr sz="1100" spc="7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a</a:t>
            </a:r>
            <a:r>
              <a:rPr sz="1100" spc="7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3</a:t>
            </a:r>
            <a:r>
              <a:rPr sz="1100" spc="7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years</a:t>
            </a:r>
            <a:r>
              <a:rPr sz="1100" spc="7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rolling</a:t>
            </a:r>
            <a:r>
              <a:rPr sz="1100" spc="7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BNPP Sans"/>
                <a:cs typeface="BNPP Sans"/>
              </a:rPr>
              <a:t>basis</a:t>
            </a:r>
            <a:endParaRPr sz="1100">
              <a:latin typeface="BNPP Sans"/>
              <a:cs typeface="BNPP Sans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6B629EF-AD0C-3F7D-0E98-D8499761D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" y="4596384"/>
            <a:ext cx="7559040" cy="7376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7560309" cy="4573905"/>
          </a:xfrm>
          <a:custGeom>
            <a:avLst/>
            <a:gdLst/>
            <a:ahLst/>
            <a:cxnLst/>
            <a:rect l="l" t="t" r="r" b="b"/>
            <a:pathLst>
              <a:path w="7560309" h="4573905">
                <a:moveTo>
                  <a:pt x="0" y="4573498"/>
                </a:moveTo>
                <a:lnTo>
                  <a:pt x="7559992" y="4573498"/>
                </a:lnTo>
                <a:lnTo>
                  <a:pt x="7559992" y="0"/>
                </a:lnTo>
                <a:lnTo>
                  <a:pt x="0" y="0"/>
                </a:lnTo>
                <a:lnTo>
                  <a:pt x="0" y="4573498"/>
                </a:lnTo>
                <a:close/>
              </a:path>
            </a:pathLst>
          </a:custGeom>
          <a:solidFill>
            <a:srgbClr val="F8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586178"/>
            <a:ext cx="6707505" cy="1743075"/>
            <a:chOff x="0" y="1586178"/>
            <a:chExt cx="6707505" cy="1743075"/>
          </a:xfrm>
        </p:grpSpPr>
        <p:sp>
          <p:nvSpPr>
            <p:cNvPr id="4" name="object 4"/>
            <p:cNvSpPr/>
            <p:nvPr/>
          </p:nvSpPr>
          <p:spPr>
            <a:xfrm>
              <a:off x="0" y="1586178"/>
              <a:ext cx="6707505" cy="1743075"/>
            </a:xfrm>
            <a:custGeom>
              <a:avLst/>
              <a:gdLst/>
              <a:ahLst/>
              <a:cxnLst/>
              <a:rect l="l" t="t" r="r" b="b"/>
              <a:pathLst>
                <a:path w="6707505" h="1743075">
                  <a:moveTo>
                    <a:pt x="6707289" y="0"/>
                  </a:moveTo>
                  <a:lnTo>
                    <a:pt x="0" y="0"/>
                  </a:lnTo>
                  <a:lnTo>
                    <a:pt x="0" y="1742922"/>
                  </a:lnTo>
                  <a:lnTo>
                    <a:pt x="6341770" y="1742922"/>
                  </a:lnTo>
                  <a:lnTo>
                    <a:pt x="670728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754" y="2217445"/>
              <a:ext cx="5105397" cy="53339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0500" y="2198314"/>
            <a:ext cx="4985385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50" dirty="0">
                <a:solidFill>
                  <a:srgbClr val="FFFFFF"/>
                </a:solidFill>
              </a:rPr>
              <a:t>BENEFITS</a:t>
            </a:r>
            <a:r>
              <a:rPr sz="2750" spc="-10" dirty="0">
                <a:solidFill>
                  <a:srgbClr val="FFFFFF"/>
                </a:solidFill>
              </a:rPr>
              <a:t> </a:t>
            </a:r>
            <a:r>
              <a:rPr sz="2750" dirty="0">
                <a:solidFill>
                  <a:srgbClr val="FFFFFF"/>
                </a:solidFill>
              </a:rPr>
              <a:t>OF EACH ASSET </a:t>
            </a:r>
            <a:r>
              <a:rPr sz="2750" spc="-10" dirty="0">
                <a:solidFill>
                  <a:srgbClr val="FFFFFF"/>
                </a:solidFill>
              </a:rPr>
              <a:t>CLASS</a:t>
            </a:r>
            <a:endParaRPr sz="2750"/>
          </a:p>
        </p:txBody>
      </p:sp>
      <p:grpSp>
        <p:nvGrpSpPr>
          <p:cNvPr id="7" name="object 7"/>
          <p:cNvGrpSpPr/>
          <p:nvPr/>
        </p:nvGrpSpPr>
        <p:grpSpPr>
          <a:xfrm>
            <a:off x="0" y="1590941"/>
            <a:ext cx="234950" cy="1741170"/>
            <a:chOff x="0" y="1590941"/>
            <a:chExt cx="234950" cy="1741170"/>
          </a:xfrm>
        </p:grpSpPr>
        <p:sp>
          <p:nvSpPr>
            <p:cNvPr id="8" name="object 8"/>
            <p:cNvSpPr/>
            <p:nvPr/>
          </p:nvSpPr>
          <p:spPr>
            <a:xfrm>
              <a:off x="0" y="1590941"/>
              <a:ext cx="111125" cy="1741170"/>
            </a:xfrm>
            <a:custGeom>
              <a:avLst/>
              <a:gdLst/>
              <a:ahLst/>
              <a:cxnLst/>
              <a:rect l="l" t="t" r="r" b="b"/>
              <a:pathLst>
                <a:path w="111125" h="1741170">
                  <a:moveTo>
                    <a:pt x="111112" y="0"/>
                  </a:moveTo>
                  <a:lnTo>
                    <a:pt x="0" y="0"/>
                  </a:lnTo>
                  <a:lnTo>
                    <a:pt x="0" y="1740700"/>
                  </a:lnTo>
                  <a:lnTo>
                    <a:pt x="111112" y="1740700"/>
                  </a:lnTo>
                  <a:lnTo>
                    <a:pt x="111112" y="0"/>
                  </a:lnTo>
                  <a:close/>
                </a:path>
              </a:pathLst>
            </a:custGeom>
            <a:solidFill>
              <a:srgbClr val="F15A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112" y="1590941"/>
              <a:ext cx="123825" cy="1741170"/>
            </a:xfrm>
            <a:custGeom>
              <a:avLst/>
              <a:gdLst/>
              <a:ahLst/>
              <a:cxnLst/>
              <a:rect l="l" t="t" r="r" b="b"/>
              <a:pathLst>
                <a:path w="123825" h="1741170">
                  <a:moveTo>
                    <a:pt x="123812" y="0"/>
                  </a:moveTo>
                  <a:lnTo>
                    <a:pt x="0" y="0"/>
                  </a:lnTo>
                  <a:lnTo>
                    <a:pt x="0" y="1740700"/>
                  </a:lnTo>
                  <a:lnTo>
                    <a:pt x="123812" y="1740700"/>
                  </a:lnTo>
                  <a:lnTo>
                    <a:pt x="123812" y="0"/>
                  </a:lnTo>
                  <a:close/>
                </a:path>
              </a:pathLst>
            </a:custGeom>
            <a:solidFill>
              <a:srgbClr val="01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FC29DF58-674B-EE32-9D8E-71ACFE1C4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" y="4596384"/>
            <a:ext cx="7559040" cy="7376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7560309" cy="4612640"/>
          </a:xfrm>
          <a:custGeom>
            <a:avLst/>
            <a:gdLst/>
            <a:ahLst/>
            <a:cxnLst/>
            <a:rect l="l" t="t" r="r" b="b"/>
            <a:pathLst>
              <a:path w="7560309" h="4612640">
                <a:moveTo>
                  <a:pt x="0" y="4612347"/>
                </a:moveTo>
                <a:lnTo>
                  <a:pt x="7559992" y="4612347"/>
                </a:lnTo>
                <a:lnTo>
                  <a:pt x="7559992" y="0"/>
                </a:lnTo>
                <a:lnTo>
                  <a:pt x="0" y="0"/>
                </a:lnTo>
                <a:lnTo>
                  <a:pt x="0" y="4612347"/>
                </a:lnTo>
                <a:close/>
              </a:path>
            </a:pathLst>
          </a:custGeom>
          <a:solidFill>
            <a:srgbClr val="F8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39447"/>
            <a:ext cx="6925945" cy="459105"/>
            <a:chOff x="0" y="239447"/>
            <a:chExt cx="6925945" cy="459105"/>
          </a:xfrm>
        </p:grpSpPr>
        <p:sp>
          <p:nvSpPr>
            <p:cNvPr id="4" name="object 4"/>
            <p:cNvSpPr/>
            <p:nvPr/>
          </p:nvSpPr>
          <p:spPr>
            <a:xfrm>
              <a:off x="136608" y="239447"/>
              <a:ext cx="6789420" cy="459105"/>
            </a:xfrm>
            <a:custGeom>
              <a:avLst/>
              <a:gdLst/>
              <a:ahLst/>
              <a:cxnLst/>
              <a:rect l="l" t="t" r="r" b="b"/>
              <a:pathLst>
                <a:path w="6789420" h="459105">
                  <a:moveTo>
                    <a:pt x="6789191" y="0"/>
                  </a:moveTo>
                  <a:lnTo>
                    <a:pt x="0" y="0"/>
                  </a:lnTo>
                  <a:lnTo>
                    <a:pt x="0" y="458838"/>
                  </a:lnTo>
                  <a:lnTo>
                    <a:pt x="6592227" y="458838"/>
                  </a:lnTo>
                  <a:lnTo>
                    <a:pt x="6789191" y="0"/>
                  </a:lnTo>
                  <a:close/>
                </a:path>
              </a:pathLst>
            </a:custGeom>
            <a:solidFill>
              <a:srgbClr val="F1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781" y="239447"/>
              <a:ext cx="6789420" cy="459105"/>
            </a:xfrm>
            <a:custGeom>
              <a:avLst/>
              <a:gdLst/>
              <a:ahLst/>
              <a:cxnLst/>
              <a:rect l="l" t="t" r="r" b="b"/>
              <a:pathLst>
                <a:path w="6789420" h="459105">
                  <a:moveTo>
                    <a:pt x="6789178" y="0"/>
                  </a:moveTo>
                  <a:lnTo>
                    <a:pt x="0" y="0"/>
                  </a:lnTo>
                  <a:lnTo>
                    <a:pt x="0" y="458838"/>
                  </a:lnTo>
                  <a:lnTo>
                    <a:pt x="6592214" y="458838"/>
                  </a:lnTo>
                  <a:lnTo>
                    <a:pt x="6789178" y="0"/>
                  </a:lnTo>
                  <a:close/>
                </a:path>
              </a:pathLst>
            </a:custGeom>
            <a:solidFill>
              <a:srgbClr val="01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39449"/>
              <a:ext cx="6776720" cy="459105"/>
            </a:xfrm>
            <a:custGeom>
              <a:avLst/>
              <a:gdLst/>
              <a:ahLst/>
              <a:cxnLst/>
              <a:rect l="l" t="t" r="r" b="b"/>
              <a:pathLst>
                <a:path w="6776720" h="459105">
                  <a:moveTo>
                    <a:pt x="6776478" y="0"/>
                  </a:moveTo>
                  <a:lnTo>
                    <a:pt x="0" y="0"/>
                  </a:lnTo>
                  <a:lnTo>
                    <a:pt x="0" y="458838"/>
                  </a:lnTo>
                  <a:lnTo>
                    <a:pt x="6579514" y="458838"/>
                  </a:lnTo>
                  <a:lnTo>
                    <a:pt x="6776478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Different</a:t>
            </a:r>
            <a:r>
              <a:rPr spc="-10" dirty="0"/>
              <a:t> </a:t>
            </a:r>
            <a:r>
              <a:rPr dirty="0"/>
              <a:t>Asset</a:t>
            </a:r>
            <a:r>
              <a:rPr spc="-10" dirty="0"/>
              <a:t> </a:t>
            </a:r>
            <a:r>
              <a:rPr dirty="0"/>
              <a:t>Classes</a:t>
            </a:r>
            <a:r>
              <a:rPr spc="-5" dirty="0"/>
              <a:t> </a:t>
            </a:r>
            <a:r>
              <a:rPr dirty="0"/>
              <a:t>Play</a:t>
            </a:r>
            <a:r>
              <a:rPr spc="-10" dirty="0"/>
              <a:t> </a:t>
            </a:r>
            <a:r>
              <a:rPr dirty="0"/>
              <a:t>Different</a:t>
            </a:r>
            <a:r>
              <a:rPr spc="-5" dirty="0"/>
              <a:t> </a:t>
            </a:r>
            <a:r>
              <a:rPr spc="-10" dirty="0"/>
              <a:t>Roles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468256" y="773926"/>
            <a:ext cx="2400300" cy="3441700"/>
            <a:chOff x="468256" y="773926"/>
            <a:chExt cx="2400300" cy="34417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256" y="773926"/>
              <a:ext cx="2400299" cy="34417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82949" y="983610"/>
              <a:ext cx="1766570" cy="2807970"/>
            </a:xfrm>
            <a:custGeom>
              <a:avLst/>
              <a:gdLst/>
              <a:ahLst/>
              <a:cxnLst/>
              <a:rect l="l" t="t" r="r" b="b"/>
              <a:pathLst>
                <a:path w="1766570" h="2807970">
                  <a:moveTo>
                    <a:pt x="1727225" y="0"/>
                  </a:moveTo>
                  <a:lnTo>
                    <a:pt x="39319" y="0"/>
                  </a:lnTo>
                  <a:lnTo>
                    <a:pt x="24013" y="3089"/>
                  </a:lnTo>
                  <a:lnTo>
                    <a:pt x="11515" y="11515"/>
                  </a:lnTo>
                  <a:lnTo>
                    <a:pt x="3089" y="24013"/>
                  </a:lnTo>
                  <a:lnTo>
                    <a:pt x="0" y="39319"/>
                  </a:lnTo>
                  <a:lnTo>
                    <a:pt x="0" y="2705582"/>
                  </a:lnTo>
                  <a:lnTo>
                    <a:pt x="8024" y="2745331"/>
                  </a:lnTo>
                  <a:lnTo>
                    <a:pt x="29908" y="2777786"/>
                  </a:lnTo>
                  <a:lnTo>
                    <a:pt x="62364" y="2799667"/>
                  </a:lnTo>
                  <a:lnTo>
                    <a:pt x="102108" y="2807690"/>
                  </a:lnTo>
                  <a:lnTo>
                    <a:pt x="1664423" y="2807690"/>
                  </a:lnTo>
                  <a:lnTo>
                    <a:pt x="1704166" y="2799667"/>
                  </a:lnTo>
                  <a:lnTo>
                    <a:pt x="1736623" y="2777786"/>
                  </a:lnTo>
                  <a:lnTo>
                    <a:pt x="1758507" y="2745331"/>
                  </a:lnTo>
                  <a:lnTo>
                    <a:pt x="1766531" y="2705582"/>
                  </a:lnTo>
                  <a:lnTo>
                    <a:pt x="1766531" y="39319"/>
                  </a:lnTo>
                  <a:lnTo>
                    <a:pt x="1763442" y="24013"/>
                  </a:lnTo>
                  <a:lnTo>
                    <a:pt x="1755017" y="11515"/>
                  </a:lnTo>
                  <a:lnTo>
                    <a:pt x="1742523" y="3089"/>
                  </a:lnTo>
                  <a:lnTo>
                    <a:pt x="1727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2949" y="983610"/>
              <a:ext cx="1766536" cy="103680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82976" y="983615"/>
              <a:ext cx="1766570" cy="838200"/>
            </a:xfrm>
            <a:custGeom>
              <a:avLst/>
              <a:gdLst/>
              <a:ahLst/>
              <a:cxnLst/>
              <a:rect l="l" t="t" r="r" b="b"/>
              <a:pathLst>
                <a:path w="1766570" h="838200">
                  <a:moveTo>
                    <a:pt x="1727199" y="0"/>
                  </a:moveTo>
                  <a:lnTo>
                    <a:pt x="39284" y="0"/>
                  </a:lnTo>
                  <a:lnTo>
                    <a:pt x="24006" y="3085"/>
                  </a:lnTo>
                  <a:lnTo>
                    <a:pt x="11514" y="11509"/>
                  </a:lnTo>
                  <a:lnTo>
                    <a:pt x="3089" y="24003"/>
                  </a:lnTo>
                  <a:lnTo>
                    <a:pt x="0" y="39301"/>
                  </a:lnTo>
                  <a:lnTo>
                    <a:pt x="0" y="311246"/>
                  </a:lnTo>
                  <a:lnTo>
                    <a:pt x="19646" y="345295"/>
                  </a:lnTo>
                  <a:lnTo>
                    <a:pt x="863587" y="832581"/>
                  </a:lnTo>
                  <a:lnTo>
                    <a:pt x="883240" y="837848"/>
                  </a:lnTo>
                  <a:lnTo>
                    <a:pt x="893333" y="836532"/>
                  </a:lnTo>
                  <a:lnTo>
                    <a:pt x="1746834" y="345295"/>
                  </a:lnTo>
                  <a:lnTo>
                    <a:pt x="1766481" y="311246"/>
                  </a:lnTo>
                  <a:lnTo>
                    <a:pt x="1766481" y="39301"/>
                  </a:lnTo>
                  <a:lnTo>
                    <a:pt x="1763391" y="24003"/>
                  </a:lnTo>
                  <a:lnTo>
                    <a:pt x="1754966" y="11509"/>
                  </a:lnTo>
                  <a:lnTo>
                    <a:pt x="1742472" y="3084"/>
                  </a:lnTo>
                  <a:lnTo>
                    <a:pt x="1727199" y="0"/>
                  </a:lnTo>
                  <a:close/>
                </a:path>
              </a:pathLst>
            </a:custGeom>
            <a:solidFill>
              <a:srgbClr val="01996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97661" y="1603925"/>
              <a:ext cx="506095" cy="506095"/>
            </a:xfrm>
            <a:custGeom>
              <a:avLst/>
              <a:gdLst/>
              <a:ahLst/>
              <a:cxnLst/>
              <a:rect l="l" t="t" r="r" b="b"/>
              <a:pathLst>
                <a:path w="506094" h="506094">
                  <a:moveTo>
                    <a:pt x="253022" y="0"/>
                  </a:moveTo>
                  <a:lnTo>
                    <a:pt x="207601" y="4084"/>
                  </a:lnTo>
                  <a:lnTo>
                    <a:pt x="164827" y="15856"/>
                  </a:lnTo>
                  <a:lnTo>
                    <a:pt x="125419" y="34596"/>
                  </a:lnTo>
                  <a:lnTo>
                    <a:pt x="90098" y="59584"/>
                  </a:lnTo>
                  <a:lnTo>
                    <a:pt x="59583" y="90100"/>
                  </a:lnTo>
                  <a:lnTo>
                    <a:pt x="34596" y="125423"/>
                  </a:lnTo>
                  <a:lnTo>
                    <a:pt x="15856" y="164833"/>
                  </a:lnTo>
                  <a:lnTo>
                    <a:pt x="4084" y="207610"/>
                  </a:lnTo>
                  <a:lnTo>
                    <a:pt x="0" y="253034"/>
                  </a:lnTo>
                  <a:lnTo>
                    <a:pt x="4084" y="298455"/>
                  </a:lnTo>
                  <a:lnTo>
                    <a:pt x="15856" y="341229"/>
                  </a:lnTo>
                  <a:lnTo>
                    <a:pt x="34596" y="380637"/>
                  </a:lnTo>
                  <a:lnTo>
                    <a:pt x="59583" y="415958"/>
                  </a:lnTo>
                  <a:lnTo>
                    <a:pt x="90098" y="446473"/>
                  </a:lnTo>
                  <a:lnTo>
                    <a:pt x="125419" y="471460"/>
                  </a:lnTo>
                  <a:lnTo>
                    <a:pt x="164827" y="490200"/>
                  </a:lnTo>
                  <a:lnTo>
                    <a:pt x="207601" y="501972"/>
                  </a:lnTo>
                  <a:lnTo>
                    <a:pt x="253022" y="506056"/>
                  </a:lnTo>
                  <a:lnTo>
                    <a:pt x="298446" y="501972"/>
                  </a:lnTo>
                  <a:lnTo>
                    <a:pt x="341223" y="490200"/>
                  </a:lnTo>
                  <a:lnTo>
                    <a:pt x="380633" y="471460"/>
                  </a:lnTo>
                  <a:lnTo>
                    <a:pt x="415956" y="446473"/>
                  </a:lnTo>
                  <a:lnTo>
                    <a:pt x="446472" y="415958"/>
                  </a:lnTo>
                  <a:lnTo>
                    <a:pt x="471460" y="380637"/>
                  </a:lnTo>
                  <a:lnTo>
                    <a:pt x="490200" y="341229"/>
                  </a:lnTo>
                  <a:lnTo>
                    <a:pt x="501972" y="298455"/>
                  </a:lnTo>
                  <a:lnTo>
                    <a:pt x="506056" y="253034"/>
                  </a:lnTo>
                  <a:lnTo>
                    <a:pt x="501972" y="207610"/>
                  </a:lnTo>
                  <a:lnTo>
                    <a:pt x="490200" y="164833"/>
                  </a:lnTo>
                  <a:lnTo>
                    <a:pt x="471460" y="125423"/>
                  </a:lnTo>
                  <a:lnTo>
                    <a:pt x="446472" y="90100"/>
                  </a:lnTo>
                  <a:lnTo>
                    <a:pt x="415956" y="59584"/>
                  </a:lnTo>
                  <a:lnTo>
                    <a:pt x="380633" y="34596"/>
                  </a:lnTo>
                  <a:lnTo>
                    <a:pt x="341223" y="15856"/>
                  </a:lnTo>
                  <a:lnTo>
                    <a:pt x="298446" y="4084"/>
                  </a:lnTo>
                  <a:lnTo>
                    <a:pt x="2530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5225" y="1530096"/>
              <a:ext cx="812793" cy="81279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575810" y="1682070"/>
              <a:ext cx="349885" cy="349885"/>
            </a:xfrm>
            <a:custGeom>
              <a:avLst/>
              <a:gdLst/>
              <a:ahLst/>
              <a:cxnLst/>
              <a:rect l="l" t="t" r="r" b="b"/>
              <a:pathLst>
                <a:path w="349885" h="349885">
                  <a:moveTo>
                    <a:pt x="174866" y="0"/>
                  </a:moveTo>
                  <a:lnTo>
                    <a:pt x="128381" y="6247"/>
                  </a:lnTo>
                  <a:lnTo>
                    <a:pt x="86610" y="23879"/>
                  </a:lnTo>
                  <a:lnTo>
                    <a:pt x="51219" y="51227"/>
                  </a:lnTo>
                  <a:lnTo>
                    <a:pt x="23875" y="86623"/>
                  </a:lnTo>
                  <a:lnTo>
                    <a:pt x="6246" y="128400"/>
                  </a:lnTo>
                  <a:lnTo>
                    <a:pt x="0" y="174891"/>
                  </a:lnTo>
                  <a:lnTo>
                    <a:pt x="6246" y="221378"/>
                  </a:lnTo>
                  <a:lnTo>
                    <a:pt x="23875" y="263154"/>
                  </a:lnTo>
                  <a:lnTo>
                    <a:pt x="51219" y="298551"/>
                  </a:lnTo>
                  <a:lnTo>
                    <a:pt x="86610" y="325901"/>
                  </a:lnTo>
                  <a:lnTo>
                    <a:pt x="128381" y="343534"/>
                  </a:lnTo>
                  <a:lnTo>
                    <a:pt x="174866" y="349783"/>
                  </a:lnTo>
                  <a:lnTo>
                    <a:pt x="221361" y="343534"/>
                  </a:lnTo>
                  <a:lnTo>
                    <a:pt x="263140" y="325901"/>
                  </a:lnTo>
                  <a:lnTo>
                    <a:pt x="298535" y="298551"/>
                  </a:lnTo>
                  <a:lnTo>
                    <a:pt x="325881" y="263154"/>
                  </a:lnTo>
                  <a:lnTo>
                    <a:pt x="343511" y="221378"/>
                  </a:lnTo>
                  <a:lnTo>
                    <a:pt x="349757" y="174891"/>
                  </a:lnTo>
                  <a:lnTo>
                    <a:pt x="343511" y="128400"/>
                  </a:lnTo>
                  <a:lnTo>
                    <a:pt x="325881" y="86623"/>
                  </a:lnTo>
                  <a:lnTo>
                    <a:pt x="298535" y="51227"/>
                  </a:lnTo>
                  <a:lnTo>
                    <a:pt x="263140" y="23879"/>
                  </a:lnTo>
                  <a:lnTo>
                    <a:pt x="221361" y="6247"/>
                  </a:lnTo>
                  <a:lnTo>
                    <a:pt x="174866" y="0"/>
                  </a:lnTo>
                  <a:close/>
                </a:path>
              </a:pathLst>
            </a:custGeom>
            <a:solidFill>
              <a:srgbClr val="01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679327" y="1722870"/>
            <a:ext cx="14287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0" spc="-114" dirty="0">
                <a:solidFill>
                  <a:srgbClr val="FFFFFF"/>
                </a:solidFill>
                <a:latin typeface="Bahnschrift Light Condensed"/>
                <a:cs typeface="Bahnschrift Light Condensed"/>
              </a:rPr>
              <a:t>01</a:t>
            </a:r>
            <a:endParaRPr sz="1350">
              <a:latin typeface="Bahnschrift Light Condensed"/>
              <a:cs typeface="Bahnschrift Light Condensed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057593" y="773926"/>
            <a:ext cx="3804920" cy="3441700"/>
            <a:chOff x="1057593" y="773926"/>
            <a:chExt cx="3804920" cy="3441700"/>
          </a:xfrm>
        </p:grpSpPr>
        <p:sp>
          <p:nvSpPr>
            <p:cNvPr id="18" name="object 18"/>
            <p:cNvSpPr/>
            <p:nvPr/>
          </p:nvSpPr>
          <p:spPr>
            <a:xfrm>
              <a:off x="1059816" y="2190533"/>
              <a:ext cx="1412875" cy="380365"/>
            </a:xfrm>
            <a:custGeom>
              <a:avLst/>
              <a:gdLst/>
              <a:ahLst/>
              <a:cxnLst/>
              <a:rect l="l" t="t" r="r" b="b"/>
              <a:pathLst>
                <a:path w="1412875" h="380364">
                  <a:moveTo>
                    <a:pt x="1251254" y="0"/>
                  </a:moveTo>
                  <a:lnTo>
                    <a:pt x="161544" y="0"/>
                  </a:lnTo>
                  <a:lnTo>
                    <a:pt x="118599" y="5771"/>
                  </a:lnTo>
                  <a:lnTo>
                    <a:pt x="80009" y="22058"/>
                  </a:lnTo>
                  <a:lnTo>
                    <a:pt x="47315" y="47321"/>
                  </a:lnTo>
                  <a:lnTo>
                    <a:pt x="22055" y="80019"/>
                  </a:lnTo>
                  <a:lnTo>
                    <a:pt x="5770" y="118611"/>
                  </a:lnTo>
                  <a:lnTo>
                    <a:pt x="0" y="161556"/>
                  </a:lnTo>
                  <a:lnTo>
                    <a:pt x="0" y="218503"/>
                  </a:lnTo>
                  <a:lnTo>
                    <a:pt x="5770" y="261453"/>
                  </a:lnTo>
                  <a:lnTo>
                    <a:pt x="22055" y="300046"/>
                  </a:lnTo>
                  <a:lnTo>
                    <a:pt x="47315" y="332743"/>
                  </a:lnTo>
                  <a:lnTo>
                    <a:pt x="80010" y="358004"/>
                  </a:lnTo>
                  <a:lnTo>
                    <a:pt x="118599" y="374289"/>
                  </a:lnTo>
                  <a:lnTo>
                    <a:pt x="161544" y="380060"/>
                  </a:lnTo>
                  <a:lnTo>
                    <a:pt x="1251254" y="380060"/>
                  </a:lnTo>
                  <a:lnTo>
                    <a:pt x="1294200" y="374289"/>
                  </a:lnTo>
                  <a:lnTo>
                    <a:pt x="1332792" y="358004"/>
                  </a:lnTo>
                  <a:lnTo>
                    <a:pt x="1365489" y="332743"/>
                  </a:lnTo>
                  <a:lnTo>
                    <a:pt x="1390752" y="300046"/>
                  </a:lnTo>
                  <a:lnTo>
                    <a:pt x="1407039" y="261453"/>
                  </a:lnTo>
                  <a:lnTo>
                    <a:pt x="1412811" y="218503"/>
                  </a:lnTo>
                  <a:lnTo>
                    <a:pt x="1412811" y="161556"/>
                  </a:lnTo>
                  <a:lnTo>
                    <a:pt x="1407039" y="118611"/>
                  </a:lnTo>
                  <a:lnTo>
                    <a:pt x="1390752" y="80019"/>
                  </a:lnTo>
                  <a:lnTo>
                    <a:pt x="1365489" y="47321"/>
                  </a:lnTo>
                  <a:lnTo>
                    <a:pt x="1332792" y="22058"/>
                  </a:lnTo>
                  <a:lnTo>
                    <a:pt x="1294200" y="5771"/>
                  </a:lnTo>
                  <a:lnTo>
                    <a:pt x="1251254" y="0"/>
                  </a:lnTo>
                  <a:close/>
                </a:path>
              </a:pathLst>
            </a:custGeom>
            <a:solidFill>
              <a:srgbClr val="F1F3F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59816" y="2190533"/>
              <a:ext cx="1412875" cy="380365"/>
            </a:xfrm>
            <a:custGeom>
              <a:avLst/>
              <a:gdLst/>
              <a:ahLst/>
              <a:cxnLst/>
              <a:rect l="l" t="t" r="r" b="b"/>
              <a:pathLst>
                <a:path w="1412875" h="380364">
                  <a:moveTo>
                    <a:pt x="1251254" y="380060"/>
                  </a:moveTo>
                  <a:lnTo>
                    <a:pt x="161544" y="380060"/>
                  </a:lnTo>
                  <a:lnTo>
                    <a:pt x="118599" y="374289"/>
                  </a:lnTo>
                  <a:lnTo>
                    <a:pt x="80010" y="358004"/>
                  </a:lnTo>
                  <a:lnTo>
                    <a:pt x="47315" y="332743"/>
                  </a:lnTo>
                  <a:lnTo>
                    <a:pt x="22055" y="300046"/>
                  </a:lnTo>
                  <a:lnTo>
                    <a:pt x="5770" y="261453"/>
                  </a:lnTo>
                  <a:lnTo>
                    <a:pt x="0" y="218503"/>
                  </a:lnTo>
                  <a:lnTo>
                    <a:pt x="0" y="161556"/>
                  </a:lnTo>
                  <a:lnTo>
                    <a:pt x="5770" y="118611"/>
                  </a:lnTo>
                  <a:lnTo>
                    <a:pt x="22055" y="80019"/>
                  </a:lnTo>
                  <a:lnTo>
                    <a:pt x="47315" y="47321"/>
                  </a:lnTo>
                  <a:lnTo>
                    <a:pt x="80009" y="22058"/>
                  </a:lnTo>
                  <a:lnTo>
                    <a:pt x="118599" y="5771"/>
                  </a:lnTo>
                  <a:lnTo>
                    <a:pt x="161544" y="0"/>
                  </a:lnTo>
                  <a:lnTo>
                    <a:pt x="1251254" y="0"/>
                  </a:lnTo>
                  <a:lnTo>
                    <a:pt x="1294200" y="5771"/>
                  </a:lnTo>
                  <a:lnTo>
                    <a:pt x="1332792" y="22058"/>
                  </a:lnTo>
                  <a:lnTo>
                    <a:pt x="1365489" y="47321"/>
                  </a:lnTo>
                  <a:lnTo>
                    <a:pt x="1390752" y="80019"/>
                  </a:lnTo>
                  <a:lnTo>
                    <a:pt x="1407039" y="118611"/>
                  </a:lnTo>
                  <a:lnTo>
                    <a:pt x="1412811" y="161556"/>
                  </a:lnTo>
                  <a:lnTo>
                    <a:pt x="1412811" y="218503"/>
                  </a:lnTo>
                  <a:lnTo>
                    <a:pt x="1407039" y="261453"/>
                  </a:lnTo>
                  <a:lnTo>
                    <a:pt x="1390752" y="300046"/>
                  </a:lnTo>
                  <a:lnTo>
                    <a:pt x="1365489" y="332743"/>
                  </a:lnTo>
                  <a:lnTo>
                    <a:pt x="1332792" y="358004"/>
                  </a:lnTo>
                  <a:lnTo>
                    <a:pt x="1294200" y="374289"/>
                  </a:lnTo>
                  <a:lnTo>
                    <a:pt x="1251254" y="380060"/>
                  </a:lnTo>
                  <a:close/>
                </a:path>
              </a:pathLst>
            </a:custGeom>
            <a:ln w="4394">
              <a:solidFill>
                <a:srgbClr val="01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59816" y="3206756"/>
              <a:ext cx="1412875" cy="380365"/>
            </a:xfrm>
            <a:custGeom>
              <a:avLst/>
              <a:gdLst/>
              <a:ahLst/>
              <a:cxnLst/>
              <a:rect l="l" t="t" r="r" b="b"/>
              <a:pathLst>
                <a:path w="1412875" h="380364">
                  <a:moveTo>
                    <a:pt x="1251254" y="0"/>
                  </a:moveTo>
                  <a:lnTo>
                    <a:pt x="161544" y="0"/>
                  </a:lnTo>
                  <a:lnTo>
                    <a:pt x="118599" y="5771"/>
                  </a:lnTo>
                  <a:lnTo>
                    <a:pt x="80009" y="22058"/>
                  </a:lnTo>
                  <a:lnTo>
                    <a:pt x="47315" y="47321"/>
                  </a:lnTo>
                  <a:lnTo>
                    <a:pt x="22055" y="80019"/>
                  </a:lnTo>
                  <a:lnTo>
                    <a:pt x="5770" y="118611"/>
                  </a:lnTo>
                  <a:lnTo>
                    <a:pt x="0" y="161556"/>
                  </a:lnTo>
                  <a:lnTo>
                    <a:pt x="0" y="218516"/>
                  </a:lnTo>
                  <a:lnTo>
                    <a:pt x="5770" y="261460"/>
                  </a:lnTo>
                  <a:lnTo>
                    <a:pt x="22055" y="300050"/>
                  </a:lnTo>
                  <a:lnTo>
                    <a:pt x="47315" y="332744"/>
                  </a:lnTo>
                  <a:lnTo>
                    <a:pt x="80010" y="358004"/>
                  </a:lnTo>
                  <a:lnTo>
                    <a:pt x="118599" y="374289"/>
                  </a:lnTo>
                  <a:lnTo>
                    <a:pt x="161544" y="380060"/>
                  </a:lnTo>
                  <a:lnTo>
                    <a:pt x="1251254" y="380060"/>
                  </a:lnTo>
                  <a:lnTo>
                    <a:pt x="1294200" y="374289"/>
                  </a:lnTo>
                  <a:lnTo>
                    <a:pt x="1332792" y="358004"/>
                  </a:lnTo>
                  <a:lnTo>
                    <a:pt x="1365489" y="332744"/>
                  </a:lnTo>
                  <a:lnTo>
                    <a:pt x="1390752" y="300050"/>
                  </a:lnTo>
                  <a:lnTo>
                    <a:pt x="1407039" y="261460"/>
                  </a:lnTo>
                  <a:lnTo>
                    <a:pt x="1412811" y="218516"/>
                  </a:lnTo>
                  <a:lnTo>
                    <a:pt x="1412811" y="161556"/>
                  </a:lnTo>
                  <a:lnTo>
                    <a:pt x="1407039" y="118611"/>
                  </a:lnTo>
                  <a:lnTo>
                    <a:pt x="1390752" y="80019"/>
                  </a:lnTo>
                  <a:lnTo>
                    <a:pt x="1365489" y="47321"/>
                  </a:lnTo>
                  <a:lnTo>
                    <a:pt x="1332792" y="22058"/>
                  </a:lnTo>
                  <a:lnTo>
                    <a:pt x="1294200" y="5771"/>
                  </a:lnTo>
                  <a:lnTo>
                    <a:pt x="1251254" y="0"/>
                  </a:lnTo>
                  <a:close/>
                </a:path>
              </a:pathLst>
            </a:custGeom>
            <a:solidFill>
              <a:srgbClr val="F1F3F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59816" y="3206756"/>
              <a:ext cx="1412875" cy="380365"/>
            </a:xfrm>
            <a:custGeom>
              <a:avLst/>
              <a:gdLst/>
              <a:ahLst/>
              <a:cxnLst/>
              <a:rect l="l" t="t" r="r" b="b"/>
              <a:pathLst>
                <a:path w="1412875" h="380364">
                  <a:moveTo>
                    <a:pt x="1251254" y="380060"/>
                  </a:moveTo>
                  <a:lnTo>
                    <a:pt x="161544" y="380060"/>
                  </a:lnTo>
                  <a:lnTo>
                    <a:pt x="118599" y="374289"/>
                  </a:lnTo>
                  <a:lnTo>
                    <a:pt x="80010" y="358004"/>
                  </a:lnTo>
                  <a:lnTo>
                    <a:pt x="47315" y="332744"/>
                  </a:lnTo>
                  <a:lnTo>
                    <a:pt x="22055" y="300050"/>
                  </a:lnTo>
                  <a:lnTo>
                    <a:pt x="5770" y="261460"/>
                  </a:lnTo>
                  <a:lnTo>
                    <a:pt x="0" y="218516"/>
                  </a:lnTo>
                  <a:lnTo>
                    <a:pt x="0" y="161556"/>
                  </a:lnTo>
                  <a:lnTo>
                    <a:pt x="5770" y="118611"/>
                  </a:lnTo>
                  <a:lnTo>
                    <a:pt x="22055" y="80019"/>
                  </a:lnTo>
                  <a:lnTo>
                    <a:pt x="47315" y="47321"/>
                  </a:lnTo>
                  <a:lnTo>
                    <a:pt x="80009" y="22058"/>
                  </a:lnTo>
                  <a:lnTo>
                    <a:pt x="118599" y="5771"/>
                  </a:lnTo>
                  <a:lnTo>
                    <a:pt x="161544" y="0"/>
                  </a:lnTo>
                  <a:lnTo>
                    <a:pt x="1251254" y="0"/>
                  </a:lnTo>
                  <a:lnTo>
                    <a:pt x="1294200" y="5771"/>
                  </a:lnTo>
                  <a:lnTo>
                    <a:pt x="1332792" y="22058"/>
                  </a:lnTo>
                  <a:lnTo>
                    <a:pt x="1365489" y="47321"/>
                  </a:lnTo>
                  <a:lnTo>
                    <a:pt x="1390752" y="80019"/>
                  </a:lnTo>
                  <a:lnTo>
                    <a:pt x="1407039" y="118611"/>
                  </a:lnTo>
                  <a:lnTo>
                    <a:pt x="1412811" y="161556"/>
                  </a:lnTo>
                  <a:lnTo>
                    <a:pt x="1412811" y="218516"/>
                  </a:lnTo>
                  <a:lnTo>
                    <a:pt x="1407039" y="261460"/>
                  </a:lnTo>
                  <a:lnTo>
                    <a:pt x="1390752" y="300050"/>
                  </a:lnTo>
                  <a:lnTo>
                    <a:pt x="1365489" y="332744"/>
                  </a:lnTo>
                  <a:lnTo>
                    <a:pt x="1332792" y="358004"/>
                  </a:lnTo>
                  <a:lnTo>
                    <a:pt x="1294200" y="374289"/>
                  </a:lnTo>
                  <a:lnTo>
                    <a:pt x="1251254" y="380060"/>
                  </a:lnTo>
                  <a:close/>
                </a:path>
              </a:pathLst>
            </a:custGeom>
            <a:ln w="4394">
              <a:solidFill>
                <a:srgbClr val="01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59816" y="2698644"/>
              <a:ext cx="1412875" cy="380365"/>
            </a:xfrm>
            <a:custGeom>
              <a:avLst/>
              <a:gdLst/>
              <a:ahLst/>
              <a:cxnLst/>
              <a:rect l="l" t="t" r="r" b="b"/>
              <a:pathLst>
                <a:path w="1412875" h="380364">
                  <a:moveTo>
                    <a:pt x="1251254" y="0"/>
                  </a:moveTo>
                  <a:lnTo>
                    <a:pt x="161544" y="0"/>
                  </a:lnTo>
                  <a:lnTo>
                    <a:pt x="118599" y="5771"/>
                  </a:lnTo>
                  <a:lnTo>
                    <a:pt x="80009" y="22058"/>
                  </a:lnTo>
                  <a:lnTo>
                    <a:pt x="47315" y="47321"/>
                  </a:lnTo>
                  <a:lnTo>
                    <a:pt x="22055" y="80019"/>
                  </a:lnTo>
                  <a:lnTo>
                    <a:pt x="5770" y="118611"/>
                  </a:lnTo>
                  <a:lnTo>
                    <a:pt x="0" y="161556"/>
                  </a:lnTo>
                  <a:lnTo>
                    <a:pt x="0" y="218503"/>
                  </a:lnTo>
                  <a:lnTo>
                    <a:pt x="5770" y="261453"/>
                  </a:lnTo>
                  <a:lnTo>
                    <a:pt x="22055" y="300046"/>
                  </a:lnTo>
                  <a:lnTo>
                    <a:pt x="47315" y="332743"/>
                  </a:lnTo>
                  <a:lnTo>
                    <a:pt x="80010" y="358004"/>
                  </a:lnTo>
                  <a:lnTo>
                    <a:pt x="118599" y="374289"/>
                  </a:lnTo>
                  <a:lnTo>
                    <a:pt x="161544" y="380060"/>
                  </a:lnTo>
                  <a:lnTo>
                    <a:pt x="1251254" y="380060"/>
                  </a:lnTo>
                  <a:lnTo>
                    <a:pt x="1294200" y="374289"/>
                  </a:lnTo>
                  <a:lnTo>
                    <a:pt x="1332792" y="358004"/>
                  </a:lnTo>
                  <a:lnTo>
                    <a:pt x="1365489" y="332743"/>
                  </a:lnTo>
                  <a:lnTo>
                    <a:pt x="1390752" y="300046"/>
                  </a:lnTo>
                  <a:lnTo>
                    <a:pt x="1407039" y="261453"/>
                  </a:lnTo>
                  <a:lnTo>
                    <a:pt x="1412811" y="218503"/>
                  </a:lnTo>
                  <a:lnTo>
                    <a:pt x="1412811" y="161556"/>
                  </a:lnTo>
                  <a:lnTo>
                    <a:pt x="1407039" y="118611"/>
                  </a:lnTo>
                  <a:lnTo>
                    <a:pt x="1390752" y="80019"/>
                  </a:lnTo>
                  <a:lnTo>
                    <a:pt x="1365489" y="47321"/>
                  </a:lnTo>
                  <a:lnTo>
                    <a:pt x="1332792" y="22058"/>
                  </a:lnTo>
                  <a:lnTo>
                    <a:pt x="1294200" y="5771"/>
                  </a:lnTo>
                  <a:lnTo>
                    <a:pt x="1251254" y="0"/>
                  </a:lnTo>
                  <a:close/>
                </a:path>
              </a:pathLst>
            </a:custGeom>
            <a:solidFill>
              <a:srgbClr val="F1F3F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59816" y="2698644"/>
              <a:ext cx="1412875" cy="380365"/>
            </a:xfrm>
            <a:custGeom>
              <a:avLst/>
              <a:gdLst/>
              <a:ahLst/>
              <a:cxnLst/>
              <a:rect l="l" t="t" r="r" b="b"/>
              <a:pathLst>
                <a:path w="1412875" h="380364">
                  <a:moveTo>
                    <a:pt x="1251254" y="380060"/>
                  </a:moveTo>
                  <a:lnTo>
                    <a:pt x="161544" y="380060"/>
                  </a:lnTo>
                  <a:lnTo>
                    <a:pt x="118599" y="374289"/>
                  </a:lnTo>
                  <a:lnTo>
                    <a:pt x="80010" y="358004"/>
                  </a:lnTo>
                  <a:lnTo>
                    <a:pt x="47315" y="332743"/>
                  </a:lnTo>
                  <a:lnTo>
                    <a:pt x="22055" y="300046"/>
                  </a:lnTo>
                  <a:lnTo>
                    <a:pt x="5770" y="261453"/>
                  </a:lnTo>
                  <a:lnTo>
                    <a:pt x="0" y="218503"/>
                  </a:lnTo>
                  <a:lnTo>
                    <a:pt x="0" y="161556"/>
                  </a:lnTo>
                  <a:lnTo>
                    <a:pt x="5770" y="118611"/>
                  </a:lnTo>
                  <a:lnTo>
                    <a:pt x="22055" y="80019"/>
                  </a:lnTo>
                  <a:lnTo>
                    <a:pt x="47315" y="47321"/>
                  </a:lnTo>
                  <a:lnTo>
                    <a:pt x="80009" y="22058"/>
                  </a:lnTo>
                  <a:lnTo>
                    <a:pt x="118599" y="5771"/>
                  </a:lnTo>
                  <a:lnTo>
                    <a:pt x="161544" y="0"/>
                  </a:lnTo>
                  <a:lnTo>
                    <a:pt x="1251254" y="0"/>
                  </a:lnTo>
                  <a:lnTo>
                    <a:pt x="1294200" y="5771"/>
                  </a:lnTo>
                  <a:lnTo>
                    <a:pt x="1332792" y="22058"/>
                  </a:lnTo>
                  <a:lnTo>
                    <a:pt x="1365489" y="47321"/>
                  </a:lnTo>
                  <a:lnTo>
                    <a:pt x="1390752" y="80019"/>
                  </a:lnTo>
                  <a:lnTo>
                    <a:pt x="1407039" y="118611"/>
                  </a:lnTo>
                  <a:lnTo>
                    <a:pt x="1412811" y="161556"/>
                  </a:lnTo>
                  <a:lnTo>
                    <a:pt x="1412811" y="218503"/>
                  </a:lnTo>
                  <a:lnTo>
                    <a:pt x="1407039" y="261453"/>
                  </a:lnTo>
                  <a:lnTo>
                    <a:pt x="1390752" y="300046"/>
                  </a:lnTo>
                  <a:lnTo>
                    <a:pt x="1365489" y="332743"/>
                  </a:lnTo>
                  <a:lnTo>
                    <a:pt x="1332792" y="358004"/>
                  </a:lnTo>
                  <a:lnTo>
                    <a:pt x="1294200" y="374289"/>
                  </a:lnTo>
                  <a:lnTo>
                    <a:pt x="1251254" y="380060"/>
                  </a:lnTo>
                  <a:close/>
                </a:path>
              </a:pathLst>
            </a:custGeom>
            <a:ln w="4394">
              <a:solidFill>
                <a:srgbClr val="01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62161" y="773926"/>
              <a:ext cx="2400294" cy="344170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872025" y="983610"/>
              <a:ext cx="1766570" cy="2807970"/>
            </a:xfrm>
            <a:custGeom>
              <a:avLst/>
              <a:gdLst/>
              <a:ahLst/>
              <a:cxnLst/>
              <a:rect l="l" t="t" r="r" b="b"/>
              <a:pathLst>
                <a:path w="1766570" h="2807970">
                  <a:moveTo>
                    <a:pt x="1727225" y="0"/>
                  </a:moveTo>
                  <a:lnTo>
                    <a:pt x="39319" y="0"/>
                  </a:lnTo>
                  <a:lnTo>
                    <a:pt x="24013" y="3089"/>
                  </a:lnTo>
                  <a:lnTo>
                    <a:pt x="11515" y="11515"/>
                  </a:lnTo>
                  <a:lnTo>
                    <a:pt x="3089" y="24013"/>
                  </a:lnTo>
                  <a:lnTo>
                    <a:pt x="0" y="39319"/>
                  </a:lnTo>
                  <a:lnTo>
                    <a:pt x="0" y="2705582"/>
                  </a:lnTo>
                  <a:lnTo>
                    <a:pt x="8024" y="2745331"/>
                  </a:lnTo>
                  <a:lnTo>
                    <a:pt x="29908" y="2777786"/>
                  </a:lnTo>
                  <a:lnTo>
                    <a:pt x="62364" y="2799667"/>
                  </a:lnTo>
                  <a:lnTo>
                    <a:pt x="102108" y="2807690"/>
                  </a:lnTo>
                  <a:lnTo>
                    <a:pt x="1664436" y="2807690"/>
                  </a:lnTo>
                  <a:lnTo>
                    <a:pt x="1704179" y="2799667"/>
                  </a:lnTo>
                  <a:lnTo>
                    <a:pt x="1736636" y="2777786"/>
                  </a:lnTo>
                  <a:lnTo>
                    <a:pt x="1758519" y="2745331"/>
                  </a:lnTo>
                  <a:lnTo>
                    <a:pt x="1766544" y="2705582"/>
                  </a:lnTo>
                  <a:lnTo>
                    <a:pt x="1766544" y="39319"/>
                  </a:lnTo>
                  <a:lnTo>
                    <a:pt x="1763454" y="24013"/>
                  </a:lnTo>
                  <a:lnTo>
                    <a:pt x="1755028" y="11515"/>
                  </a:lnTo>
                  <a:lnTo>
                    <a:pt x="1742530" y="3089"/>
                  </a:lnTo>
                  <a:lnTo>
                    <a:pt x="1727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72025" y="983610"/>
              <a:ext cx="1766548" cy="103680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872050" y="983615"/>
              <a:ext cx="1766570" cy="838200"/>
            </a:xfrm>
            <a:custGeom>
              <a:avLst/>
              <a:gdLst/>
              <a:ahLst/>
              <a:cxnLst/>
              <a:rect l="l" t="t" r="r" b="b"/>
              <a:pathLst>
                <a:path w="1766570" h="838200">
                  <a:moveTo>
                    <a:pt x="1727199" y="0"/>
                  </a:moveTo>
                  <a:lnTo>
                    <a:pt x="39294" y="0"/>
                  </a:lnTo>
                  <a:lnTo>
                    <a:pt x="24013" y="3084"/>
                  </a:lnTo>
                  <a:lnTo>
                    <a:pt x="11515" y="11509"/>
                  </a:lnTo>
                  <a:lnTo>
                    <a:pt x="3089" y="24003"/>
                  </a:lnTo>
                  <a:lnTo>
                    <a:pt x="0" y="39301"/>
                  </a:lnTo>
                  <a:lnTo>
                    <a:pt x="0" y="311246"/>
                  </a:lnTo>
                  <a:lnTo>
                    <a:pt x="19659" y="345295"/>
                  </a:lnTo>
                  <a:lnTo>
                    <a:pt x="863587" y="832581"/>
                  </a:lnTo>
                  <a:lnTo>
                    <a:pt x="883246" y="837848"/>
                  </a:lnTo>
                  <a:lnTo>
                    <a:pt x="893341" y="836532"/>
                  </a:lnTo>
                  <a:lnTo>
                    <a:pt x="1746834" y="345295"/>
                  </a:lnTo>
                  <a:lnTo>
                    <a:pt x="1766493" y="311246"/>
                  </a:lnTo>
                  <a:lnTo>
                    <a:pt x="1766493" y="39301"/>
                  </a:lnTo>
                  <a:lnTo>
                    <a:pt x="1763404" y="24003"/>
                  </a:lnTo>
                  <a:lnTo>
                    <a:pt x="1754978" y="11509"/>
                  </a:lnTo>
                  <a:lnTo>
                    <a:pt x="1742480" y="3084"/>
                  </a:lnTo>
                  <a:lnTo>
                    <a:pt x="1727199" y="0"/>
                  </a:lnTo>
                  <a:close/>
                </a:path>
              </a:pathLst>
            </a:custGeom>
            <a:solidFill>
              <a:srgbClr val="F15D3B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86749" y="1603925"/>
              <a:ext cx="506095" cy="506095"/>
            </a:xfrm>
            <a:custGeom>
              <a:avLst/>
              <a:gdLst/>
              <a:ahLst/>
              <a:cxnLst/>
              <a:rect l="l" t="t" r="r" b="b"/>
              <a:pathLst>
                <a:path w="506095" h="506094">
                  <a:moveTo>
                    <a:pt x="253022" y="0"/>
                  </a:moveTo>
                  <a:lnTo>
                    <a:pt x="207601" y="4084"/>
                  </a:lnTo>
                  <a:lnTo>
                    <a:pt x="164827" y="15856"/>
                  </a:lnTo>
                  <a:lnTo>
                    <a:pt x="125419" y="34596"/>
                  </a:lnTo>
                  <a:lnTo>
                    <a:pt x="90098" y="59584"/>
                  </a:lnTo>
                  <a:lnTo>
                    <a:pt x="59583" y="90100"/>
                  </a:lnTo>
                  <a:lnTo>
                    <a:pt x="34596" y="125423"/>
                  </a:lnTo>
                  <a:lnTo>
                    <a:pt x="15856" y="164833"/>
                  </a:lnTo>
                  <a:lnTo>
                    <a:pt x="4084" y="207610"/>
                  </a:lnTo>
                  <a:lnTo>
                    <a:pt x="0" y="253034"/>
                  </a:lnTo>
                  <a:lnTo>
                    <a:pt x="4084" y="298455"/>
                  </a:lnTo>
                  <a:lnTo>
                    <a:pt x="15856" y="341229"/>
                  </a:lnTo>
                  <a:lnTo>
                    <a:pt x="34596" y="380637"/>
                  </a:lnTo>
                  <a:lnTo>
                    <a:pt x="59583" y="415958"/>
                  </a:lnTo>
                  <a:lnTo>
                    <a:pt x="90098" y="446473"/>
                  </a:lnTo>
                  <a:lnTo>
                    <a:pt x="125419" y="471460"/>
                  </a:lnTo>
                  <a:lnTo>
                    <a:pt x="164827" y="490200"/>
                  </a:lnTo>
                  <a:lnTo>
                    <a:pt x="207601" y="501972"/>
                  </a:lnTo>
                  <a:lnTo>
                    <a:pt x="253022" y="506056"/>
                  </a:lnTo>
                  <a:lnTo>
                    <a:pt x="298442" y="501972"/>
                  </a:lnTo>
                  <a:lnTo>
                    <a:pt x="341216" y="490200"/>
                  </a:lnTo>
                  <a:lnTo>
                    <a:pt x="380624" y="471460"/>
                  </a:lnTo>
                  <a:lnTo>
                    <a:pt x="415946" y="446473"/>
                  </a:lnTo>
                  <a:lnTo>
                    <a:pt x="446460" y="415958"/>
                  </a:lnTo>
                  <a:lnTo>
                    <a:pt x="471447" y="380637"/>
                  </a:lnTo>
                  <a:lnTo>
                    <a:pt x="490187" y="341229"/>
                  </a:lnTo>
                  <a:lnTo>
                    <a:pt x="501960" y="298455"/>
                  </a:lnTo>
                  <a:lnTo>
                    <a:pt x="506044" y="253034"/>
                  </a:lnTo>
                  <a:lnTo>
                    <a:pt x="501960" y="207610"/>
                  </a:lnTo>
                  <a:lnTo>
                    <a:pt x="490187" y="164833"/>
                  </a:lnTo>
                  <a:lnTo>
                    <a:pt x="471447" y="125423"/>
                  </a:lnTo>
                  <a:lnTo>
                    <a:pt x="446460" y="90100"/>
                  </a:lnTo>
                  <a:lnTo>
                    <a:pt x="415946" y="59584"/>
                  </a:lnTo>
                  <a:lnTo>
                    <a:pt x="380624" y="34596"/>
                  </a:lnTo>
                  <a:lnTo>
                    <a:pt x="341216" y="15856"/>
                  </a:lnTo>
                  <a:lnTo>
                    <a:pt x="298442" y="4084"/>
                  </a:lnTo>
                  <a:lnTo>
                    <a:pt x="2530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56425" y="1530096"/>
              <a:ext cx="825494" cy="81279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564886" y="1682070"/>
              <a:ext cx="349885" cy="349885"/>
            </a:xfrm>
            <a:custGeom>
              <a:avLst/>
              <a:gdLst/>
              <a:ahLst/>
              <a:cxnLst/>
              <a:rect l="l" t="t" r="r" b="b"/>
              <a:pathLst>
                <a:path w="349885" h="349885">
                  <a:moveTo>
                    <a:pt x="174878" y="0"/>
                  </a:moveTo>
                  <a:lnTo>
                    <a:pt x="128389" y="6247"/>
                  </a:lnTo>
                  <a:lnTo>
                    <a:pt x="86613" y="23879"/>
                  </a:lnTo>
                  <a:lnTo>
                    <a:pt x="51220" y="51227"/>
                  </a:lnTo>
                  <a:lnTo>
                    <a:pt x="23875" y="86623"/>
                  </a:lnTo>
                  <a:lnTo>
                    <a:pt x="6246" y="128400"/>
                  </a:lnTo>
                  <a:lnTo>
                    <a:pt x="0" y="174891"/>
                  </a:lnTo>
                  <a:lnTo>
                    <a:pt x="6246" y="221378"/>
                  </a:lnTo>
                  <a:lnTo>
                    <a:pt x="23875" y="263154"/>
                  </a:lnTo>
                  <a:lnTo>
                    <a:pt x="51220" y="298551"/>
                  </a:lnTo>
                  <a:lnTo>
                    <a:pt x="86613" y="325901"/>
                  </a:lnTo>
                  <a:lnTo>
                    <a:pt x="128389" y="343534"/>
                  </a:lnTo>
                  <a:lnTo>
                    <a:pt x="174878" y="349783"/>
                  </a:lnTo>
                  <a:lnTo>
                    <a:pt x="221374" y="343534"/>
                  </a:lnTo>
                  <a:lnTo>
                    <a:pt x="263152" y="325901"/>
                  </a:lnTo>
                  <a:lnTo>
                    <a:pt x="298548" y="298551"/>
                  </a:lnTo>
                  <a:lnTo>
                    <a:pt x="325894" y="263154"/>
                  </a:lnTo>
                  <a:lnTo>
                    <a:pt x="343523" y="221378"/>
                  </a:lnTo>
                  <a:lnTo>
                    <a:pt x="349770" y="174891"/>
                  </a:lnTo>
                  <a:lnTo>
                    <a:pt x="343523" y="128400"/>
                  </a:lnTo>
                  <a:lnTo>
                    <a:pt x="325894" y="86623"/>
                  </a:lnTo>
                  <a:lnTo>
                    <a:pt x="298548" y="51227"/>
                  </a:lnTo>
                  <a:lnTo>
                    <a:pt x="263152" y="23879"/>
                  </a:lnTo>
                  <a:lnTo>
                    <a:pt x="221374" y="6247"/>
                  </a:lnTo>
                  <a:lnTo>
                    <a:pt x="174878" y="0"/>
                  </a:lnTo>
                  <a:close/>
                </a:path>
              </a:pathLst>
            </a:custGeom>
            <a:solidFill>
              <a:srgbClr val="F1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657141" y="1722870"/>
            <a:ext cx="16573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0" spc="-150" dirty="0">
                <a:solidFill>
                  <a:srgbClr val="FFFFFF"/>
                </a:solidFill>
                <a:latin typeface="Bahnschrift Light Condensed"/>
                <a:cs typeface="Bahnschrift Light Condensed"/>
              </a:rPr>
              <a:t>02</a:t>
            </a:r>
            <a:endParaRPr sz="1350">
              <a:latin typeface="Bahnschrift Light Condensed"/>
              <a:cs typeface="Bahnschrift Light Condensed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456061" y="773926"/>
            <a:ext cx="2400300" cy="3441700"/>
            <a:chOff x="4456061" y="773926"/>
            <a:chExt cx="2400300" cy="3441700"/>
          </a:xfrm>
        </p:grpSpPr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56061" y="773926"/>
              <a:ext cx="2400294" cy="344170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873503" y="983610"/>
              <a:ext cx="1766570" cy="2807970"/>
            </a:xfrm>
            <a:custGeom>
              <a:avLst/>
              <a:gdLst/>
              <a:ahLst/>
              <a:cxnLst/>
              <a:rect l="l" t="t" r="r" b="b"/>
              <a:pathLst>
                <a:path w="1766570" h="2807970">
                  <a:moveTo>
                    <a:pt x="1727225" y="0"/>
                  </a:moveTo>
                  <a:lnTo>
                    <a:pt x="39319" y="0"/>
                  </a:lnTo>
                  <a:lnTo>
                    <a:pt x="24013" y="3089"/>
                  </a:lnTo>
                  <a:lnTo>
                    <a:pt x="11515" y="11515"/>
                  </a:lnTo>
                  <a:lnTo>
                    <a:pt x="3089" y="24013"/>
                  </a:lnTo>
                  <a:lnTo>
                    <a:pt x="0" y="39319"/>
                  </a:lnTo>
                  <a:lnTo>
                    <a:pt x="0" y="2705582"/>
                  </a:lnTo>
                  <a:lnTo>
                    <a:pt x="8024" y="2745331"/>
                  </a:lnTo>
                  <a:lnTo>
                    <a:pt x="29908" y="2777786"/>
                  </a:lnTo>
                  <a:lnTo>
                    <a:pt x="62364" y="2799667"/>
                  </a:lnTo>
                  <a:lnTo>
                    <a:pt x="102107" y="2807690"/>
                  </a:lnTo>
                  <a:lnTo>
                    <a:pt x="1664423" y="2807690"/>
                  </a:lnTo>
                  <a:lnTo>
                    <a:pt x="1704166" y="2799667"/>
                  </a:lnTo>
                  <a:lnTo>
                    <a:pt x="1736623" y="2777786"/>
                  </a:lnTo>
                  <a:lnTo>
                    <a:pt x="1758507" y="2745331"/>
                  </a:lnTo>
                  <a:lnTo>
                    <a:pt x="1766531" y="2705582"/>
                  </a:lnTo>
                  <a:lnTo>
                    <a:pt x="1766531" y="39319"/>
                  </a:lnTo>
                  <a:lnTo>
                    <a:pt x="1763442" y="24013"/>
                  </a:lnTo>
                  <a:lnTo>
                    <a:pt x="1755017" y="11515"/>
                  </a:lnTo>
                  <a:lnTo>
                    <a:pt x="1742523" y="3089"/>
                  </a:lnTo>
                  <a:lnTo>
                    <a:pt x="1727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73503" y="983610"/>
              <a:ext cx="1766531" cy="103680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873528" y="983615"/>
              <a:ext cx="1766570" cy="838200"/>
            </a:xfrm>
            <a:custGeom>
              <a:avLst/>
              <a:gdLst/>
              <a:ahLst/>
              <a:cxnLst/>
              <a:rect l="l" t="t" r="r" b="b"/>
              <a:pathLst>
                <a:path w="1766570" h="838200">
                  <a:moveTo>
                    <a:pt x="1727199" y="0"/>
                  </a:moveTo>
                  <a:lnTo>
                    <a:pt x="39281" y="0"/>
                  </a:lnTo>
                  <a:lnTo>
                    <a:pt x="24008" y="3084"/>
                  </a:lnTo>
                  <a:lnTo>
                    <a:pt x="11514" y="11509"/>
                  </a:lnTo>
                  <a:lnTo>
                    <a:pt x="3089" y="24003"/>
                  </a:lnTo>
                  <a:lnTo>
                    <a:pt x="0" y="39301"/>
                  </a:lnTo>
                  <a:lnTo>
                    <a:pt x="0" y="311246"/>
                  </a:lnTo>
                  <a:lnTo>
                    <a:pt x="19646" y="345295"/>
                  </a:lnTo>
                  <a:lnTo>
                    <a:pt x="863587" y="832581"/>
                  </a:lnTo>
                  <a:lnTo>
                    <a:pt x="883245" y="837848"/>
                  </a:lnTo>
                  <a:lnTo>
                    <a:pt x="893335" y="836532"/>
                  </a:lnTo>
                  <a:lnTo>
                    <a:pt x="1746834" y="345295"/>
                  </a:lnTo>
                  <a:lnTo>
                    <a:pt x="1766481" y="311246"/>
                  </a:lnTo>
                  <a:lnTo>
                    <a:pt x="1766481" y="39301"/>
                  </a:lnTo>
                  <a:lnTo>
                    <a:pt x="1763391" y="24003"/>
                  </a:lnTo>
                  <a:lnTo>
                    <a:pt x="1754966" y="11509"/>
                  </a:lnTo>
                  <a:lnTo>
                    <a:pt x="1742472" y="3084"/>
                  </a:lnTo>
                  <a:lnTo>
                    <a:pt x="1727199" y="0"/>
                  </a:lnTo>
                  <a:close/>
                </a:path>
              </a:pathLst>
            </a:custGeom>
            <a:solidFill>
              <a:srgbClr val="EFA51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88214" y="1603925"/>
              <a:ext cx="506095" cy="506095"/>
            </a:xfrm>
            <a:custGeom>
              <a:avLst/>
              <a:gdLst/>
              <a:ahLst/>
              <a:cxnLst/>
              <a:rect l="l" t="t" r="r" b="b"/>
              <a:pathLst>
                <a:path w="506095" h="506094">
                  <a:moveTo>
                    <a:pt x="253034" y="0"/>
                  </a:moveTo>
                  <a:lnTo>
                    <a:pt x="207610" y="4084"/>
                  </a:lnTo>
                  <a:lnTo>
                    <a:pt x="164833" y="15856"/>
                  </a:lnTo>
                  <a:lnTo>
                    <a:pt x="125423" y="34596"/>
                  </a:lnTo>
                  <a:lnTo>
                    <a:pt x="90100" y="59584"/>
                  </a:lnTo>
                  <a:lnTo>
                    <a:pt x="59584" y="90100"/>
                  </a:lnTo>
                  <a:lnTo>
                    <a:pt x="34596" y="125423"/>
                  </a:lnTo>
                  <a:lnTo>
                    <a:pt x="15856" y="164833"/>
                  </a:lnTo>
                  <a:lnTo>
                    <a:pt x="4084" y="207610"/>
                  </a:lnTo>
                  <a:lnTo>
                    <a:pt x="0" y="253034"/>
                  </a:lnTo>
                  <a:lnTo>
                    <a:pt x="4084" y="298455"/>
                  </a:lnTo>
                  <a:lnTo>
                    <a:pt x="15856" y="341229"/>
                  </a:lnTo>
                  <a:lnTo>
                    <a:pt x="34596" y="380637"/>
                  </a:lnTo>
                  <a:lnTo>
                    <a:pt x="59584" y="415958"/>
                  </a:lnTo>
                  <a:lnTo>
                    <a:pt x="90100" y="446473"/>
                  </a:lnTo>
                  <a:lnTo>
                    <a:pt x="125423" y="471460"/>
                  </a:lnTo>
                  <a:lnTo>
                    <a:pt x="164833" y="490200"/>
                  </a:lnTo>
                  <a:lnTo>
                    <a:pt x="207610" y="501972"/>
                  </a:lnTo>
                  <a:lnTo>
                    <a:pt x="253034" y="506056"/>
                  </a:lnTo>
                  <a:lnTo>
                    <a:pt x="298455" y="501972"/>
                  </a:lnTo>
                  <a:lnTo>
                    <a:pt x="341229" y="490200"/>
                  </a:lnTo>
                  <a:lnTo>
                    <a:pt x="380637" y="471460"/>
                  </a:lnTo>
                  <a:lnTo>
                    <a:pt x="415958" y="446473"/>
                  </a:lnTo>
                  <a:lnTo>
                    <a:pt x="446473" y="415958"/>
                  </a:lnTo>
                  <a:lnTo>
                    <a:pt x="471460" y="380637"/>
                  </a:lnTo>
                  <a:lnTo>
                    <a:pt x="490200" y="341229"/>
                  </a:lnTo>
                  <a:lnTo>
                    <a:pt x="501972" y="298455"/>
                  </a:lnTo>
                  <a:lnTo>
                    <a:pt x="506056" y="253034"/>
                  </a:lnTo>
                  <a:lnTo>
                    <a:pt x="501972" y="207610"/>
                  </a:lnTo>
                  <a:lnTo>
                    <a:pt x="490200" y="164833"/>
                  </a:lnTo>
                  <a:lnTo>
                    <a:pt x="471460" y="125423"/>
                  </a:lnTo>
                  <a:lnTo>
                    <a:pt x="446473" y="90100"/>
                  </a:lnTo>
                  <a:lnTo>
                    <a:pt x="415958" y="59584"/>
                  </a:lnTo>
                  <a:lnTo>
                    <a:pt x="380637" y="34596"/>
                  </a:lnTo>
                  <a:lnTo>
                    <a:pt x="341229" y="15856"/>
                  </a:lnTo>
                  <a:lnTo>
                    <a:pt x="298455" y="4084"/>
                  </a:lnTo>
                  <a:lnTo>
                    <a:pt x="253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63025" y="1530096"/>
              <a:ext cx="812794" cy="81279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566364" y="1682070"/>
              <a:ext cx="349885" cy="349885"/>
            </a:xfrm>
            <a:custGeom>
              <a:avLst/>
              <a:gdLst/>
              <a:ahLst/>
              <a:cxnLst/>
              <a:rect l="l" t="t" r="r" b="b"/>
              <a:pathLst>
                <a:path w="349885" h="349885">
                  <a:moveTo>
                    <a:pt x="174878" y="0"/>
                  </a:moveTo>
                  <a:lnTo>
                    <a:pt x="128389" y="6247"/>
                  </a:lnTo>
                  <a:lnTo>
                    <a:pt x="86613" y="23879"/>
                  </a:lnTo>
                  <a:lnTo>
                    <a:pt x="51220" y="51227"/>
                  </a:lnTo>
                  <a:lnTo>
                    <a:pt x="23875" y="86623"/>
                  </a:lnTo>
                  <a:lnTo>
                    <a:pt x="6246" y="128400"/>
                  </a:lnTo>
                  <a:lnTo>
                    <a:pt x="0" y="174891"/>
                  </a:lnTo>
                  <a:lnTo>
                    <a:pt x="6246" y="221378"/>
                  </a:lnTo>
                  <a:lnTo>
                    <a:pt x="23875" y="263154"/>
                  </a:lnTo>
                  <a:lnTo>
                    <a:pt x="51220" y="298551"/>
                  </a:lnTo>
                  <a:lnTo>
                    <a:pt x="86613" y="325901"/>
                  </a:lnTo>
                  <a:lnTo>
                    <a:pt x="128389" y="343534"/>
                  </a:lnTo>
                  <a:lnTo>
                    <a:pt x="174878" y="349783"/>
                  </a:lnTo>
                  <a:lnTo>
                    <a:pt x="221369" y="343534"/>
                  </a:lnTo>
                  <a:lnTo>
                    <a:pt x="263147" y="325901"/>
                  </a:lnTo>
                  <a:lnTo>
                    <a:pt x="298543" y="298551"/>
                  </a:lnTo>
                  <a:lnTo>
                    <a:pt x="325891" y="263154"/>
                  </a:lnTo>
                  <a:lnTo>
                    <a:pt x="343522" y="221378"/>
                  </a:lnTo>
                  <a:lnTo>
                    <a:pt x="349770" y="174891"/>
                  </a:lnTo>
                  <a:lnTo>
                    <a:pt x="343522" y="128400"/>
                  </a:lnTo>
                  <a:lnTo>
                    <a:pt x="325891" y="86623"/>
                  </a:lnTo>
                  <a:lnTo>
                    <a:pt x="298543" y="51227"/>
                  </a:lnTo>
                  <a:lnTo>
                    <a:pt x="263147" y="23879"/>
                  </a:lnTo>
                  <a:lnTo>
                    <a:pt x="221369" y="6247"/>
                  </a:lnTo>
                  <a:lnTo>
                    <a:pt x="174878" y="0"/>
                  </a:lnTo>
                  <a:close/>
                </a:path>
              </a:pathLst>
            </a:custGeom>
            <a:solidFill>
              <a:srgbClr val="EFA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659325" y="1722870"/>
            <a:ext cx="16319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0" spc="-170" dirty="0">
                <a:solidFill>
                  <a:srgbClr val="FFFFFF"/>
                </a:solidFill>
                <a:latin typeface="Bahnschrift Light Condensed"/>
                <a:cs typeface="Bahnschrift Light Condensed"/>
              </a:rPr>
              <a:t>03</a:t>
            </a:r>
            <a:endParaRPr sz="1350">
              <a:latin typeface="Bahnschrift Light Condensed"/>
              <a:cs typeface="Bahnschrift Light Condensed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046681" y="2188310"/>
            <a:ext cx="3418840" cy="1529080"/>
            <a:chOff x="3046681" y="2188310"/>
            <a:chExt cx="3418840" cy="1529080"/>
          </a:xfrm>
        </p:grpSpPr>
        <p:sp>
          <p:nvSpPr>
            <p:cNvPr id="42" name="object 42"/>
            <p:cNvSpPr/>
            <p:nvPr/>
          </p:nvSpPr>
          <p:spPr>
            <a:xfrm>
              <a:off x="3048904" y="2190533"/>
              <a:ext cx="1412875" cy="380365"/>
            </a:xfrm>
            <a:custGeom>
              <a:avLst/>
              <a:gdLst/>
              <a:ahLst/>
              <a:cxnLst/>
              <a:rect l="l" t="t" r="r" b="b"/>
              <a:pathLst>
                <a:path w="1412875" h="380364">
                  <a:moveTo>
                    <a:pt x="1251254" y="0"/>
                  </a:moveTo>
                  <a:lnTo>
                    <a:pt x="161531" y="0"/>
                  </a:lnTo>
                  <a:lnTo>
                    <a:pt x="118592" y="5771"/>
                  </a:lnTo>
                  <a:lnTo>
                    <a:pt x="80006" y="22058"/>
                  </a:lnTo>
                  <a:lnTo>
                    <a:pt x="47313" y="47321"/>
                  </a:lnTo>
                  <a:lnTo>
                    <a:pt x="22055" y="80019"/>
                  </a:lnTo>
                  <a:lnTo>
                    <a:pt x="5770" y="118611"/>
                  </a:lnTo>
                  <a:lnTo>
                    <a:pt x="0" y="161556"/>
                  </a:lnTo>
                  <a:lnTo>
                    <a:pt x="0" y="218503"/>
                  </a:lnTo>
                  <a:lnTo>
                    <a:pt x="5770" y="261453"/>
                  </a:lnTo>
                  <a:lnTo>
                    <a:pt x="22055" y="300046"/>
                  </a:lnTo>
                  <a:lnTo>
                    <a:pt x="47313" y="332743"/>
                  </a:lnTo>
                  <a:lnTo>
                    <a:pt x="80006" y="358004"/>
                  </a:lnTo>
                  <a:lnTo>
                    <a:pt x="118592" y="374289"/>
                  </a:lnTo>
                  <a:lnTo>
                    <a:pt x="161531" y="380060"/>
                  </a:lnTo>
                  <a:lnTo>
                    <a:pt x="1251254" y="380060"/>
                  </a:lnTo>
                  <a:lnTo>
                    <a:pt x="1294194" y="374289"/>
                  </a:lnTo>
                  <a:lnTo>
                    <a:pt x="1332783" y="358004"/>
                  </a:lnTo>
                  <a:lnTo>
                    <a:pt x="1365478" y="332743"/>
                  </a:lnTo>
                  <a:lnTo>
                    <a:pt x="1390740" y="300046"/>
                  </a:lnTo>
                  <a:lnTo>
                    <a:pt x="1407027" y="261453"/>
                  </a:lnTo>
                  <a:lnTo>
                    <a:pt x="1412798" y="218503"/>
                  </a:lnTo>
                  <a:lnTo>
                    <a:pt x="1412798" y="161556"/>
                  </a:lnTo>
                  <a:lnTo>
                    <a:pt x="1407027" y="118611"/>
                  </a:lnTo>
                  <a:lnTo>
                    <a:pt x="1390740" y="80019"/>
                  </a:lnTo>
                  <a:lnTo>
                    <a:pt x="1365478" y="47321"/>
                  </a:lnTo>
                  <a:lnTo>
                    <a:pt x="1332783" y="22058"/>
                  </a:lnTo>
                  <a:lnTo>
                    <a:pt x="1294194" y="5771"/>
                  </a:lnTo>
                  <a:lnTo>
                    <a:pt x="1251254" y="0"/>
                  </a:lnTo>
                  <a:close/>
                </a:path>
              </a:pathLst>
            </a:custGeom>
            <a:solidFill>
              <a:srgbClr val="F1F3F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048904" y="2190533"/>
              <a:ext cx="1412875" cy="380365"/>
            </a:xfrm>
            <a:custGeom>
              <a:avLst/>
              <a:gdLst/>
              <a:ahLst/>
              <a:cxnLst/>
              <a:rect l="l" t="t" r="r" b="b"/>
              <a:pathLst>
                <a:path w="1412875" h="380364">
                  <a:moveTo>
                    <a:pt x="1251254" y="380060"/>
                  </a:moveTo>
                  <a:lnTo>
                    <a:pt x="161531" y="380060"/>
                  </a:lnTo>
                  <a:lnTo>
                    <a:pt x="118592" y="374289"/>
                  </a:lnTo>
                  <a:lnTo>
                    <a:pt x="80006" y="358004"/>
                  </a:lnTo>
                  <a:lnTo>
                    <a:pt x="47313" y="332743"/>
                  </a:lnTo>
                  <a:lnTo>
                    <a:pt x="22055" y="300046"/>
                  </a:lnTo>
                  <a:lnTo>
                    <a:pt x="5770" y="261453"/>
                  </a:lnTo>
                  <a:lnTo>
                    <a:pt x="0" y="218503"/>
                  </a:lnTo>
                  <a:lnTo>
                    <a:pt x="0" y="161556"/>
                  </a:lnTo>
                  <a:lnTo>
                    <a:pt x="5770" y="118611"/>
                  </a:lnTo>
                  <a:lnTo>
                    <a:pt x="22055" y="80019"/>
                  </a:lnTo>
                  <a:lnTo>
                    <a:pt x="47313" y="47321"/>
                  </a:lnTo>
                  <a:lnTo>
                    <a:pt x="80006" y="22058"/>
                  </a:lnTo>
                  <a:lnTo>
                    <a:pt x="118592" y="5771"/>
                  </a:lnTo>
                  <a:lnTo>
                    <a:pt x="161531" y="0"/>
                  </a:lnTo>
                  <a:lnTo>
                    <a:pt x="1251254" y="0"/>
                  </a:lnTo>
                  <a:lnTo>
                    <a:pt x="1294194" y="5771"/>
                  </a:lnTo>
                  <a:lnTo>
                    <a:pt x="1332783" y="22058"/>
                  </a:lnTo>
                  <a:lnTo>
                    <a:pt x="1365478" y="47321"/>
                  </a:lnTo>
                  <a:lnTo>
                    <a:pt x="1390740" y="80019"/>
                  </a:lnTo>
                  <a:lnTo>
                    <a:pt x="1407027" y="118611"/>
                  </a:lnTo>
                  <a:lnTo>
                    <a:pt x="1412798" y="161556"/>
                  </a:lnTo>
                  <a:lnTo>
                    <a:pt x="1412798" y="218503"/>
                  </a:lnTo>
                  <a:lnTo>
                    <a:pt x="1407027" y="261453"/>
                  </a:lnTo>
                  <a:lnTo>
                    <a:pt x="1390740" y="300046"/>
                  </a:lnTo>
                  <a:lnTo>
                    <a:pt x="1365478" y="332743"/>
                  </a:lnTo>
                  <a:lnTo>
                    <a:pt x="1332783" y="358004"/>
                  </a:lnTo>
                  <a:lnTo>
                    <a:pt x="1294194" y="374289"/>
                  </a:lnTo>
                  <a:lnTo>
                    <a:pt x="1251254" y="380060"/>
                  </a:lnTo>
                  <a:close/>
                </a:path>
              </a:pathLst>
            </a:custGeom>
            <a:ln w="4394">
              <a:solidFill>
                <a:srgbClr val="01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048904" y="3206756"/>
              <a:ext cx="1412875" cy="380365"/>
            </a:xfrm>
            <a:custGeom>
              <a:avLst/>
              <a:gdLst/>
              <a:ahLst/>
              <a:cxnLst/>
              <a:rect l="l" t="t" r="r" b="b"/>
              <a:pathLst>
                <a:path w="1412875" h="380364">
                  <a:moveTo>
                    <a:pt x="1251254" y="0"/>
                  </a:moveTo>
                  <a:lnTo>
                    <a:pt x="161531" y="0"/>
                  </a:lnTo>
                  <a:lnTo>
                    <a:pt x="118592" y="5771"/>
                  </a:lnTo>
                  <a:lnTo>
                    <a:pt x="80006" y="22058"/>
                  </a:lnTo>
                  <a:lnTo>
                    <a:pt x="47313" y="47321"/>
                  </a:lnTo>
                  <a:lnTo>
                    <a:pt x="22055" y="80019"/>
                  </a:lnTo>
                  <a:lnTo>
                    <a:pt x="5770" y="118611"/>
                  </a:lnTo>
                  <a:lnTo>
                    <a:pt x="0" y="161556"/>
                  </a:lnTo>
                  <a:lnTo>
                    <a:pt x="0" y="218516"/>
                  </a:lnTo>
                  <a:lnTo>
                    <a:pt x="5770" y="261460"/>
                  </a:lnTo>
                  <a:lnTo>
                    <a:pt x="22055" y="300050"/>
                  </a:lnTo>
                  <a:lnTo>
                    <a:pt x="47313" y="332744"/>
                  </a:lnTo>
                  <a:lnTo>
                    <a:pt x="80006" y="358004"/>
                  </a:lnTo>
                  <a:lnTo>
                    <a:pt x="118592" y="374289"/>
                  </a:lnTo>
                  <a:lnTo>
                    <a:pt x="161531" y="380060"/>
                  </a:lnTo>
                  <a:lnTo>
                    <a:pt x="1251254" y="380060"/>
                  </a:lnTo>
                  <a:lnTo>
                    <a:pt x="1294194" y="374289"/>
                  </a:lnTo>
                  <a:lnTo>
                    <a:pt x="1332783" y="358004"/>
                  </a:lnTo>
                  <a:lnTo>
                    <a:pt x="1365478" y="332744"/>
                  </a:lnTo>
                  <a:lnTo>
                    <a:pt x="1390740" y="300050"/>
                  </a:lnTo>
                  <a:lnTo>
                    <a:pt x="1407027" y="261460"/>
                  </a:lnTo>
                  <a:lnTo>
                    <a:pt x="1412798" y="218516"/>
                  </a:lnTo>
                  <a:lnTo>
                    <a:pt x="1412798" y="161556"/>
                  </a:lnTo>
                  <a:lnTo>
                    <a:pt x="1407027" y="118611"/>
                  </a:lnTo>
                  <a:lnTo>
                    <a:pt x="1390740" y="80019"/>
                  </a:lnTo>
                  <a:lnTo>
                    <a:pt x="1365478" y="47321"/>
                  </a:lnTo>
                  <a:lnTo>
                    <a:pt x="1332783" y="22058"/>
                  </a:lnTo>
                  <a:lnTo>
                    <a:pt x="1294194" y="5771"/>
                  </a:lnTo>
                  <a:lnTo>
                    <a:pt x="1251254" y="0"/>
                  </a:lnTo>
                  <a:close/>
                </a:path>
              </a:pathLst>
            </a:custGeom>
            <a:solidFill>
              <a:srgbClr val="F1F3F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048904" y="3206756"/>
              <a:ext cx="1412875" cy="380365"/>
            </a:xfrm>
            <a:custGeom>
              <a:avLst/>
              <a:gdLst/>
              <a:ahLst/>
              <a:cxnLst/>
              <a:rect l="l" t="t" r="r" b="b"/>
              <a:pathLst>
                <a:path w="1412875" h="380364">
                  <a:moveTo>
                    <a:pt x="1251254" y="380060"/>
                  </a:moveTo>
                  <a:lnTo>
                    <a:pt x="161531" y="380060"/>
                  </a:lnTo>
                  <a:lnTo>
                    <a:pt x="118592" y="374289"/>
                  </a:lnTo>
                  <a:lnTo>
                    <a:pt x="80006" y="358004"/>
                  </a:lnTo>
                  <a:lnTo>
                    <a:pt x="47313" y="332744"/>
                  </a:lnTo>
                  <a:lnTo>
                    <a:pt x="22055" y="300050"/>
                  </a:lnTo>
                  <a:lnTo>
                    <a:pt x="5770" y="261460"/>
                  </a:lnTo>
                  <a:lnTo>
                    <a:pt x="0" y="218516"/>
                  </a:lnTo>
                  <a:lnTo>
                    <a:pt x="0" y="161556"/>
                  </a:lnTo>
                  <a:lnTo>
                    <a:pt x="5770" y="118611"/>
                  </a:lnTo>
                  <a:lnTo>
                    <a:pt x="22055" y="80019"/>
                  </a:lnTo>
                  <a:lnTo>
                    <a:pt x="47313" y="47321"/>
                  </a:lnTo>
                  <a:lnTo>
                    <a:pt x="80006" y="22058"/>
                  </a:lnTo>
                  <a:lnTo>
                    <a:pt x="118592" y="5771"/>
                  </a:lnTo>
                  <a:lnTo>
                    <a:pt x="161531" y="0"/>
                  </a:lnTo>
                  <a:lnTo>
                    <a:pt x="1251254" y="0"/>
                  </a:lnTo>
                  <a:lnTo>
                    <a:pt x="1294194" y="5771"/>
                  </a:lnTo>
                  <a:lnTo>
                    <a:pt x="1332783" y="22058"/>
                  </a:lnTo>
                  <a:lnTo>
                    <a:pt x="1365478" y="47321"/>
                  </a:lnTo>
                  <a:lnTo>
                    <a:pt x="1390740" y="80019"/>
                  </a:lnTo>
                  <a:lnTo>
                    <a:pt x="1407027" y="118611"/>
                  </a:lnTo>
                  <a:lnTo>
                    <a:pt x="1412798" y="161556"/>
                  </a:lnTo>
                  <a:lnTo>
                    <a:pt x="1412798" y="218516"/>
                  </a:lnTo>
                  <a:lnTo>
                    <a:pt x="1407027" y="261460"/>
                  </a:lnTo>
                  <a:lnTo>
                    <a:pt x="1390740" y="300050"/>
                  </a:lnTo>
                  <a:lnTo>
                    <a:pt x="1365478" y="332744"/>
                  </a:lnTo>
                  <a:lnTo>
                    <a:pt x="1332783" y="358004"/>
                  </a:lnTo>
                  <a:lnTo>
                    <a:pt x="1294194" y="374289"/>
                  </a:lnTo>
                  <a:lnTo>
                    <a:pt x="1251254" y="380060"/>
                  </a:lnTo>
                  <a:close/>
                </a:path>
              </a:pathLst>
            </a:custGeom>
            <a:ln w="4394">
              <a:solidFill>
                <a:srgbClr val="01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048904" y="2698644"/>
              <a:ext cx="1412875" cy="380365"/>
            </a:xfrm>
            <a:custGeom>
              <a:avLst/>
              <a:gdLst/>
              <a:ahLst/>
              <a:cxnLst/>
              <a:rect l="l" t="t" r="r" b="b"/>
              <a:pathLst>
                <a:path w="1412875" h="380364">
                  <a:moveTo>
                    <a:pt x="1251254" y="0"/>
                  </a:moveTo>
                  <a:lnTo>
                    <a:pt x="161531" y="0"/>
                  </a:lnTo>
                  <a:lnTo>
                    <a:pt x="118592" y="5771"/>
                  </a:lnTo>
                  <a:lnTo>
                    <a:pt x="80006" y="22058"/>
                  </a:lnTo>
                  <a:lnTo>
                    <a:pt x="47313" y="47321"/>
                  </a:lnTo>
                  <a:lnTo>
                    <a:pt x="22055" y="80019"/>
                  </a:lnTo>
                  <a:lnTo>
                    <a:pt x="5770" y="118611"/>
                  </a:lnTo>
                  <a:lnTo>
                    <a:pt x="0" y="161556"/>
                  </a:lnTo>
                  <a:lnTo>
                    <a:pt x="0" y="218503"/>
                  </a:lnTo>
                  <a:lnTo>
                    <a:pt x="5770" y="261453"/>
                  </a:lnTo>
                  <a:lnTo>
                    <a:pt x="22055" y="300046"/>
                  </a:lnTo>
                  <a:lnTo>
                    <a:pt x="47313" y="332743"/>
                  </a:lnTo>
                  <a:lnTo>
                    <a:pt x="80006" y="358004"/>
                  </a:lnTo>
                  <a:lnTo>
                    <a:pt x="118592" y="374289"/>
                  </a:lnTo>
                  <a:lnTo>
                    <a:pt x="161531" y="380060"/>
                  </a:lnTo>
                  <a:lnTo>
                    <a:pt x="1251254" y="380060"/>
                  </a:lnTo>
                  <a:lnTo>
                    <a:pt x="1294194" y="374289"/>
                  </a:lnTo>
                  <a:lnTo>
                    <a:pt x="1332783" y="358004"/>
                  </a:lnTo>
                  <a:lnTo>
                    <a:pt x="1365478" y="332743"/>
                  </a:lnTo>
                  <a:lnTo>
                    <a:pt x="1390740" y="300046"/>
                  </a:lnTo>
                  <a:lnTo>
                    <a:pt x="1407027" y="261453"/>
                  </a:lnTo>
                  <a:lnTo>
                    <a:pt x="1412798" y="218503"/>
                  </a:lnTo>
                  <a:lnTo>
                    <a:pt x="1412798" y="161556"/>
                  </a:lnTo>
                  <a:lnTo>
                    <a:pt x="1407027" y="118611"/>
                  </a:lnTo>
                  <a:lnTo>
                    <a:pt x="1390740" y="80019"/>
                  </a:lnTo>
                  <a:lnTo>
                    <a:pt x="1365478" y="47321"/>
                  </a:lnTo>
                  <a:lnTo>
                    <a:pt x="1332783" y="22058"/>
                  </a:lnTo>
                  <a:lnTo>
                    <a:pt x="1294194" y="5771"/>
                  </a:lnTo>
                  <a:lnTo>
                    <a:pt x="1251254" y="0"/>
                  </a:lnTo>
                  <a:close/>
                </a:path>
              </a:pathLst>
            </a:custGeom>
            <a:solidFill>
              <a:srgbClr val="F1F3F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048904" y="2698644"/>
              <a:ext cx="1412875" cy="380365"/>
            </a:xfrm>
            <a:custGeom>
              <a:avLst/>
              <a:gdLst/>
              <a:ahLst/>
              <a:cxnLst/>
              <a:rect l="l" t="t" r="r" b="b"/>
              <a:pathLst>
                <a:path w="1412875" h="380364">
                  <a:moveTo>
                    <a:pt x="1251254" y="380060"/>
                  </a:moveTo>
                  <a:lnTo>
                    <a:pt x="161531" y="380060"/>
                  </a:lnTo>
                  <a:lnTo>
                    <a:pt x="118592" y="374289"/>
                  </a:lnTo>
                  <a:lnTo>
                    <a:pt x="80006" y="358004"/>
                  </a:lnTo>
                  <a:lnTo>
                    <a:pt x="47313" y="332743"/>
                  </a:lnTo>
                  <a:lnTo>
                    <a:pt x="22055" y="300046"/>
                  </a:lnTo>
                  <a:lnTo>
                    <a:pt x="5770" y="261453"/>
                  </a:lnTo>
                  <a:lnTo>
                    <a:pt x="0" y="218503"/>
                  </a:lnTo>
                  <a:lnTo>
                    <a:pt x="0" y="161556"/>
                  </a:lnTo>
                  <a:lnTo>
                    <a:pt x="5770" y="118611"/>
                  </a:lnTo>
                  <a:lnTo>
                    <a:pt x="22055" y="80019"/>
                  </a:lnTo>
                  <a:lnTo>
                    <a:pt x="47313" y="47321"/>
                  </a:lnTo>
                  <a:lnTo>
                    <a:pt x="80006" y="22058"/>
                  </a:lnTo>
                  <a:lnTo>
                    <a:pt x="118592" y="5771"/>
                  </a:lnTo>
                  <a:lnTo>
                    <a:pt x="161531" y="0"/>
                  </a:lnTo>
                  <a:lnTo>
                    <a:pt x="1251254" y="0"/>
                  </a:lnTo>
                  <a:lnTo>
                    <a:pt x="1294194" y="5771"/>
                  </a:lnTo>
                  <a:lnTo>
                    <a:pt x="1332783" y="22058"/>
                  </a:lnTo>
                  <a:lnTo>
                    <a:pt x="1365478" y="47321"/>
                  </a:lnTo>
                  <a:lnTo>
                    <a:pt x="1390740" y="80019"/>
                  </a:lnTo>
                  <a:lnTo>
                    <a:pt x="1407027" y="118611"/>
                  </a:lnTo>
                  <a:lnTo>
                    <a:pt x="1412798" y="161556"/>
                  </a:lnTo>
                  <a:lnTo>
                    <a:pt x="1412798" y="218503"/>
                  </a:lnTo>
                  <a:lnTo>
                    <a:pt x="1407027" y="261453"/>
                  </a:lnTo>
                  <a:lnTo>
                    <a:pt x="1390740" y="300046"/>
                  </a:lnTo>
                  <a:lnTo>
                    <a:pt x="1365478" y="332743"/>
                  </a:lnTo>
                  <a:lnTo>
                    <a:pt x="1332783" y="358004"/>
                  </a:lnTo>
                  <a:lnTo>
                    <a:pt x="1294194" y="374289"/>
                  </a:lnTo>
                  <a:lnTo>
                    <a:pt x="1251254" y="380060"/>
                  </a:lnTo>
                  <a:close/>
                </a:path>
              </a:pathLst>
            </a:custGeom>
            <a:ln w="4394">
              <a:solidFill>
                <a:srgbClr val="01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050369" y="2190533"/>
              <a:ext cx="1412875" cy="380365"/>
            </a:xfrm>
            <a:custGeom>
              <a:avLst/>
              <a:gdLst/>
              <a:ahLst/>
              <a:cxnLst/>
              <a:rect l="l" t="t" r="r" b="b"/>
              <a:pathLst>
                <a:path w="1412875" h="380364">
                  <a:moveTo>
                    <a:pt x="1251254" y="0"/>
                  </a:moveTo>
                  <a:lnTo>
                    <a:pt x="161544" y="0"/>
                  </a:lnTo>
                  <a:lnTo>
                    <a:pt x="118599" y="5771"/>
                  </a:lnTo>
                  <a:lnTo>
                    <a:pt x="80009" y="22058"/>
                  </a:lnTo>
                  <a:lnTo>
                    <a:pt x="47315" y="47321"/>
                  </a:lnTo>
                  <a:lnTo>
                    <a:pt x="22055" y="80019"/>
                  </a:lnTo>
                  <a:lnTo>
                    <a:pt x="5770" y="118611"/>
                  </a:lnTo>
                  <a:lnTo>
                    <a:pt x="0" y="161556"/>
                  </a:lnTo>
                  <a:lnTo>
                    <a:pt x="0" y="218503"/>
                  </a:lnTo>
                  <a:lnTo>
                    <a:pt x="5770" y="261453"/>
                  </a:lnTo>
                  <a:lnTo>
                    <a:pt x="22055" y="300046"/>
                  </a:lnTo>
                  <a:lnTo>
                    <a:pt x="47315" y="332743"/>
                  </a:lnTo>
                  <a:lnTo>
                    <a:pt x="80010" y="358004"/>
                  </a:lnTo>
                  <a:lnTo>
                    <a:pt x="118599" y="374289"/>
                  </a:lnTo>
                  <a:lnTo>
                    <a:pt x="161544" y="380060"/>
                  </a:lnTo>
                  <a:lnTo>
                    <a:pt x="1251254" y="380060"/>
                  </a:lnTo>
                  <a:lnTo>
                    <a:pt x="1294200" y="374289"/>
                  </a:lnTo>
                  <a:lnTo>
                    <a:pt x="1332792" y="358004"/>
                  </a:lnTo>
                  <a:lnTo>
                    <a:pt x="1365489" y="332743"/>
                  </a:lnTo>
                  <a:lnTo>
                    <a:pt x="1390752" y="300046"/>
                  </a:lnTo>
                  <a:lnTo>
                    <a:pt x="1407039" y="261453"/>
                  </a:lnTo>
                  <a:lnTo>
                    <a:pt x="1412811" y="218503"/>
                  </a:lnTo>
                  <a:lnTo>
                    <a:pt x="1412811" y="161556"/>
                  </a:lnTo>
                  <a:lnTo>
                    <a:pt x="1407039" y="118611"/>
                  </a:lnTo>
                  <a:lnTo>
                    <a:pt x="1390752" y="80019"/>
                  </a:lnTo>
                  <a:lnTo>
                    <a:pt x="1365489" y="47321"/>
                  </a:lnTo>
                  <a:lnTo>
                    <a:pt x="1332792" y="22058"/>
                  </a:lnTo>
                  <a:lnTo>
                    <a:pt x="1294200" y="5771"/>
                  </a:lnTo>
                  <a:lnTo>
                    <a:pt x="1251254" y="0"/>
                  </a:lnTo>
                  <a:close/>
                </a:path>
              </a:pathLst>
            </a:custGeom>
            <a:solidFill>
              <a:srgbClr val="F1F3F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050369" y="2190533"/>
              <a:ext cx="1412875" cy="380365"/>
            </a:xfrm>
            <a:custGeom>
              <a:avLst/>
              <a:gdLst/>
              <a:ahLst/>
              <a:cxnLst/>
              <a:rect l="l" t="t" r="r" b="b"/>
              <a:pathLst>
                <a:path w="1412875" h="380364">
                  <a:moveTo>
                    <a:pt x="1251254" y="380060"/>
                  </a:moveTo>
                  <a:lnTo>
                    <a:pt x="161544" y="380060"/>
                  </a:lnTo>
                  <a:lnTo>
                    <a:pt x="118599" y="374289"/>
                  </a:lnTo>
                  <a:lnTo>
                    <a:pt x="80010" y="358004"/>
                  </a:lnTo>
                  <a:lnTo>
                    <a:pt x="47315" y="332743"/>
                  </a:lnTo>
                  <a:lnTo>
                    <a:pt x="22055" y="300046"/>
                  </a:lnTo>
                  <a:lnTo>
                    <a:pt x="5770" y="261453"/>
                  </a:lnTo>
                  <a:lnTo>
                    <a:pt x="0" y="218503"/>
                  </a:lnTo>
                  <a:lnTo>
                    <a:pt x="0" y="161556"/>
                  </a:lnTo>
                  <a:lnTo>
                    <a:pt x="5770" y="118611"/>
                  </a:lnTo>
                  <a:lnTo>
                    <a:pt x="22055" y="80019"/>
                  </a:lnTo>
                  <a:lnTo>
                    <a:pt x="47315" y="47321"/>
                  </a:lnTo>
                  <a:lnTo>
                    <a:pt x="80009" y="22058"/>
                  </a:lnTo>
                  <a:lnTo>
                    <a:pt x="118599" y="5771"/>
                  </a:lnTo>
                  <a:lnTo>
                    <a:pt x="161544" y="0"/>
                  </a:lnTo>
                  <a:lnTo>
                    <a:pt x="1251254" y="0"/>
                  </a:lnTo>
                  <a:lnTo>
                    <a:pt x="1294200" y="5771"/>
                  </a:lnTo>
                  <a:lnTo>
                    <a:pt x="1332792" y="22058"/>
                  </a:lnTo>
                  <a:lnTo>
                    <a:pt x="1365489" y="47321"/>
                  </a:lnTo>
                  <a:lnTo>
                    <a:pt x="1390752" y="80019"/>
                  </a:lnTo>
                  <a:lnTo>
                    <a:pt x="1407039" y="118611"/>
                  </a:lnTo>
                  <a:lnTo>
                    <a:pt x="1412811" y="161556"/>
                  </a:lnTo>
                  <a:lnTo>
                    <a:pt x="1412811" y="218503"/>
                  </a:lnTo>
                  <a:lnTo>
                    <a:pt x="1407039" y="261453"/>
                  </a:lnTo>
                  <a:lnTo>
                    <a:pt x="1390752" y="300046"/>
                  </a:lnTo>
                  <a:lnTo>
                    <a:pt x="1365489" y="332743"/>
                  </a:lnTo>
                  <a:lnTo>
                    <a:pt x="1332792" y="358004"/>
                  </a:lnTo>
                  <a:lnTo>
                    <a:pt x="1294200" y="374289"/>
                  </a:lnTo>
                  <a:lnTo>
                    <a:pt x="1251254" y="380060"/>
                  </a:lnTo>
                  <a:close/>
                </a:path>
              </a:pathLst>
            </a:custGeom>
            <a:ln w="4394">
              <a:solidFill>
                <a:srgbClr val="01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050369" y="3206756"/>
              <a:ext cx="1412875" cy="508634"/>
            </a:xfrm>
            <a:custGeom>
              <a:avLst/>
              <a:gdLst/>
              <a:ahLst/>
              <a:cxnLst/>
              <a:rect l="l" t="t" r="r" b="b"/>
              <a:pathLst>
                <a:path w="1412875" h="508635">
                  <a:moveTo>
                    <a:pt x="1251254" y="0"/>
                  </a:moveTo>
                  <a:lnTo>
                    <a:pt x="161544" y="0"/>
                  </a:lnTo>
                  <a:lnTo>
                    <a:pt x="118599" y="5770"/>
                  </a:lnTo>
                  <a:lnTo>
                    <a:pt x="80009" y="22056"/>
                  </a:lnTo>
                  <a:lnTo>
                    <a:pt x="47315" y="47317"/>
                  </a:lnTo>
                  <a:lnTo>
                    <a:pt x="22055" y="80013"/>
                  </a:lnTo>
                  <a:lnTo>
                    <a:pt x="5770" y="118606"/>
                  </a:lnTo>
                  <a:lnTo>
                    <a:pt x="0" y="161556"/>
                  </a:lnTo>
                  <a:lnTo>
                    <a:pt x="0" y="346519"/>
                  </a:lnTo>
                  <a:lnTo>
                    <a:pt x="5770" y="389469"/>
                  </a:lnTo>
                  <a:lnTo>
                    <a:pt x="22055" y="428062"/>
                  </a:lnTo>
                  <a:lnTo>
                    <a:pt x="47315" y="460759"/>
                  </a:lnTo>
                  <a:lnTo>
                    <a:pt x="80010" y="486020"/>
                  </a:lnTo>
                  <a:lnTo>
                    <a:pt x="118599" y="502305"/>
                  </a:lnTo>
                  <a:lnTo>
                    <a:pt x="161544" y="508076"/>
                  </a:lnTo>
                  <a:lnTo>
                    <a:pt x="1251254" y="508076"/>
                  </a:lnTo>
                  <a:lnTo>
                    <a:pt x="1294200" y="502305"/>
                  </a:lnTo>
                  <a:lnTo>
                    <a:pt x="1332792" y="486020"/>
                  </a:lnTo>
                  <a:lnTo>
                    <a:pt x="1365489" y="460759"/>
                  </a:lnTo>
                  <a:lnTo>
                    <a:pt x="1390752" y="428062"/>
                  </a:lnTo>
                  <a:lnTo>
                    <a:pt x="1407039" y="389469"/>
                  </a:lnTo>
                  <a:lnTo>
                    <a:pt x="1412811" y="346519"/>
                  </a:lnTo>
                  <a:lnTo>
                    <a:pt x="1412811" y="161556"/>
                  </a:lnTo>
                  <a:lnTo>
                    <a:pt x="1407039" y="118606"/>
                  </a:lnTo>
                  <a:lnTo>
                    <a:pt x="1390752" y="80013"/>
                  </a:lnTo>
                  <a:lnTo>
                    <a:pt x="1365489" y="47317"/>
                  </a:lnTo>
                  <a:lnTo>
                    <a:pt x="1332792" y="22056"/>
                  </a:lnTo>
                  <a:lnTo>
                    <a:pt x="1294200" y="5770"/>
                  </a:lnTo>
                  <a:lnTo>
                    <a:pt x="1251254" y="0"/>
                  </a:lnTo>
                  <a:close/>
                </a:path>
              </a:pathLst>
            </a:custGeom>
            <a:solidFill>
              <a:srgbClr val="F1F3F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050369" y="3206756"/>
              <a:ext cx="1412875" cy="508634"/>
            </a:xfrm>
            <a:custGeom>
              <a:avLst/>
              <a:gdLst/>
              <a:ahLst/>
              <a:cxnLst/>
              <a:rect l="l" t="t" r="r" b="b"/>
              <a:pathLst>
                <a:path w="1412875" h="508635">
                  <a:moveTo>
                    <a:pt x="1251254" y="508076"/>
                  </a:moveTo>
                  <a:lnTo>
                    <a:pt x="161544" y="508076"/>
                  </a:lnTo>
                  <a:lnTo>
                    <a:pt x="118599" y="502305"/>
                  </a:lnTo>
                  <a:lnTo>
                    <a:pt x="80010" y="486020"/>
                  </a:lnTo>
                  <a:lnTo>
                    <a:pt x="47315" y="460759"/>
                  </a:lnTo>
                  <a:lnTo>
                    <a:pt x="22055" y="428062"/>
                  </a:lnTo>
                  <a:lnTo>
                    <a:pt x="5770" y="389469"/>
                  </a:lnTo>
                  <a:lnTo>
                    <a:pt x="0" y="346519"/>
                  </a:lnTo>
                  <a:lnTo>
                    <a:pt x="0" y="161556"/>
                  </a:lnTo>
                  <a:lnTo>
                    <a:pt x="5770" y="118606"/>
                  </a:lnTo>
                  <a:lnTo>
                    <a:pt x="22055" y="80013"/>
                  </a:lnTo>
                  <a:lnTo>
                    <a:pt x="47315" y="47317"/>
                  </a:lnTo>
                  <a:lnTo>
                    <a:pt x="80009" y="22056"/>
                  </a:lnTo>
                  <a:lnTo>
                    <a:pt x="118599" y="5770"/>
                  </a:lnTo>
                  <a:lnTo>
                    <a:pt x="161544" y="0"/>
                  </a:lnTo>
                  <a:lnTo>
                    <a:pt x="1251254" y="0"/>
                  </a:lnTo>
                  <a:lnTo>
                    <a:pt x="1294200" y="5770"/>
                  </a:lnTo>
                  <a:lnTo>
                    <a:pt x="1332792" y="22056"/>
                  </a:lnTo>
                  <a:lnTo>
                    <a:pt x="1365489" y="47317"/>
                  </a:lnTo>
                  <a:lnTo>
                    <a:pt x="1390752" y="80013"/>
                  </a:lnTo>
                  <a:lnTo>
                    <a:pt x="1407039" y="118606"/>
                  </a:lnTo>
                  <a:lnTo>
                    <a:pt x="1412811" y="161556"/>
                  </a:lnTo>
                  <a:lnTo>
                    <a:pt x="1412811" y="346519"/>
                  </a:lnTo>
                  <a:lnTo>
                    <a:pt x="1407039" y="389469"/>
                  </a:lnTo>
                  <a:lnTo>
                    <a:pt x="1390752" y="428062"/>
                  </a:lnTo>
                  <a:lnTo>
                    <a:pt x="1365489" y="460759"/>
                  </a:lnTo>
                  <a:lnTo>
                    <a:pt x="1332792" y="486020"/>
                  </a:lnTo>
                  <a:lnTo>
                    <a:pt x="1294200" y="502305"/>
                  </a:lnTo>
                  <a:lnTo>
                    <a:pt x="1251254" y="508076"/>
                  </a:lnTo>
                  <a:close/>
                </a:path>
              </a:pathLst>
            </a:custGeom>
            <a:ln w="4394">
              <a:solidFill>
                <a:srgbClr val="01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050369" y="2698644"/>
              <a:ext cx="1412875" cy="380365"/>
            </a:xfrm>
            <a:custGeom>
              <a:avLst/>
              <a:gdLst/>
              <a:ahLst/>
              <a:cxnLst/>
              <a:rect l="l" t="t" r="r" b="b"/>
              <a:pathLst>
                <a:path w="1412875" h="380364">
                  <a:moveTo>
                    <a:pt x="1251254" y="0"/>
                  </a:moveTo>
                  <a:lnTo>
                    <a:pt x="161544" y="0"/>
                  </a:lnTo>
                  <a:lnTo>
                    <a:pt x="118599" y="5771"/>
                  </a:lnTo>
                  <a:lnTo>
                    <a:pt x="80009" y="22058"/>
                  </a:lnTo>
                  <a:lnTo>
                    <a:pt x="47315" y="47321"/>
                  </a:lnTo>
                  <a:lnTo>
                    <a:pt x="22055" y="80019"/>
                  </a:lnTo>
                  <a:lnTo>
                    <a:pt x="5770" y="118611"/>
                  </a:lnTo>
                  <a:lnTo>
                    <a:pt x="0" y="161556"/>
                  </a:lnTo>
                  <a:lnTo>
                    <a:pt x="0" y="218503"/>
                  </a:lnTo>
                  <a:lnTo>
                    <a:pt x="5770" y="261453"/>
                  </a:lnTo>
                  <a:lnTo>
                    <a:pt x="22055" y="300046"/>
                  </a:lnTo>
                  <a:lnTo>
                    <a:pt x="47315" y="332743"/>
                  </a:lnTo>
                  <a:lnTo>
                    <a:pt x="80010" y="358004"/>
                  </a:lnTo>
                  <a:lnTo>
                    <a:pt x="118599" y="374289"/>
                  </a:lnTo>
                  <a:lnTo>
                    <a:pt x="161544" y="380060"/>
                  </a:lnTo>
                  <a:lnTo>
                    <a:pt x="1251254" y="380060"/>
                  </a:lnTo>
                  <a:lnTo>
                    <a:pt x="1294200" y="374289"/>
                  </a:lnTo>
                  <a:lnTo>
                    <a:pt x="1332792" y="358004"/>
                  </a:lnTo>
                  <a:lnTo>
                    <a:pt x="1365489" y="332743"/>
                  </a:lnTo>
                  <a:lnTo>
                    <a:pt x="1390752" y="300046"/>
                  </a:lnTo>
                  <a:lnTo>
                    <a:pt x="1407039" y="261453"/>
                  </a:lnTo>
                  <a:lnTo>
                    <a:pt x="1412811" y="218503"/>
                  </a:lnTo>
                  <a:lnTo>
                    <a:pt x="1412811" y="161556"/>
                  </a:lnTo>
                  <a:lnTo>
                    <a:pt x="1407039" y="118611"/>
                  </a:lnTo>
                  <a:lnTo>
                    <a:pt x="1390752" y="80019"/>
                  </a:lnTo>
                  <a:lnTo>
                    <a:pt x="1365489" y="47321"/>
                  </a:lnTo>
                  <a:lnTo>
                    <a:pt x="1332792" y="22058"/>
                  </a:lnTo>
                  <a:lnTo>
                    <a:pt x="1294200" y="5771"/>
                  </a:lnTo>
                  <a:lnTo>
                    <a:pt x="1251254" y="0"/>
                  </a:lnTo>
                  <a:close/>
                </a:path>
              </a:pathLst>
            </a:custGeom>
            <a:solidFill>
              <a:srgbClr val="F1F3F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050369" y="2698644"/>
              <a:ext cx="1412875" cy="380365"/>
            </a:xfrm>
            <a:custGeom>
              <a:avLst/>
              <a:gdLst/>
              <a:ahLst/>
              <a:cxnLst/>
              <a:rect l="l" t="t" r="r" b="b"/>
              <a:pathLst>
                <a:path w="1412875" h="380364">
                  <a:moveTo>
                    <a:pt x="1251254" y="380060"/>
                  </a:moveTo>
                  <a:lnTo>
                    <a:pt x="161544" y="380060"/>
                  </a:lnTo>
                  <a:lnTo>
                    <a:pt x="118599" y="374289"/>
                  </a:lnTo>
                  <a:lnTo>
                    <a:pt x="80010" y="358004"/>
                  </a:lnTo>
                  <a:lnTo>
                    <a:pt x="47315" y="332743"/>
                  </a:lnTo>
                  <a:lnTo>
                    <a:pt x="22055" y="300046"/>
                  </a:lnTo>
                  <a:lnTo>
                    <a:pt x="5770" y="261453"/>
                  </a:lnTo>
                  <a:lnTo>
                    <a:pt x="0" y="218503"/>
                  </a:lnTo>
                  <a:lnTo>
                    <a:pt x="0" y="161556"/>
                  </a:lnTo>
                  <a:lnTo>
                    <a:pt x="5770" y="118611"/>
                  </a:lnTo>
                  <a:lnTo>
                    <a:pt x="22055" y="80019"/>
                  </a:lnTo>
                  <a:lnTo>
                    <a:pt x="47315" y="47321"/>
                  </a:lnTo>
                  <a:lnTo>
                    <a:pt x="80009" y="22058"/>
                  </a:lnTo>
                  <a:lnTo>
                    <a:pt x="118599" y="5771"/>
                  </a:lnTo>
                  <a:lnTo>
                    <a:pt x="161544" y="0"/>
                  </a:lnTo>
                  <a:lnTo>
                    <a:pt x="1251254" y="0"/>
                  </a:lnTo>
                  <a:lnTo>
                    <a:pt x="1294200" y="5771"/>
                  </a:lnTo>
                  <a:lnTo>
                    <a:pt x="1332792" y="22058"/>
                  </a:lnTo>
                  <a:lnTo>
                    <a:pt x="1365489" y="47321"/>
                  </a:lnTo>
                  <a:lnTo>
                    <a:pt x="1390752" y="80019"/>
                  </a:lnTo>
                  <a:lnTo>
                    <a:pt x="1407039" y="118611"/>
                  </a:lnTo>
                  <a:lnTo>
                    <a:pt x="1412811" y="161556"/>
                  </a:lnTo>
                  <a:lnTo>
                    <a:pt x="1412811" y="218503"/>
                  </a:lnTo>
                  <a:lnTo>
                    <a:pt x="1407039" y="261453"/>
                  </a:lnTo>
                  <a:lnTo>
                    <a:pt x="1390752" y="300046"/>
                  </a:lnTo>
                  <a:lnTo>
                    <a:pt x="1365489" y="332743"/>
                  </a:lnTo>
                  <a:lnTo>
                    <a:pt x="1332792" y="358004"/>
                  </a:lnTo>
                  <a:lnTo>
                    <a:pt x="1294200" y="374289"/>
                  </a:lnTo>
                  <a:lnTo>
                    <a:pt x="1251254" y="380060"/>
                  </a:lnTo>
                  <a:close/>
                </a:path>
              </a:pathLst>
            </a:custGeom>
            <a:ln w="4394">
              <a:solidFill>
                <a:srgbClr val="01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3279725" y="1150519"/>
            <a:ext cx="951230" cy="215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dirty="0">
                <a:solidFill>
                  <a:srgbClr val="FFFFFF"/>
                </a:solidFill>
                <a:latin typeface="BNPP Sans"/>
                <a:cs typeface="BNPP Sans"/>
              </a:rPr>
              <a:t>Fixed</a:t>
            </a:r>
            <a:r>
              <a:rPr sz="1250" b="1" spc="-5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250" b="1" spc="-10" dirty="0">
                <a:solidFill>
                  <a:srgbClr val="FFFFFF"/>
                </a:solidFill>
                <a:latin typeface="BNPP Sans"/>
                <a:cs typeface="BNPP Sans"/>
              </a:rPr>
              <a:t>Income</a:t>
            </a:r>
            <a:endParaRPr sz="1250">
              <a:latin typeface="BNPP Sans"/>
              <a:cs typeface="BNPP San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477453" y="1150519"/>
            <a:ext cx="577850" cy="215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10" dirty="0">
                <a:solidFill>
                  <a:srgbClr val="FFFFFF"/>
                </a:solidFill>
                <a:latin typeface="BNPP Sans"/>
                <a:cs typeface="BNPP Sans"/>
              </a:rPr>
              <a:t>Equities</a:t>
            </a:r>
            <a:endParaRPr sz="1250">
              <a:latin typeface="BNPP Sans"/>
              <a:cs typeface="BNPP San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579914" y="1150519"/>
            <a:ext cx="352425" cy="215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20" dirty="0">
                <a:solidFill>
                  <a:srgbClr val="FFFFFF"/>
                </a:solidFill>
                <a:latin typeface="BNPP Sans"/>
                <a:cs typeface="BNPP Sans"/>
              </a:rPr>
              <a:t>Gold</a:t>
            </a:r>
            <a:endParaRPr sz="1250">
              <a:latin typeface="BNPP Sans"/>
              <a:cs typeface="BNPP San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210642" y="2281900"/>
            <a:ext cx="111125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dirty="0">
                <a:latin typeface="BNPP Sans"/>
                <a:cs typeface="BNPP Sans"/>
              </a:rPr>
              <a:t>Capital</a:t>
            </a:r>
            <a:r>
              <a:rPr sz="950" spc="25" dirty="0">
                <a:latin typeface="BNPP Sans"/>
                <a:cs typeface="BNPP Sans"/>
              </a:rPr>
              <a:t> </a:t>
            </a:r>
            <a:r>
              <a:rPr sz="950" spc="-10" dirty="0">
                <a:latin typeface="BNPP Sans"/>
                <a:cs typeface="BNPP Sans"/>
              </a:rPr>
              <a:t>Appreciation</a:t>
            </a:r>
            <a:endParaRPr sz="950">
              <a:latin typeface="BNPP Sans"/>
              <a:cs typeface="BNPP San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242759" y="2281900"/>
            <a:ext cx="1025525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dirty="0">
                <a:latin typeface="BNPP Sans"/>
                <a:cs typeface="BNPP Sans"/>
              </a:rPr>
              <a:t>Income</a:t>
            </a:r>
            <a:r>
              <a:rPr sz="950" spc="30" dirty="0">
                <a:latin typeface="BNPP Sans"/>
                <a:cs typeface="BNPP Sans"/>
              </a:rPr>
              <a:t> </a:t>
            </a:r>
            <a:r>
              <a:rPr sz="950" spc="-10" dirty="0">
                <a:latin typeface="BNPP Sans"/>
                <a:cs typeface="BNPP Sans"/>
              </a:rPr>
              <a:t>generation</a:t>
            </a:r>
            <a:endParaRPr sz="950">
              <a:latin typeface="BNPP Sans"/>
              <a:cs typeface="BNPP San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197819" y="2281900"/>
            <a:ext cx="1118235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dirty="0">
                <a:latin typeface="BNPP Sans"/>
                <a:cs typeface="BNPP Sans"/>
              </a:rPr>
              <a:t>Growth</a:t>
            </a:r>
            <a:r>
              <a:rPr sz="950" spc="15" dirty="0">
                <a:latin typeface="BNPP Sans"/>
                <a:cs typeface="BNPP Sans"/>
              </a:rPr>
              <a:t> </a:t>
            </a:r>
            <a:r>
              <a:rPr sz="950" dirty="0">
                <a:latin typeface="BNPP Sans"/>
                <a:cs typeface="BNPP Sans"/>
              </a:rPr>
              <a:t>in</a:t>
            </a:r>
            <a:r>
              <a:rPr sz="950" spc="15" dirty="0">
                <a:latin typeface="BNPP Sans"/>
                <a:cs typeface="BNPP Sans"/>
              </a:rPr>
              <a:t> </a:t>
            </a:r>
            <a:r>
              <a:rPr sz="950" dirty="0">
                <a:latin typeface="BNPP Sans"/>
                <a:cs typeface="BNPP Sans"/>
              </a:rPr>
              <a:t>long</a:t>
            </a:r>
            <a:r>
              <a:rPr sz="950" spc="15" dirty="0">
                <a:latin typeface="BNPP Sans"/>
                <a:cs typeface="BNPP Sans"/>
              </a:rPr>
              <a:t> </a:t>
            </a:r>
            <a:r>
              <a:rPr sz="950" spc="-20" dirty="0">
                <a:latin typeface="BNPP Sans"/>
                <a:cs typeface="BNPP Sans"/>
              </a:rPr>
              <a:t>term</a:t>
            </a:r>
            <a:endParaRPr sz="950">
              <a:latin typeface="BNPP Sans"/>
              <a:cs typeface="BNPP San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218262" y="2716344"/>
            <a:ext cx="1096010" cy="320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0" marR="5080" indent="-273685">
              <a:lnSpc>
                <a:spcPct val="101899"/>
              </a:lnSpc>
              <a:spcBef>
                <a:spcPts val="95"/>
              </a:spcBef>
            </a:pPr>
            <a:r>
              <a:rPr sz="950" dirty="0">
                <a:latin typeface="BNPP Sans"/>
                <a:cs typeface="BNPP Sans"/>
              </a:rPr>
              <a:t>Builds</a:t>
            </a:r>
            <a:r>
              <a:rPr sz="950" spc="20" dirty="0">
                <a:latin typeface="BNPP Sans"/>
                <a:cs typeface="BNPP Sans"/>
              </a:rPr>
              <a:t> </a:t>
            </a:r>
            <a:r>
              <a:rPr sz="950" dirty="0">
                <a:latin typeface="BNPP Sans"/>
                <a:cs typeface="BNPP Sans"/>
              </a:rPr>
              <a:t>wealth</a:t>
            </a:r>
            <a:r>
              <a:rPr sz="950" spc="20" dirty="0">
                <a:latin typeface="BNPP Sans"/>
                <a:cs typeface="BNPP Sans"/>
              </a:rPr>
              <a:t> </a:t>
            </a:r>
            <a:r>
              <a:rPr sz="950" dirty="0">
                <a:latin typeface="BNPP Sans"/>
                <a:cs typeface="BNPP Sans"/>
              </a:rPr>
              <a:t>in</a:t>
            </a:r>
            <a:r>
              <a:rPr sz="950" spc="20" dirty="0">
                <a:latin typeface="BNPP Sans"/>
                <a:cs typeface="BNPP Sans"/>
              </a:rPr>
              <a:t> </a:t>
            </a:r>
            <a:r>
              <a:rPr sz="950" spc="-25" dirty="0">
                <a:latin typeface="BNPP Sans"/>
                <a:cs typeface="BNPP Sans"/>
              </a:rPr>
              <a:t>the </a:t>
            </a:r>
            <a:r>
              <a:rPr sz="950" dirty="0">
                <a:latin typeface="BNPP Sans"/>
                <a:cs typeface="BNPP Sans"/>
              </a:rPr>
              <a:t>long</a:t>
            </a:r>
            <a:r>
              <a:rPr sz="950" spc="15" dirty="0">
                <a:latin typeface="BNPP Sans"/>
                <a:cs typeface="BNPP Sans"/>
              </a:rPr>
              <a:t> </a:t>
            </a:r>
            <a:r>
              <a:rPr sz="950" spc="-20" dirty="0">
                <a:latin typeface="BNPP Sans"/>
                <a:cs typeface="BNPP Sans"/>
              </a:rPr>
              <a:t>term</a:t>
            </a:r>
            <a:endParaRPr sz="950">
              <a:latin typeface="BNPP Sans"/>
              <a:cs typeface="BNPP San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72913" y="3224404"/>
            <a:ext cx="1186815" cy="320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4470" marR="5080" indent="-192405">
              <a:lnSpc>
                <a:spcPct val="101899"/>
              </a:lnSpc>
              <a:spcBef>
                <a:spcPts val="95"/>
              </a:spcBef>
            </a:pPr>
            <a:r>
              <a:rPr sz="950" dirty="0">
                <a:latin typeface="BNPP Sans"/>
                <a:cs typeface="BNPP Sans"/>
              </a:rPr>
              <a:t>Helps</a:t>
            </a:r>
            <a:r>
              <a:rPr sz="950" spc="20" dirty="0">
                <a:latin typeface="BNPP Sans"/>
                <a:cs typeface="BNPP Sans"/>
              </a:rPr>
              <a:t> </a:t>
            </a:r>
            <a:r>
              <a:rPr sz="950" dirty="0">
                <a:latin typeface="BNPP Sans"/>
                <a:cs typeface="BNPP Sans"/>
              </a:rPr>
              <a:t>meet</a:t>
            </a:r>
            <a:r>
              <a:rPr sz="950" spc="20" dirty="0">
                <a:latin typeface="BNPP Sans"/>
                <a:cs typeface="BNPP Sans"/>
              </a:rPr>
              <a:t> </a:t>
            </a:r>
            <a:r>
              <a:rPr sz="950" dirty="0">
                <a:latin typeface="BNPP Sans"/>
                <a:cs typeface="BNPP Sans"/>
              </a:rPr>
              <a:t>long</a:t>
            </a:r>
            <a:r>
              <a:rPr sz="950" spc="20" dirty="0">
                <a:latin typeface="BNPP Sans"/>
                <a:cs typeface="BNPP Sans"/>
              </a:rPr>
              <a:t> </a:t>
            </a:r>
            <a:r>
              <a:rPr sz="950" spc="-20" dirty="0">
                <a:latin typeface="BNPP Sans"/>
                <a:cs typeface="BNPP Sans"/>
              </a:rPr>
              <a:t>term </a:t>
            </a:r>
            <a:r>
              <a:rPr sz="950" dirty="0">
                <a:latin typeface="BNPP Sans"/>
                <a:cs typeface="BNPP Sans"/>
              </a:rPr>
              <a:t>financial</a:t>
            </a:r>
            <a:r>
              <a:rPr sz="950" spc="70" dirty="0">
                <a:latin typeface="BNPP Sans"/>
                <a:cs typeface="BNPP Sans"/>
              </a:rPr>
              <a:t> </a:t>
            </a:r>
            <a:r>
              <a:rPr sz="950" spc="-10" dirty="0">
                <a:latin typeface="BNPP Sans"/>
                <a:cs typeface="BNPP Sans"/>
              </a:rPr>
              <a:t>goals</a:t>
            </a:r>
            <a:endParaRPr sz="950">
              <a:latin typeface="BNPP Sans"/>
              <a:cs typeface="BNPP San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301258" y="2789960"/>
            <a:ext cx="90805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dirty="0">
                <a:latin typeface="BNPP Sans"/>
                <a:cs typeface="BNPP Sans"/>
              </a:rPr>
              <a:t>Relatively</a:t>
            </a:r>
            <a:r>
              <a:rPr sz="950" spc="40" dirty="0">
                <a:latin typeface="BNPP Sans"/>
                <a:cs typeface="BNPP Sans"/>
              </a:rPr>
              <a:t> </a:t>
            </a:r>
            <a:r>
              <a:rPr sz="950" spc="-10" dirty="0">
                <a:latin typeface="BNPP Sans"/>
                <a:cs typeface="BNPP Sans"/>
              </a:rPr>
              <a:t>stable</a:t>
            </a:r>
            <a:endParaRPr sz="950">
              <a:latin typeface="BNPP Sans"/>
              <a:cs typeface="BNPP San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356071" y="3298143"/>
            <a:ext cx="79883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-10" dirty="0">
                <a:latin typeface="BNPP Sans"/>
                <a:cs typeface="BNPP Sans"/>
              </a:rPr>
              <a:t>Diversification</a:t>
            </a:r>
            <a:endParaRPr sz="950">
              <a:latin typeface="BNPP Sans"/>
              <a:cs typeface="BNPP San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393104" y="2716344"/>
            <a:ext cx="727710" cy="320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675" marR="5080" indent="-54610">
              <a:lnSpc>
                <a:spcPct val="101899"/>
              </a:lnSpc>
              <a:spcBef>
                <a:spcPts val="95"/>
              </a:spcBef>
            </a:pPr>
            <a:r>
              <a:rPr sz="950" spc="-10" dirty="0">
                <a:latin typeface="BNPP Sans"/>
                <a:cs typeface="BNPP Sans"/>
              </a:rPr>
              <a:t>International </a:t>
            </a:r>
            <a:r>
              <a:rPr sz="950" dirty="0">
                <a:latin typeface="BNPP Sans"/>
                <a:cs typeface="BNPP Sans"/>
              </a:rPr>
              <a:t>Asset</a:t>
            </a:r>
            <a:r>
              <a:rPr sz="950" spc="20" dirty="0">
                <a:latin typeface="BNPP Sans"/>
                <a:cs typeface="BNPP Sans"/>
              </a:rPr>
              <a:t> </a:t>
            </a:r>
            <a:r>
              <a:rPr sz="950" spc="-10" dirty="0">
                <a:latin typeface="BNPP Sans"/>
                <a:cs typeface="BNPP Sans"/>
              </a:rPr>
              <a:t>Class</a:t>
            </a:r>
            <a:endParaRPr sz="950">
              <a:latin typeface="BNPP Sans"/>
              <a:cs typeface="BNPP San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192166" y="3214695"/>
            <a:ext cx="1120775" cy="467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1899"/>
              </a:lnSpc>
              <a:spcBef>
                <a:spcPts val="95"/>
              </a:spcBef>
            </a:pPr>
            <a:r>
              <a:rPr sz="950" dirty="0">
                <a:latin typeface="BNPP Sans"/>
                <a:cs typeface="BNPP Sans"/>
              </a:rPr>
              <a:t>Hedge</a:t>
            </a:r>
            <a:r>
              <a:rPr sz="950" spc="25" dirty="0">
                <a:latin typeface="BNPP Sans"/>
                <a:cs typeface="BNPP Sans"/>
              </a:rPr>
              <a:t> </a:t>
            </a:r>
            <a:r>
              <a:rPr sz="950" spc="-10" dirty="0">
                <a:latin typeface="BNPP Sans"/>
                <a:cs typeface="BNPP Sans"/>
              </a:rPr>
              <a:t>against </a:t>
            </a:r>
            <a:r>
              <a:rPr sz="950" dirty="0">
                <a:latin typeface="BNPP Sans"/>
                <a:cs typeface="BNPP Sans"/>
              </a:rPr>
              <a:t>inflation</a:t>
            </a:r>
            <a:r>
              <a:rPr sz="950" spc="30" dirty="0">
                <a:latin typeface="BNPP Sans"/>
                <a:cs typeface="BNPP Sans"/>
              </a:rPr>
              <a:t> </a:t>
            </a:r>
            <a:r>
              <a:rPr sz="950" dirty="0">
                <a:latin typeface="BNPP Sans"/>
                <a:cs typeface="BNPP Sans"/>
              </a:rPr>
              <a:t>&amp;</a:t>
            </a:r>
            <a:r>
              <a:rPr sz="950" spc="35" dirty="0">
                <a:latin typeface="BNPP Sans"/>
                <a:cs typeface="BNPP Sans"/>
              </a:rPr>
              <a:t> </a:t>
            </a:r>
            <a:r>
              <a:rPr sz="950" dirty="0">
                <a:latin typeface="BNPP Sans"/>
                <a:cs typeface="BNPP Sans"/>
              </a:rPr>
              <a:t>impact</a:t>
            </a:r>
            <a:r>
              <a:rPr sz="950" spc="35" dirty="0">
                <a:latin typeface="BNPP Sans"/>
                <a:cs typeface="BNPP Sans"/>
              </a:rPr>
              <a:t> </a:t>
            </a:r>
            <a:r>
              <a:rPr sz="950" spc="-25" dirty="0">
                <a:latin typeface="BNPP Sans"/>
                <a:cs typeface="BNPP Sans"/>
              </a:rPr>
              <a:t>of </a:t>
            </a:r>
            <a:r>
              <a:rPr sz="950" dirty="0">
                <a:latin typeface="BNPP Sans"/>
                <a:cs typeface="BNPP Sans"/>
              </a:rPr>
              <a:t>geo-political</a:t>
            </a:r>
            <a:r>
              <a:rPr sz="950" spc="30" dirty="0">
                <a:latin typeface="BNPP Sans"/>
                <a:cs typeface="BNPP Sans"/>
              </a:rPr>
              <a:t> </a:t>
            </a:r>
            <a:r>
              <a:rPr sz="950" spc="-10" dirty="0">
                <a:latin typeface="BNPP Sans"/>
                <a:cs typeface="BNPP Sans"/>
              </a:rPr>
              <a:t>events</a:t>
            </a:r>
            <a:endParaRPr sz="950">
              <a:latin typeface="BNPP Sans"/>
              <a:cs typeface="BNPP San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866710" y="3929074"/>
            <a:ext cx="5826760" cy="408305"/>
          </a:xfrm>
          <a:custGeom>
            <a:avLst/>
            <a:gdLst/>
            <a:ahLst/>
            <a:cxnLst/>
            <a:rect l="l" t="t" r="r" b="b"/>
            <a:pathLst>
              <a:path w="5826759" h="408304">
                <a:moveTo>
                  <a:pt x="5826582" y="0"/>
                </a:moveTo>
                <a:lnTo>
                  <a:pt x="0" y="0"/>
                </a:lnTo>
                <a:lnTo>
                  <a:pt x="0" y="407860"/>
                </a:lnTo>
                <a:lnTo>
                  <a:pt x="5653455" y="407860"/>
                </a:lnTo>
                <a:lnTo>
                  <a:pt x="5826582" y="0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963711" y="3929963"/>
            <a:ext cx="5534660" cy="372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400"/>
              </a:lnSpc>
              <a:spcBef>
                <a:spcPts val="90"/>
              </a:spcBef>
            </a:pP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Because</a:t>
            </a:r>
            <a:r>
              <a:rPr sz="1100" spc="16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of</a:t>
            </a:r>
            <a:r>
              <a:rPr sz="1100" spc="16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the</a:t>
            </a:r>
            <a:r>
              <a:rPr sz="1100" spc="16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unique</a:t>
            </a:r>
            <a:r>
              <a:rPr sz="1100" spc="16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characteristics</a:t>
            </a:r>
            <a:r>
              <a:rPr sz="1100" spc="16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of</a:t>
            </a:r>
            <a:r>
              <a:rPr sz="1100" spc="16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each</a:t>
            </a:r>
            <a:r>
              <a:rPr sz="1100" spc="16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asset</a:t>
            </a:r>
            <a:r>
              <a:rPr sz="1100" spc="17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class,</a:t>
            </a:r>
            <a:r>
              <a:rPr sz="1100" spc="16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each</a:t>
            </a:r>
            <a:r>
              <a:rPr sz="1100" spc="16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of</a:t>
            </a:r>
            <a:r>
              <a:rPr sz="1100" spc="16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them</a:t>
            </a:r>
            <a:r>
              <a:rPr sz="1100" spc="16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is</a:t>
            </a:r>
            <a:r>
              <a:rPr sz="1100" spc="16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suited</a:t>
            </a:r>
            <a:r>
              <a:rPr sz="1100" spc="16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for</a:t>
            </a:r>
            <a:r>
              <a:rPr sz="1100" spc="16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BNPP Sans"/>
                <a:cs typeface="BNPP Sans"/>
              </a:rPr>
              <a:t>a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different</a:t>
            </a:r>
            <a:r>
              <a:rPr sz="1100" spc="9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and</a:t>
            </a:r>
            <a:r>
              <a:rPr sz="1100" spc="9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complementary</a:t>
            </a:r>
            <a:r>
              <a:rPr sz="1100" spc="9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role</a:t>
            </a:r>
            <a:r>
              <a:rPr sz="1100" spc="9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in</a:t>
            </a:r>
            <a:r>
              <a:rPr sz="1100" spc="9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the</a:t>
            </a:r>
            <a:r>
              <a:rPr sz="1100" spc="9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BNPP Sans"/>
                <a:cs typeface="BNPP Sans"/>
              </a:rPr>
              <a:t>portfolio.</a:t>
            </a:r>
            <a:endParaRPr sz="1100">
              <a:latin typeface="BNPP Sans"/>
              <a:cs typeface="BNPP Sans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>
            <a:extLst>
              <a:ext uri="{FF2B5EF4-FFF2-40B4-BE49-F238E27FC236}">
                <a16:creationId xmlns:a16="http://schemas.microsoft.com/office/drawing/2014/main" id="{A669C78E-2EEA-8860-1049-669640046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" y="4596384"/>
            <a:ext cx="7559040" cy="73761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7560309" cy="4600575"/>
          </a:xfrm>
          <a:custGeom>
            <a:avLst/>
            <a:gdLst/>
            <a:ahLst/>
            <a:cxnLst/>
            <a:rect l="l" t="t" r="r" b="b"/>
            <a:pathLst>
              <a:path w="7560309" h="4600575">
                <a:moveTo>
                  <a:pt x="0" y="4600397"/>
                </a:moveTo>
                <a:lnTo>
                  <a:pt x="7559992" y="4600397"/>
                </a:lnTo>
                <a:lnTo>
                  <a:pt x="7559992" y="0"/>
                </a:lnTo>
                <a:lnTo>
                  <a:pt x="0" y="0"/>
                </a:lnTo>
                <a:lnTo>
                  <a:pt x="0" y="4600397"/>
                </a:lnTo>
                <a:close/>
              </a:path>
            </a:pathLst>
          </a:custGeom>
          <a:solidFill>
            <a:srgbClr val="F8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5434" y="4138963"/>
            <a:ext cx="6767195" cy="3600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4500"/>
              </a:lnSpc>
              <a:spcBef>
                <a:spcPts val="90"/>
              </a:spcBef>
            </a:pPr>
            <a:r>
              <a:rPr sz="700" b="0" dirty="0">
                <a:latin typeface="BNPP Sans Light"/>
                <a:cs typeface="BNPP Sans Light"/>
              </a:rPr>
              <a:t>Source: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Internal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research,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NSE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Indices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for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equity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index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levels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and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world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gold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council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for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gold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prices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|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Data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from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March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30,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2002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to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October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31,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2022.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Correlation</a:t>
            </a:r>
            <a:r>
              <a:rPr sz="700" b="0" spc="6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is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spc="-10" dirty="0">
                <a:latin typeface="BNPP Sans Light"/>
                <a:cs typeface="BNPP Sans Light"/>
              </a:rPr>
              <a:t>based</a:t>
            </a:r>
            <a:r>
              <a:rPr sz="700" b="0" spc="50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on</a:t>
            </a:r>
            <a:r>
              <a:rPr sz="700" b="0" spc="5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daily</a:t>
            </a:r>
            <a:r>
              <a:rPr sz="700" b="0" spc="5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returns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of</a:t>
            </a:r>
            <a:r>
              <a:rPr sz="700" b="0" spc="5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the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2</a:t>
            </a:r>
            <a:r>
              <a:rPr sz="700" b="0" spc="5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asset</a:t>
            </a:r>
            <a:r>
              <a:rPr sz="700" b="0" spc="5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classes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since</a:t>
            </a:r>
            <a:r>
              <a:rPr sz="700" b="0" spc="5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March</a:t>
            </a:r>
            <a:r>
              <a:rPr sz="700" b="0" spc="60" dirty="0">
                <a:latin typeface="BNPP Sans Light"/>
                <a:cs typeface="BNPP Sans Light"/>
              </a:rPr>
              <a:t> </a:t>
            </a:r>
            <a:r>
              <a:rPr sz="700" b="0" spc="-10" dirty="0">
                <a:latin typeface="BNPP Sans Light"/>
                <a:cs typeface="BNPP Sans Light"/>
              </a:rPr>
              <a:t>2002.</a:t>
            </a:r>
            <a:endParaRPr sz="700">
              <a:latin typeface="BNPP Sans Light"/>
              <a:cs typeface="BNPP Sans Ligh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700" b="0" dirty="0">
                <a:latin typeface="BNPP Sans Light"/>
                <a:cs typeface="BNPP Sans Light"/>
              </a:rPr>
              <a:t>Baroda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BNP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Paribas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Mutual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Fund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does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not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guarantee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returns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on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investments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in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the</a:t>
            </a:r>
            <a:r>
              <a:rPr sz="700" b="0" spc="75" dirty="0">
                <a:latin typeface="BNPP Sans Light"/>
                <a:cs typeface="BNPP Sans Light"/>
              </a:rPr>
              <a:t> </a:t>
            </a:r>
            <a:r>
              <a:rPr sz="700" b="0" dirty="0">
                <a:latin typeface="BNPP Sans Light"/>
                <a:cs typeface="BNPP Sans Light"/>
              </a:rPr>
              <a:t>scheme.</a:t>
            </a:r>
            <a:r>
              <a:rPr sz="700" b="0" spc="70" dirty="0">
                <a:latin typeface="BNPP Sans Light"/>
                <a:cs typeface="BNPP Sans Light"/>
              </a:rPr>
              <a:t> </a:t>
            </a:r>
            <a:r>
              <a:rPr sz="700" dirty="0">
                <a:latin typeface="BNPP Sans"/>
                <a:cs typeface="BNPP Sans"/>
              </a:rPr>
              <a:t>Past</a:t>
            </a:r>
            <a:r>
              <a:rPr sz="700" spc="7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performance</a:t>
            </a:r>
            <a:r>
              <a:rPr sz="700" spc="7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is</a:t>
            </a:r>
            <a:r>
              <a:rPr sz="700" spc="7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no</a:t>
            </a:r>
            <a:r>
              <a:rPr sz="700" spc="7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guarantee</a:t>
            </a:r>
            <a:r>
              <a:rPr sz="700" spc="7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for</a:t>
            </a:r>
            <a:r>
              <a:rPr sz="700" spc="7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future</a:t>
            </a:r>
            <a:r>
              <a:rPr sz="700" spc="70" dirty="0">
                <a:latin typeface="BNPP Sans"/>
                <a:cs typeface="BNPP Sans"/>
              </a:rPr>
              <a:t> </a:t>
            </a:r>
            <a:r>
              <a:rPr sz="700" spc="-10" dirty="0">
                <a:latin typeface="BNPP Sans"/>
                <a:cs typeface="BNPP Sans"/>
              </a:rPr>
              <a:t>returns.</a:t>
            </a:r>
            <a:endParaRPr sz="700">
              <a:latin typeface="BNPP Sans"/>
              <a:cs typeface="BNPP San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8801" y="1222946"/>
            <a:ext cx="4592237" cy="142613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18059" y="1153045"/>
            <a:ext cx="220345" cy="15557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700" spc="-25" dirty="0">
                <a:latin typeface="BNPP Sans"/>
                <a:cs typeface="BNPP Sans"/>
              </a:rPr>
              <a:t>70%</a:t>
            </a:r>
            <a:endParaRPr sz="700">
              <a:latin typeface="BNPP Sans"/>
              <a:cs typeface="BNPP Sans"/>
            </a:endParaRPr>
          </a:p>
          <a:p>
            <a:pPr marL="38100">
              <a:lnSpc>
                <a:spcPct val="100000"/>
              </a:lnSpc>
              <a:spcBef>
                <a:spcPts val="555"/>
              </a:spcBef>
            </a:pPr>
            <a:r>
              <a:rPr sz="700" spc="-25" dirty="0">
                <a:latin typeface="BNPP Sans"/>
                <a:cs typeface="BNPP Sans"/>
              </a:rPr>
              <a:t>60%</a:t>
            </a:r>
            <a:endParaRPr sz="700">
              <a:latin typeface="BNPP Sans"/>
              <a:cs typeface="BNPP Sans"/>
            </a:endParaRPr>
          </a:p>
          <a:p>
            <a:pPr marL="38100">
              <a:lnSpc>
                <a:spcPct val="100000"/>
              </a:lnSpc>
              <a:spcBef>
                <a:spcPts val="555"/>
              </a:spcBef>
            </a:pPr>
            <a:r>
              <a:rPr sz="700" spc="-25" dirty="0">
                <a:latin typeface="BNPP Sans"/>
                <a:cs typeface="BNPP Sans"/>
              </a:rPr>
              <a:t>50%</a:t>
            </a:r>
            <a:endParaRPr sz="700">
              <a:latin typeface="BNPP Sans"/>
              <a:cs typeface="BNPP Sans"/>
            </a:endParaRPr>
          </a:p>
          <a:p>
            <a:pPr marL="38100">
              <a:lnSpc>
                <a:spcPct val="100000"/>
              </a:lnSpc>
              <a:spcBef>
                <a:spcPts val="560"/>
              </a:spcBef>
            </a:pPr>
            <a:r>
              <a:rPr sz="700" spc="-25" dirty="0">
                <a:latin typeface="BNPP Sans"/>
                <a:cs typeface="BNPP Sans"/>
              </a:rPr>
              <a:t>40%</a:t>
            </a:r>
            <a:endParaRPr sz="700">
              <a:latin typeface="BNPP Sans"/>
              <a:cs typeface="BNPP Sans"/>
            </a:endParaRPr>
          </a:p>
          <a:p>
            <a:pPr marL="38100">
              <a:lnSpc>
                <a:spcPct val="100000"/>
              </a:lnSpc>
              <a:spcBef>
                <a:spcPts val="555"/>
              </a:spcBef>
            </a:pPr>
            <a:r>
              <a:rPr sz="700" spc="-25" dirty="0">
                <a:latin typeface="BNPP Sans"/>
                <a:cs typeface="BNPP Sans"/>
              </a:rPr>
              <a:t>30%</a:t>
            </a:r>
            <a:endParaRPr sz="700">
              <a:latin typeface="BNPP Sans"/>
              <a:cs typeface="BNPP Sans"/>
            </a:endParaRPr>
          </a:p>
          <a:p>
            <a:pPr marL="38100">
              <a:lnSpc>
                <a:spcPct val="100000"/>
              </a:lnSpc>
              <a:spcBef>
                <a:spcPts val="555"/>
              </a:spcBef>
            </a:pPr>
            <a:r>
              <a:rPr sz="700" spc="-25" dirty="0">
                <a:latin typeface="BNPP Sans"/>
                <a:cs typeface="BNPP Sans"/>
              </a:rPr>
              <a:t>20%</a:t>
            </a:r>
            <a:endParaRPr sz="700">
              <a:latin typeface="BNPP Sans"/>
              <a:cs typeface="BNPP Sans"/>
            </a:endParaRPr>
          </a:p>
          <a:p>
            <a:pPr marL="38100">
              <a:lnSpc>
                <a:spcPct val="100000"/>
              </a:lnSpc>
              <a:spcBef>
                <a:spcPts val="555"/>
              </a:spcBef>
            </a:pPr>
            <a:r>
              <a:rPr sz="700" spc="-25" dirty="0">
                <a:latin typeface="BNPP Sans"/>
                <a:cs typeface="BNPP Sans"/>
              </a:rPr>
              <a:t>10%</a:t>
            </a:r>
            <a:endParaRPr sz="700">
              <a:latin typeface="BNPP Sans"/>
              <a:cs typeface="BNPP Sans"/>
            </a:endParaRPr>
          </a:p>
          <a:p>
            <a:pPr marL="87630">
              <a:lnSpc>
                <a:spcPct val="100000"/>
              </a:lnSpc>
              <a:spcBef>
                <a:spcPts val="600"/>
              </a:spcBef>
            </a:pPr>
            <a:r>
              <a:rPr sz="700" spc="-25" dirty="0">
                <a:latin typeface="BNPP Sans"/>
                <a:cs typeface="BNPP Sans"/>
              </a:rPr>
              <a:t>0%</a:t>
            </a:r>
            <a:endParaRPr sz="700">
              <a:latin typeface="BNPP Sans"/>
              <a:cs typeface="BNPP Sans"/>
            </a:endParaRPr>
          </a:p>
          <a:p>
            <a:pPr>
              <a:lnSpc>
                <a:spcPct val="100000"/>
              </a:lnSpc>
              <a:spcBef>
                <a:spcPts val="515"/>
              </a:spcBef>
            </a:pPr>
            <a:r>
              <a:rPr sz="700" dirty="0">
                <a:latin typeface="BNPP Sans"/>
                <a:cs typeface="BNPP Sans"/>
              </a:rPr>
              <a:t>-</a:t>
            </a:r>
            <a:r>
              <a:rPr sz="700" spc="-25" dirty="0">
                <a:latin typeface="BNPP Sans"/>
                <a:cs typeface="BNPP Sans"/>
              </a:rPr>
              <a:t>10%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92821" y="989351"/>
            <a:ext cx="2187575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800" dirty="0">
                <a:latin typeface="BNPP Sans"/>
                <a:cs typeface="BNPP Sans"/>
              </a:rPr>
              <a:t>Equity</a:t>
            </a:r>
            <a:r>
              <a:rPr sz="800" spc="-5" dirty="0">
                <a:latin typeface="BNPP Sans"/>
                <a:cs typeface="BNPP Sans"/>
              </a:rPr>
              <a:t> </a:t>
            </a:r>
            <a:r>
              <a:rPr sz="800" dirty="0">
                <a:latin typeface="BNPP Sans"/>
                <a:cs typeface="BNPP Sans"/>
              </a:rPr>
              <a:t>v/s</a:t>
            </a:r>
            <a:r>
              <a:rPr sz="800" spc="-5" dirty="0">
                <a:latin typeface="BNPP Sans"/>
                <a:cs typeface="BNPP Sans"/>
              </a:rPr>
              <a:t> </a:t>
            </a:r>
            <a:r>
              <a:rPr sz="800" dirty="0">
                <a:latin typeface="BNPP Sans"/>
                <a:cs typeface="BNPP Sans"/>
              </a:rPr>
              <a:t>Gold</a:t>
            </a:r>
            <a:r>
              <a:rPr sz="800" spc="-10" dirty="0">
                <a:latin typeface="BNPP Sans"/>
                <a:cs typeface="BNPP Sans"/>
              </a:rPr>
              <a:t> </a:t>
            </a:r>
            <a:r>
              <a:rPr sz="800" dirty="0">
                <a:latin typeface="BNPP Sans"/>
                <a:cs typeface="BNPP Sans"/>
              </a:rPr>
              <a:t>Daily 3</a:t>
            </a:r>
            <a:r>
              <a:rPr sz="800" spc="-5" dirty="0">
                <a:latin typeface="BNPP Sans"/>
                <a:cs typeface="BNPP Sans"/>
              </a:rPr>
              <a:t> </a:t>
            </a:r>
            <a:r>
              <a:rPr sz="800" dirty="0">
                <a:latin typeface="BNPP Sans"/>
                <a:cs typeface="BNPP Sans"/>
              </a:rPr>
              <a:t>Year Rolling </a:t>
            </a:r>
            <a:r>
              <a:rPr sz="800" spc="-10" dirty="0">
                <a:latin typeface="BNPP Sans"/>
                <a:cs typeface="BNPP Sans"/>
              </a:rPr>
              <a:t>Performance</a:t>
            </a:r>
            <a:endParaRPr sz="800">
              <a:latin typeface="BNPP Sans"/>
              <a:cs typeface="BNPP San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45323" y="923277"/>
            <a:ext cx="5069840" cy="2346325"/>
            <a:chOff x="1245323" y="923277"/>
            <a:chExt cx="5069840" cy="2346325"/>
          </a:xfrm>
        </p:grpSpPr>
        <p:sp>
          <p:nvSpPr>
            <p:cNvPr id="8" name="object 8"/>
            <p:cNvSpPr/>
            <p:nvPr/>
          </p:nvSpPr>
          <p:spPr>
            <a:xfrm>
              <a:off x="3289896" y="3100159"/>
              <a:ext cx="215265" cy="83820"/>
            </a:xfrm>
            <a:custGeom>
              <a:avLst/>
              <a:gdLst/>
              <a:ahLst/>
              <a:cxnLst/>
              <a:rect l="l" t="t" r="r" b="b"/>
              <a:pathLst>
                <a:path w="215264" h="83819">
                  <a:moveTo>
                    <a:pt x="214693" y="0"/>
                  </a:moveTo>
                  <a:lnTo>
                    <a:pt x="0" y="0"/>
                  </a:lnTo>
                  <a:lnTo>
                    <a:pt x="0" y="83540"/>
                  </a:lnTo>
                  <a:lnTo>
                    <a:pt x="214693" y="83540"/>
                  </a:lnTo>
                  <a:lnTo>
                    <a:pt x="214693" y="0"/>
                  </a:lnTo>
                  <a:close/>
                </a:path>
              </a:pathLst>
            </a:custGeom>
            <a:solidFill>
              <a:srgbClr val="8BC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49164" y="3100159"/>
              <a:ext cx="215265" cy="83820"/>
            </a:xfrm>
            <a:custGeom>
              <a:avLst/>
              <a:gdLst/>
              <a:ahLst/>
              <a:cxnLst/>
              <a:rect l="l" t="t" r="r" b="b"/>
              <a:pathLst>
                <a:path w="215264" h="83819">
                  <a:moveTo>
                    <a:pt x="214693" y="0"/>
                  </a:moveTo>
                  <a:lnTo>
                    <a:pt x="0" y="0"/>
                  </a:lnTo>
                  <a:lnTo>
                    <a:pt x="0" y="83540"/>
                  </a:lnTo>
                  <a:lnTo>
                    <a:pt x="214693" y="83540"/>
                  </a:lnTo>
                  <a:lnTo>
                    <a:pt x="214693" y="0"/>
                  </a:lnTo>
                  <a:close/>
                </a:path>
              </a:pathLst>
            </a:custGeom>
            <a:solidFill>
              <a:srgbClr val="F5E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92172" y="3141930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4">
                  <a:moveTo>
                    <a:pt x="0" y="0"/>
                  </a:moveTo>
                  <a:lnTo>
                    <a:pt x="143725" y="0"/>
                  </a:lnTo>
                </a:path>
              </a:pathLst>
            </a:custGeom>
            <a:ln w="16167">
              <a:solidFill>
                <a:srgbClr val="00A7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60175" y="3141930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4">
                  <a:moveTo>
                    <a:pt x="0" y="0"/>
                  </a:moveTo>
                  <a:lnTo>
                    <a:pt x="143738" y="0"/>
                  </a:lnTo>
                </a:path>
              </a:pathLst>
            </a:custGeom>
            <a:ln w="16167">
              <a:solidFill>
                <a:srgbClr val="DBA7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46911" y="924864"/>
              <a:ext cx="5066665" cy="2343150"/>
            </a:xfrm>
            <a:custGeom>
              <a:avLst/>
              <a:gdLst/>
              <a:ahLst/>
              <a:cxnLst/>
              <a:rect l="l" t="t" r="r" b="b"/>
              <a:pathLst>
                <a:path w="5066665" h="2343150">
                  <a:moveTo>
                    <a:pt x="0" y="0"/>
                  </a:moveTo>
                  <a:lnTo>
                    <a:pt x="5066169" y="0"/>
                  </a:lnTo>
                  <a:lnTo>
                    <a:pt x="5066169" y="2342781"/>
                  </a:lnTo>
                  <a:lnTo>
                    <a:pt x="0" y="234278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6363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87492" y="1307122"/>
              <a:ext cx="805815" cy="219710"/>
            </a:xfrm>
            <a:custGeom>
              <a:avLst/>
              <a:gdLst/>
              <a:ahLst/>
              <a:cxnLst/>
              <a:rect l="l" t="t" r="r" b="b"/>
              <a:pathLst>
                <a:path w="805814" h="219709">
                  <a:moveTo>
                    <a:pt x="805395" y="0"/>
                  </a:moveTo>
                  <a:lnTo>
                    <a:pt x="0" y="0"/>
                  </a:lnTo>
                  <a:lnTo>
                    <a:pt x="0" y="219595"/>
                  </a:lnTo>
                  <a:lnTo>
                    <a:pt x="805395" y="219595"/>
                  </a:lnTo>
                  <a:lnTo>
                    <a:pt x="805395" y="0"/>
                  </a:lnTo>
                  <a:close/>
                </a:path>
              </a:pathLst>
            </a:custGeom>
            <a:solidFill>
              <a:srgbClr val="F2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59797" y="1524546"/>
              <a:ext cx="2533650" cy="131445"/>
            </a:xfrm>
            <a:custGeom>
              <a:avLst/>
              <a:gdLst/>
              <a:ahLst/>
              <a:cxnLst/>
              <a:rect l="l" t="t" r="r" b="b"/>
              <a:pathLst>
                <a:path w="2533650" h="131444">
                  <a:moveTo>
                    <a:pt x="1727682" y="1206"/>
                  </a:moveTo>
                  <a:lnTo>
                    <a:pt x="883323" y="1206"/>
                  </a:lnTo>
                  <a:lnTo>
                    <a:pt x="883323" y="0"/>
                  </a:lnTo>
                  <a:lnTo>
                    <a:pt x="0" y="0"/>
                  </a:lnTo>
                  <a:lnTo>
                    <a:pt x="0" y="131191"/>
                  </a:lnTo>
                  <a:lnTo>
                    <a:pt x="883323" y="131191"/>
                  </a:lnTo>
                  <a:lnTo>
                    <a:pt x="1727682" y="131178"/>
                  </a:lnTo>
                  <a:lnTo>
                    <a:pt x="1727682" y="1206"/>
                  </a:lnTo>
                  <a:close/>
                </a:path>
                <a:path w="2533650" h="131444">
                  <a:moveTo>
                    <a:pt x="2533091" y="1206"/>
                  </a:moveTo>
                  <a:lnTo>
                    <a:pt x="1727695" y="1206"/>
                  </a:lnTo>
                  <a:lnTo>
                    <a:pt x="1727695" y="131178"/>
                  </a:lnTo>
                  <a:lnTo>
                    <a:pt x="2533091" y="131178"/>
                  </a:lnTo>
                  <a:lnTo>
                    <a:pt x="2533091" y="12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43124" y="1302762"/>
              <a:ext cx="0" cy="356870"/>
            </a:xfrm>
            <a:custGeom>
              <a:avLst/>
              <a:gdLst/>
              <a:ahLst/>
              <a:cxnLst/>
              <a:rect l="l" t="t" r="r" b="b"/>
              <a:pathLst>
                <a:path h="356869">
                  <a:moveTo>
                    <a:pt x="0" y="0"/>
                  </a:moveTo>
                  <a:lnTo>
                    <a:pt x="0" y="356514"/>
                  </a:lnTo>
                </a:path>
              </a:pathLst>
            </a:custGeom>
            <a:ln w="7861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87487" y="1302762"/>
              <a:ext cx="0" cy="356870"/>
            </a:xfrm>
            <a:custGeom>
              <a:avLst/>
              <a:gdLst/>
              <a:ahLst/>
              <a:cxnLst/>
              <a:rect l="l" t="t" r="r" b="b"/>
              <a:pathLst>
                <a:path h="356869">
                  <a:moveTo>
                    <a:pt x="0" y="0"/>
                  </a:moveTo>
                  <a:lnTo>
                    <a:pt x="0" y="356514"/>
                  </a:lnTo>
                </a:path>
              </a:pathLst>
            </a:custGeom>
            <a:ln w="7861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55438" y="1526724"/>
              <a:ext cx="2541905" cy="0"/>
            </a:xfrm>
            <a:custGeom>
              <a:avLst/>
              <a:gdLst/>
              <a:ahLst/>
              <a:cxnLst/>
              <a:rect l="l" t="t" r="r" b="b"/>
              <a:pathLst>
                <a:path w="2541904">
                  <a:moveTo>
                    <a:pt x="0" y="0"/>
                  </a:moveTo>
                  <a:lnTo>
                    <a:pt x="2541816" y="0"/>
                  </a:lnTo>
                </a:path>
              </a:pathLst>
            </a:custGeom>
            <a:ln w="8712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59792" y="1302762"/>
              <a:ext cx="0" cy="356870"/>
            </a:xfrm>
            <a:custGeom>
              <a:avLst/>
              <a:gdLst/>
              <a:ahLst/>
              <a:cxnLst/>
              <a:rect l="l" t="t" r="r" b="b"/>
              <a:pathLst>
                <a:path h="356869">
                  <a:moveTo>
                    <a:pt x="0" y="0"/>
                  </a:moveTo>
                  <a:lnTo>
                    <a:pt x="0" y="356514"/>
                  </a:lnTo>
                </a:path>
              </a:pathLst>
            </a:custGeom>
            <a:ln w="7861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92883" y="1302762"/>
              <a:ext cx="0" cy="356870"/>
            </a:xfrm>
            <a:custGeom>
              <a:avLst/>
              <a:gdLst/>
              <a:ahLst/>
              <a:cxnLst/>
              <a:rect l="l" t="t" r="r" b="b"/>
              <a:pathLst>
                <a:path h="356869">
                  <a:moveTo>
                    <a:pt x="0" y="0"/>
                  </a:moveTo>
                  <a:lnTo>
                    <a:pt x="0" y="356514"/>
                  </a:lnTo>
                </a:path>
              </a:pathLst>
            </a:custGeom>
            <a:ln w="7861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55438" y="1307128"/>
              <a:ext cx="2541905" cy="0"/>
            </a:xfrm>
            <a:custGeom>
              <a:avLst/>
              <a:gdLst/>
              <a:ahLst/>
              <a:cxnLst/>
              <a:rect l="l" t="t" r="r" b="b"/>
              <a:pathLst>
                <a:path w="2541904">
                  <a:moveTo>
                    <a:pt x="0" y="0"/>
                  </a:moveTo>
                  <a:lnTo>
                    <a:pt x="2541816" y="0"/>
                  </a:lnTo>
                </a:path>
              </a:pathLst>
            </a:custGeom>
            <a:ln w="8712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55438" y="1664228"/>
              <a:ext cx="2541905" cy="0"/>
            </a:xfrm>
            <a:custGeom>
              <a:avLst/>
              <a:gdLst/>
              <a:ahLst/>
              <a:cxnLst/>
              <a:rect l="l" t="t" r="r" b="b"/>
              <a:pathLst>
                <a:path w="2541904">
                  <a:moveTo>
                    <a:pt x="0" y="0"/>
                  </a:moveTo>
                  <a:lnTo>
                    <a:pt x="2541816" y="0"/>
                  </a:lnTo>
                </a:path>
              </a:pathLst>
            </a:custGeom>
            <a:ln w="8712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599792" y="1301204"/>
            <a:ext cx="1652270" cy="354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 marR="5080" indent="-89535">
              <a:lnSpc>
                <a:spcPct val="102899"/>
              </a:lnSpc>
              <a:spcBef>
                <a:spcPts val="95"/>
              </a:spcBef>
              <a:tabLst>
                <a:tab pos="924560" algn="l"/>
              </a:tabLst>
            </a:pPr>
            <a:r>
              <a:rPr sz="600" b="1" dirty="0">
                <a:latin typeface="BNPP Sans"/>
                <a:cs typeface="BNPP Sans"/>
              </a:rPr>
              <a:t>Instances where</a:t>
            </a:r>
            <a:r>
              <a:rPr sz="600" b="1" spc="5" dirty="0">
                <a:latin typeface="BNPP Sans"/>
                <a:cs typeface="BNPP Sans"/>
              </a:rPr>
              <a:t> </a:t>
            </a:r>
            <a:r>
              <a:rPr sz="600" b="1" dirty="0">
                <a:latin typeface="BNPP Sans"/>
                <a:cs typeface="BNPP Sans"/>
              </a:rPr>
              <a:t>Equity</a:t>
            </a:r>
            <a:r>
              <a:rPr sz="600" b="1" spc="235" dirty="0">
                <a:latin typeface="BNPP Sans"/>
                <a:cs typeface="BNPP Sans"/>
              </a:rPr>
              <a:t>  </a:t>
            </a:r>
            <a:r>
              <a:rPr sz="600" b="1" dirty="0">
                <a:latin typeface="BNPP Sans"/>
                <a:cs typeface="BNPP Sans"/>
              </a:rPr>
              <a:t>Instances</a:t>
            </a:r>
            <a:r>
              <a:rPr sz="600" b="1" spc="5" dirty="0">
                <a:latin typeface="BNPP Sans"/>
                <a:cs typeface="BNPP Sans"/>
              </a:rPr>
              <a:t> </a:t>
            </a:r>
            <a:r>
              <a:rPr sz="600" b="1" dirty="0">
                <a:latin typeface="BNPP Sans"/>
                <a:cs typeface="BNPP Sans"/>
              </a:rPr>
              <a:t>where</a:t>
            </a:r>
            <a:r>
              <a:rPr sz="600" b="1" spc="5" dirty="0">
                <a:latin typeface="BNPP Sans"/>
                <a:cs typeface="BNPP Sans"/>
              </a:rPr>
              <a:t> </a:t>
            </a:r>
            <a:r>
              <a:rPr sz="600" b="1" spc="-20" dirty="0">
                <a:latin typeface="BNPP Sans"/>
                <a:cs typeface="BNPP Sans"/>
              </a:rPr>
              <a:t>Gold</a:t>
            </a:r>
            <a:r>
              <a:rPr sz="600" b="1" spc="500" dirty="0">
                <a:latin typeface="BNPP Sans"/>
                <a:cs typeface="BNPP Sans"/>
              </a:rPr>
              <a:t> </a:t>
            </a:r>
            <a:r>
              <a:rPr sz="600" b="1" dirty="0">
                <a:latin typeface="BNPP Sans"/>
                <a:cs typeface="BNPP Sans"/>
              </a:rPr>
              <a:t>Outperforms</a:t>
            </a:r>
            <a:r>
              <a:rPr sz="600" b="1" spc="40" dirty="0">
                <a:latin typeface="BNPP Sans"/>
                <a:cs typeface="BNPP Sans"/>
              </a:rPr>
              <a:t> </a:t>
            </a:r>
            <a:r>
              <a:rPr sz="600" b="1" spc="-20" dirty="0">
                <a:latin typeface="BNPP Sans"/>
                <a:cs typeface="BNPP Sans"/>
              </a:rPr>
              <a:t>Gold</a:t>
            </a:r>
            <a:r>
              <a:rPr sz="600" b="1" dirty="0">
                <a:latin typeface="BNPP Sans"/>
                <a:cs typeface="BNPP Sans"/>
              </a:rPr>
              <a:t>	Outperforms</a:t>
            </a:r>
            <a:r>
              <a:rPr sz="600" b="1" spc="40" dirty="0">
                <a:latin typeface="BNPP Sans"/>
                <a:cs typeface="BNPP Sans"/>
              </a:rPr>
              <a:t> </a:t>
            </a:r>
            <a:r>
              <a:rPr sz="600" b="1" spc="-10" dirty="0">
                <a:latin typeface="BNPP Sans"/>
                <a:cs typeface="BNPP Sans"/>
              </a:rPr>
              <a:t>Equity</a:t>
            </a:r>
            <a:endParaRPr sz="600">
              <a:latin typeface="BNPP Sans"/>
              <a:cs typeface="BNPP Sans"/>
            </a:endParaRPr>
          </a:p>
          <a:p>
            <a:pPr marL="320675">
              <a:lnSpc>
                <a:spcPct val="100000"/>
              </a:lnSpc>
              <a:spcBef>
                <a:spcPts val="320"/>
              </a:spcBef>
              <a:tabLst>
                <a:tab pos="1184275" algn="l"/>
              </a:tabLst>
            </a:pPr>
            <a:r>
              <a:rPr sz="650" spc="-25" dirty="0">
                <a:latin typeface="BNPP Sans"/>
                <a:cs typeface="BNPP Sans"/>
              </a:rPr>
              <a:t>56%</a:t>
            </a:r>
            <a:r>
              <a:rPr sz="650" dirty="0">
                <a:latin typeface="BNPP Sans"/>
                <a:cs typeface="BNPP Sans"/>
              </a:rPr>
              <a:t>	</a:t>
            </a:r>
            <a:r>
              <a:rPr sz="650" spc="-25" dirty="0">
                <a:latin typeface="BNPP Sans"/>
                <a:cs typeface="BNPP Sans"/>
              </a:rPr>
              <a:t>44%</a:t>
            </a:r>
            <a:endParaRPr sz="650">
              <a:latin typeface="BNPP Sans"/>
              <a:cs typeface="BNPP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32429" y="1301204"/>
            <a:ext cx="727075" cy="354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2899"/>
              </a:lnSpc>
              <a:spcBef>
                <a:spcPts val="95"/>
              </a:spcBef>
            </a:pPr>
            <a:r>
              <a:rPr sz="600" b="1" dirty="0">
                <a:latin typeface="BNPP Sans"/>
                <a:cs typeface="BNPP Sans"/>
              </a:rPr>
              <a:t>Correlation</a:t>
            </a:r>
            <a:r>
              <a:rPr sz="600" b="1" spc="20" dirty="0">
                <a:latin typeface="BNPP Sans"/>
                <a:cs typeface="BNPP Sans"/>
              </a:rPr>
              <a:t> </a:t>
            </a:r>
            <a:r>
              <a:rPr sz="600" b="1" spc="-10" dirty="0">
                <a:latin typeface="BNPP Sans"/>
                <a:cs typeface="BNPP Sans"/>
              </a:rPr>
              <a:t>Between</a:t>
            </a:r>
            <a:r>
              <a:rPr sz="600" b="1" spc="500" dirty="0">
                <a:latin typeface="BNPP Sans"/>
                <a:cs typeface="BNPP Sans"/>
              </a:rPr>
              <a:t> </a:t>
            </a:r>
            <a:r>
              <a:rPr sz="600" b="1" dirty="0">
                <a:latin typeface="BNPP Sans"/>
                <a:cs typeface="BNPP Sans"/>
              </a:rPr>
              <a:t>Equity</a:t>
            </a:r>
            <a:r>
              <a:rPr sz="600" b="1" spc="15" dirty="0">
                <a:latin typeface="BNPP Sans"/>
                <a:cs typeface="BNPP Sans"/>
              </a:rPr>
              <a:t> </a:t>
            </a:r>
            <a:r>
              <a:rPr sz="600" b="1" dirty="0">
                <a:latin typeface="BNPP Sans"/>
                <a:cs typeface="BNPP Sans"/>
              </a:rPr>
              <a:t>Vs</a:t>
            </a:r>
            <a:r>
              <a:rPr sz="600" b="1" spc="10" dirty="0">
                <a:latin typeface="BNPP Sans"/>
                <a:cs typeface="BNPP Sans"/>
              </a:rPr>
              <a:t> </a:t>
            </a:r>
            <a:r>
              <a:rPr sz="600" b="1" spc="-20" dirty="0">
                <a:latin typeface="BNPP Sans"/>
                <a:cs typeface="BNPP Sans"/>
              </a:rPr>
              <a:t>Gold</a:t>
            </a:r>
            <a:endParaRPr sz="600">
              <a:latin typeface="BNPP Sans"/>
              <a:cs typeface="BNPP Sans"/>
            </a:endParaRPr>
          </a:p>
          <a:p>
            <a:pPr marR="2540" algn="ctr">
              <a:lnSpc>
                <a:spcPct val="100000"/>
              </a:lnSpc>
              <a:spcBef>
                <a:spcPts val="320"/>
              </a:spcBef>
            </a:pPr>
            <a:r>
              <a:rPr sz="650" dirty="0">
                <a:latin typeface="BNPP Sans"/>
                <a:cs typeface="BNPP Sans"/>
              </a:rPr>
              <a:t>-</a:t>
            </a:r>
            <a:r>
              <a:rPr sz="650" spc="-20" dirty="0">
                <a:latin typeface="BNPP Sans"/>
                <a:cs typeface="BNPP Sans"/>
              </a:rPr>
              <a:t>0.07</a:t>
            </a:r>
            <a:endParaRPr sz="650">
              <a:latin typeface="BNPP Sans"/>
              <a:cs typeface="BNPP San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574425" y="1223960"/>
            <a:ext cx="4597400" cy="1425575"/>
            <a:chOff x="1574425" y="1223960"/>
            <a:chExt cx="4597400" cy="1425575"/>
          </a:xfrm>
        </p:grpSpPr>
        <p:sp>
          <p:nvSpPr>
            <p:cNvPr id="25" name="object 25"/>
            <p:cNvSpPr/>
            <p:nvPr/>
          </p:nvSpPr>
          <p:spPr>
            <a:xfrm>
              <a:off x="1596426" y="1227145"/>
              <a:ext cx="0" cy="1419860"/>
            </a:xfrm>
            <a:custGeom>
              <a:avLst/>
              <a:gdLst/>
              <a:ahLst/>
              <a:cxnLst/>
              <a:rect l="l" t="t" r="r" b="b"/>
              <a:pathLst>
                <a:path h="1419860">
                  <a:moveTo>
                    <a:pt x="0" y="0"/>
                  </a:moveTo>
                  <a:lnTo>
                    <a:pt x="0" y="1419771"/>
                  </a:lnTo>
                </a:path>
              </a:pathLst>
            </a:custGeom>
            <a:ln w="5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74425" y="1226538"/>
              <a:ext cx="24130" cy="0"/>
            </a:xfrm>
            <a:custGeom>
              <a:avLst/>
              <a:gdLst/>
              <a:ahLst/>
              <a:cxnLst/>
              <a:rect l="l" t="t" r="r" b="b"/>
              <a:pathLst>
                <a:path w="24130">
                  <a:moveTo>
                    <a:pt x="0" y="0"/>
                  </a:moveTo>
                  <a:lnTo>
                    <a:pt x="23596" y="0"/>
                  </a:lnTo>
                </a:path>
              </a:pathLst>
            </a:custGeom>
            <a:ln w="5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74425" y="1405366"/>
              <a:ext cx="24130" cy="0"/>
            </a:xfrm>
            <a:custGeom>
              <a:avLst/>
              <a:gdLst/>
              <a:ahLst/>
              <a:cxnLst/>
              <a:rect l="l" t="t" r="r" b="b"/>
              <a:pathLst>
                <a:path w="24130">
                  <a:moveTo>
                    <a:pt x="0" y="0"/>
                  </a:moveTo>
                  <a:lnTo>
                    <a:pt x="23596" y="0"/>
                  </a:lnTo>
                </a:path>
              </a:pathLst>
            </a:custGeom>
            <a:ln w="5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74425" y="1582695"/>
              <a:ext cx="24130" cy="0"/>
            </a:xfrm>
            <a:custGeom>
              <a:avLst/>
              <a:gdLst/>
              <a:ahLst/>
              <a:cxnLst/>
              <a:rect l="l" t="t" r="r" b="b"/>
              <a:pathLst>
                <a:path w="24130">
                  <a:moveTo>
                    <a:pt x="0" y="0"/>
                  </a:moveTo>
                  <a:lnTo>
                    <a:pt x="23596" y="0"/>
                  </a:lnTo>
                </a:path>
              </a:pathLst>
            </a:custGeom>
            <a:ln w="5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74425" y="1759950"/>
              <a:ext cx="24130" cy="0"/>
            </a:xfrm>
            <a:custGeom>
              <a:avLst/>
              <a:gdLst/>
              <a:ahLst/>
              <a:cxnLst/>
              <a:rect l="l" t="t" r="r" b="b"/>
              <a:pathLst>
                <a:path w="24130">
                  <a:moveTo>
                    <a:pt x="0" y="0"/>
                  </a:moveTo>
                  <a:lnTo>
                    <a:pt x="23596" y="0"/>
                  </a:lnTo>
                </a:path>
              </a:pathLst>
            </a:custGeom>
            <a:ln w="5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74425" y="1937340"/>
              <a:ext cx="24130" cy="0"/>
            </a:xfrm>
            <a:custGeom>
              <a:avLst/>
              <a:gdLst/>
              <a:ahLst/>
              <a:cxnLst/>
              <a:rect l="l" t="t" r="r" b="b"/>
              <a:pathLst>
                <a:path w="24130">
                  <a:moveTo>
                    <a:pt x="0" y="0"/>
                  </a:moveTo>
                  <a:lnTo>
                    <a:pt x="23596" y="0"/>
                  </a:lnTo>
                </a:path>
              </a:pathLst>
            </a:custGeom>
            <a:ln w="5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74425" y="2114607"/>
              <a:ext cx="24130" cy="0"/>
            </a:xfrm>
            <a:custGeom>
              <a:avLst/>
              <a:gdLst/>
              <a:ahLst/>
              <a:cxnLst/>
              <a:rect l="l" t="t" r="r" b="b"/>
              <a:pathLst>
                <a:path w="24130">
                  <a:moveTo>
                    <a:pt x="0" y="0"/>
                  </a:moveTo>
                  <a:lnTo>
                    <a:pt x="23596" y="0"/>
                  </a:lnTo>
                </a:path>
              </a:pathLst>
            </a:custGeom>
            <a:ln w="5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74425" y="2291873"/>
              <a:ext cx="24130" cy="0"/>
            </a:xfrm>
            <a:custGeom>
              <a:avLst/>
              <a:gdLst/>
              <a:ahLst/>
              <a:cxnLst/>
              <a:rect l="l" t="t" r="r" b="b"/>
              <a:pathLst>
                <a:path w="24130">
                  <a:moveTo>
                    <a:pt x="0" y="0"/>
                  </a:moveTo>
                  <a:lnTo>
                    <a:pt x="23596" y="0"/>
                  </a:lnTo>
                </a:path>
              </a:pathLst>
            </a:custGeom>
            <a:ln w="5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74425" y="2474907"/>
              <a:ext cx="24130" cy="0"/>
            </a:xfrm>
            <a:custGeom>
              <a:avLst/>
              <a:gdLst/>
              <a:ahLst/>
              <a:cxnLst/>
              <a:rect l="l" t="t" r="r" b="b"/>
              <a:pathLst>
                <a:path w="24130">
                  <a:moveTo>
                    <a:pt x="0" y="0"/>
                  </a:moveTo>
                  <a:lnTo>
                    <a:pt x="23596" y="0"/>
                  </a:lnTo>
                </a:path>
              </a:pathLst>
            </a:custGeom>
            <a:ln w="5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74425" y="2646407"/>
              <a:ext cx="24130" cy="0"/>
            </a:xfrm>
            <a:custGeom>
              <a:avLst/>
              <a:gdLst/>
              <a:ahLst/>
              <a:cxnLst/>
              <a:rect l="l" t="t" r="r" b="b"/>
              <a:pathLst>
                <a:path w="24130">
                  <a:moveTo>
                    <a:pt x="0" y="0"/>
                  </a:moveTo>
                  <a:lnTo>
                    <a:pt x="23596" y="0"/>
                  </a:lnTo>
                </a:path>
              </a:pathLst>
            </a:custGeom>
            <a:ln w="5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96885" y="2475404"/>
              <a:ext cx="4573270" cy="0"/>
            </a:xfrm>
            <a:custGeom>
              <a:avLst/>
              <a:gdLst/>
              <a:ahLst/>
              <a:cxnLst/>
              <a:rect l="l" t="t" r="r" b="b"/>
              <a:pathLst>
                <a:path w="4573270">
                  <a:moveTo>
                    <a:pt x="0" y="0"/>
                  </a:moveTo>
                  <a:lnTo>
                    <a:pt x="4572876" y="0"/>
                  </a:lnTo>
                </a:path>
              </a:pathLst>
            </a:custGeom>
            <a:ln w="5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35283" y="2475404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19761"/>
                  </a:lnTo>
                </a:path>
              </a:pathLst>
            </a:custGeom>
            <a:ln w="53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012984" y="2475404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19761"/>
                  </a:lnTo>
                </a:path>
              </a:pathLst>
            </a:custGeom>
            <a:ln w="53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291553" y="2475404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19761"/>
                  </a:lnTo>
                </a:path>
              </a:pathLst>
            </a:custGeom>
            <a:ln w="53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569241" y="2475404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19761"/>
                  </a:lnTo>
                </a:path>
              </a:pathLst>
            </a:custGeom>
            <a:ln w="53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846929" y="2475404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19761"/>
                  </a:lnTo>
                </a:path>
              </a:pathLst>
            </a:custGeom>
            <a:ln w="53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124630" y="2475404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19761"/>
                  </a:lnTo>
                </a:path>
              </a:pathLst>
            </a:custGeom>
            <a:ln w="53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402319" y="2475404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19761"/>
                  </a:lnTo>
                </a:path>
              </a:pathLst>
            </a:custGeom>
            <a:ln w="53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680888" y="2475404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19761"/>
                  </a:lnTo>
                </a:path>
              </a:pathLst>
            </a:custGeom>
            <a:ln w="53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58577" y="2475404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19761"/>
                  </a:lnTo>
                </a:path>
              </a:pathLst>
            </a:custGeom>
            <a:ln w="53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236277" y="2475404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19761"/>
                  </a:lnTo>
                </a:path>
              </a:pathLst>
            </a:custGeom>
            <a:ln w="53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513966" y="2475404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19761"/>
                  </a:lnTo>
                </a:path>
              </a:pathLst>
            </a:custGeom>
            <a:ln w="53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791655" y="2475404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19761"/>
                  </a:lnTo>
                </a:path>
              </a:pathLst>
            </a:custGeom>
            <a:ln w="53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070223" y="2475404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19761"/>
                  </a:lnTo>
                </a:path>
              </a:pathLst>
            </a:custGeom>
            <a:ln w="53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347924" y="2475404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19761"/>
                  </a:lnTo>
                </a:path>
              </a:pathLst>
            </a:custGeom>
            <a:ln w="53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625613" y="2475404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19761"/>
                  </a:lnTo>
                </a:path>
              </a:pathLst>
            </a:custGeom>
            <a:ln w="53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903301" y="2475404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19761"/>
                  </a:lnTo>
                </a:path>
              </a:pathLst>
            </a:custGeom>
            <a:ln w="53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168661" y="2475404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0"/>
                  </a:moveTo>
                  <a:lnTo>
                    <a:pt x="0" y="19761"/>
                  </a:lnTo>
                </a:path>
              </a:pathLst>
            </a:custGeom>
            <a:ln w="53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654751" y="2663362"/>
            <a:ext cx="144780" cy="327660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00" dirty="0">
                <a:latin typeface="BNPP Sans"/>
                <a:cs typeface="BNPP Sans"/>
              </a:rPr>
              <a:t>Mar-</a:t>
            </a:r>
            <a:r>
              <a:rPr sz="700" spc="-25" dirty="0">
                <a:latin typeface="BNPP Sans"/>
                <a:cs typeface="BNPP Sans"/>
              </a:rPr>
              <a:t>05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932406" y="2663362"/>
            <a:ext cx="144780" cy="334645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00" dirty="0">
                <a:latin typeface="BNPP Sans"/>
                <a:cs typeface="BNPP Sans"/>
              </a:rPr>
              <a:t>May-</a:t>
            </a:r>
            <a:r>
              <a:rPr sz="700" spc="-25" dirty="0">
                <a:latin typeface="BNPP Sans"/>
                <a:cs typeface="BNPP Sans"/>
              </a:rPr>
              <a:t>06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210990" y="2663362"/>
            <a:ext cx="144780" cy="292735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00" dirty="0">
                <a:latin typeface="BNPP Sans"/>
                <a:cs typeface="BNPP Sans"/>
              </a:rPr>
              <a:t>Jun-</a:t>
            </a:r>
            <a:r>
              <a:rPr sz="700" spc="-25" dirty="0">
                <a:latin typeface="BNPP Sans"/>
                <a:cs typeface="BNPP Sans"/>
              </a:rPr>
              <a:t>07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488644" y="2663362"/>
            <a:ext cx="144780" cy="267335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00" dirty="0">
                <a:latin typeface="BNPP Sans"/>
                <a:cs typeface="BNPP Sans"/>
              </a:rPr>
              <a:t>Jul-</a:t>
            </a:r>
            <a:r>
              <a:rPr sz="700" spc="-25" dirty="0">
                <a:latin typeface="BNPP Sans"/>
                <a:cs typeface="BNPP Sans"/>
              </a:rPr>
              <a:t>08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766299" y="2663362"/>
            <a:ext cx="144780" cy="308610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00" dirty="0">
                <a:latin typeface="BNPP Sans"/>
                <a:cs typeface="BNPP Sans"/>
              </a:rPr>
              <a:t>Aug-</a:t>
            </a:r>
            <a:r>
              <a:rPr sz="700" spc="-25" dirty="0">
                <a:latin typeface="BNPP Sans"/>
                <a:cs typeface="BNPP Sans"/>
              </a:rPr>
              <a:t>09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043954" y="2663362"/>
            <a:ext cx="144780" cy="309880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00" dirty="0">
                <a:latin typeface="BNPP Sans"/>
                <a:cs typeface="BNPP Sans"/>
              </a:rPr>
              <a:t>Sep-</a:t>
            </a:r>
            <a:r>
              <a:rPr sz="700" spc="-25" dirty="0">
                <a:latin typeface="BNPP Sans"/>
                <a:cs typeface="BNPP Sans"/>
              </a:rPr>
              <a:t>10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321609" y="2663362"/>
            <a:ext cx="144780" cy="298450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00" dirty="0">
                <a:latin typeface="BNPP Sans"/>
                <a:cs typeface="BNPP Sans"/>
              </a:rPr>
              <a:t>Oct-</a:t>
            </a:r>
            <a:r>
              <a:rPr sz="700" spc="-25" dirty="0">
                <a:latin typeface="BNPP Sans"/>
                <a:cs typeface="BNPP Sans"/>
              </a:rPr>
              <a:t>11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600192" y="2663362"/>
            <a:ext cx="144780" cy="321945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00" dirty="0">
                <a:latin typeface="BNPP Sans"/>
                <a:cs typeface="BNPP Sans"/>
              </a:rPr>
              <a:t>Nov-</a:t>
            </a:r>
            <a:r>
              <a:rPr sz="700" spc="-25" dirty="0">
                <a:latin typeface="BNPP Sans"/>
                <a:cs typeface="BNPP Sans"/>
              </a:rPr>
              <a:t>12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877940" y="2663362"/>
            <a:ext cx="144780" cy="291465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00" dirty="0">
                <a:latin typeface="BNPP Sans"/>
                <a:cs typeface="BNPP Sans"/>
              </a:rPr>
              <a:t>Jan-</a:t>
            </a:r>
            <a:r>
              <a:rPr sz="700" spc="-25" dirty="0">
                <a:latin typeface="BNPP Sans"/>
                <a:cs typeface="BNPP Sans"/>
              </a:rPr>
              <a:t>14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155595" y="2663362"/>
            <a:ext cx="144780" cy="306705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00" dirty="0">
                <a:latin typeface="BNPP Sans"/>
                <a:cs typeface="BNPP Sans"/>
              </a:rPr>
              <a:t>Feb-</a:t>
            </a:r>
            <a:r>
              <a:rPr sz="700" spc="-25" dirty="0">
                <a:latin typeface="BNPP Sans"/>
                <a:cs typeface="BNPP Sans"/>
              </a:rPr>
              <a:t>15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433249" y="2663362"/>
            <a:ext cx="144780" cy="327660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00" dirty="0">
                <a:latin typeface="BNPP Sans"/>
                <a:cs typeface="BNPP Sans"/>
              </a:rPr>
              <a:t>Mar-</a:t>
            </a:r>
            <a:r>
              <a:rPr sz="700" spc="-25" dirty="0">
                <a:latin typeface="BNPP Sans"/>
                <a:cs typeface="BNPP Sans"/>
              </a:rPr>
              <a:t>16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710904" y="2663362"/>
            <a:ext cx="144780" cy="302895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00" dirty="0">
                <a:latin typeface="BNPP Sans"/>
                <a:cs typeface="BNPP Sans"/>
              </a:rPr>
              <a:t>Apr-</a:t>
            </a:r>
            <a:r>
              <a:rPr sz="700" spc="-25" dirty="0">
                <a:latin typeface="BNPP Sans"/>
                <a:cs typeface="BNPP Sans"/>
              </a:rPr>
              <a:t>17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989488" y="2663362"/>
            <a:ext cx="144780" cy="334645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00" dirty="0">
                <a:latin typeface="BNPP Sans"/>
                <a:cs typeface="BNPP Sans"/>
              </a:rPr>
              <a:t>May-</a:t>
            </a:r>
            <a:r>
              <a:rPr sz="700" spc="-25" dirty="0">
                <a:latin typeface="BNPP Sans"/>
                <a:cs typeface="BNPP Sans"/>
              </a:rPr>
              <a:t>18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267235" y="2663362"/>
            <a:ext cx="144780" cy="292735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00" dirty="0">
                <a:latin typeface="BNPP Sans"/>
                <a:cs typeface="BNPP Sans"/>
              </a:rPr>
              <a:t>Jun-</a:t>
            </a:r>
            <a:r>
              <a:rPr sz="700" spc="-25" dirty="0">
                <a:latin typeface="BNPP Sans"/>
                <a:cs typeface="BNPP Sans"/>
              </a:rPr>
              <a:t>19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822638" y="2663362"/>
            <a:ext cx="144780" cy="309880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00" dirty="0">
                <a:latin typeface="BNPP Sans"/>
                <a:cs typeface="BNPP Sans"/>
              </a:rPr>
              <a:t>Sep-</a:t>
            </a:r>
            <a:r>
              <a:rPr sz="700" spc="-25" dirty="0">
                <a:latin typeface="BNPP Sans"/>
                <a:cs typeface="BNPP Sans"/>
              </a:rPr>
              <a:t>21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088035" y="2663362"/>
            <a:ext cx="144780" cy="298450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00" dirty="0">
                <a:latin typeface="BNPP Sans"/>
                <a:cs typeface="BNPP Sans"/>
              </a:rPr>
              <a:t>Oct-</a:t>
            </a:r>
            <a:r>
              <a:rPr sz="700" spc="-25" dirty="0">
                <a:latin typeface="BNPP Sans"/>
                <a:cs typeface="BNPP Sans"/>
              </a:rPr>
              <a:t>22</a:t>
            </a:r>
            <a:endParaRPr sz="700">
              <a:latin typeface="BNPP Sans"/>
              <a:cs typeface="BNPP San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544983" y="2663362"/>
            <a:ext cx="144780" cy="267335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00" dirty="0">
                <a:latin typeface="BNPP Sans"/>
                <a:cs typeface="BNPP Sans"/>
              </a:rPr>
              <a:t>Jul-</a:t>
            </a:r>
            <a:r>
              <a:rPr sz="700" spc="-25" dirty="0">
                <a:latin typeface="BNPP Sans"/>
                <a:cs typeface="BNPP Sans"/>
              </a:rPr>
              <a:t>20</a:t>
            </a:r>
            <a:endParaRPr sz="700">
              <a:latin typeface="BNPP Sans"/>
              <a:cs typeface="BNPP Sans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0" y="239445"/>
            <a:ext cx="6925945" cy="459105"/>
            <a:chOff x="0" y="239445"/>
            <a:chExt cx="6925945" cy="459105"/>
          </a:xfrm>
        </p:grpSpPr>
        <p:sp>
          <p:nvSpPr>
            <p:cNvPr id="71" name="object 71"/>
            <p:cNvSpPr/>
            <p:nvPr/>
          </p:nvSpPr>
          <p:spPr>
            <a:xfrm>
              <a:off x="136611" y="239445"/>
              <a:ext cx="6789420" cy="459105"/>
            </a:xfrm>
            <a:custGeom>
              <a:avLst/>
              <a:gdLst/>
              <a:ahLst/>
              <a:cxnLst/>
              <a:rect l="l" t="t" r="r" b="b"/>
              <a:pathLst>
                <a:path w="6789420" h="459105">
                  <a:moveTo>
                    <a:pt x="6789191" y="0"/>
                  </a:moveTo>
                  <a:lnTo>
                    <a:pt x="0" y="0"/>
                  </a:lnTo>
                  <a:lnTo>
                    <a:pt x="0" y="458838"/>
                  </a:lnTo>
                  <a:lnTo>
                    <a:pt x="6592227" y="458838"/>
                  </a:lnTo>
                  <a:lnTo>
                    <a:pt x="6789191" y="0"/>
                  </a:lnTo>
                  <a:close/>
                </a:path>
              </a:pathLst>
            </a:custGeom>
            <a:solidFill>
              <a:srgbClr val="F1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3773" y="239445"/>
              <a:ext cx="6789420" cy="459105"/>
            </a:xfrm>
            <a:custGeom>
              <a:avLst/>
              <a:gdLst/>
              <a:ahLst/>
              <a:cxnLst/>
              <a:rect l="l" t="t" r="r" b="b"/>
              <a:pathLst>
                <a:path w="6789420" h="459105">
                  <a:moveTo>
                    <a:pt x="6789191" y="0"/>
                  </a:moveTo>
                  <a:lnTo>
                    <a:pt x="0" y="0"/>
                  </a:lnTo>
                  <a:lnTo>
                    <a:pt x="0" y="458838"/>
                  </a:lnTo>
                  <a:lnTo>
                    <a:pt x="6592227" y="458838"/>
                  </a:lnTo>
                  <a:lnTo>
                    <a:pt x="6789191" y="0"/>
                  </a:lnTo>
                  <a:close/>
                </a:path>
              </a:pathLst>
            </a:custGeom>
            <a:solidFill>
              <a:srgbClr val="01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0" y="239449"/>
              <a:ext cx="6776720" cy="459105"/>
            </a:xfrm>
            <a:custGeom>
              <a:avLst/>
              <a:gdLst/>
              <a:ahLst/>
              <a:cxnLst/>
              <a:rect l="l" t="t" r="r" b="b"/>
              <a:pathLst>
                <a:path w="6776720" h="459105">
                  <a:moveTo>
                    <a:pt x="6776491" y="0"/>
                  </a:moveTo>
                  <a:lnTo>
                    <a:pt x="0" y="0"/>
                  </a:lnTo>
                  <a:lnTo>
                    <a:pt x="0" y="458838"/>
                  </a:lnTo>
                  <a:lnTo>
                    <a:pt x="6579527" y="458838"/>
                  </a:lnTo>
                  <a:lnTo>
                    <a:pt x="677649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Equities &amp; Gold compliment each </a:t>
            </a:r>
            <a:r>
              <a:rPr spc="-10" dirty="0"/>
              <a:t>other</a:t>
            </a:r>
          </a:p>
        </p:txBody>
      </p:sp>
      <p:grpSp>
        <p:nvGrpSpPr>
          <p:cNvPr id="75" name="object 75"/>
          <p:cNvGrpSpPr/>
          <p:nvPr/>
        </p:nvGrpSpPr>
        <p:grpSpPr>
          <a:xfrm>
            <a:off x="551502" y="3386573"/>
            <a:ext cx="6457315" cy="495300"/>
            <a:chOff x="551502" y="3386573"/>
            <a:chExt cx="6457315" cy="495300"/>
          </a:xfrm>
        </p:grpSpPr>
        <p:sp>
          <p:nvSpPr>
            <p:cNvPr id="76" name="object 76"/>
            <p:cNvSpPr/>
            <p:nvPr/>
          </p:nvSpPr>
          <p:spPr>
            <a:xfrm>
              <a:off x="551502" y="3386573"/>
              <a:ext cx="6457315" cy="229870"/>
            </a:xfrm>
            <a:custGeom>
              <a:avLst/>
              <a:gdLst/>
              <a:ahLst/>
              <a:cxnLst/>
              <a:rect l="l" t="t" r="r" b="b"/>
              <a:pathLst>
                <a:path w="6457314" h="229870">
                  <a:moveTo>
                    <a:pt x="6456997" y="0"/>
                  </a:moveTo>
                  <a:lnTo>
                    <a:pt x="0" y="0"/>
                  </a:lnTo>
                  <a:lnTo>
                    <a:pt x="0" y="229412"/>
                  </a:lnTo>
                  <a:lnTo>
                    <a:pt x="6359601" y="229412"/>
                  </a:lnTo>
                  <a:lnTo>
                    <a:pt x="6456997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51502" y="3652404"/>
              <a:ext cx="6348730" cy="229870"/>
            </a:xfrm>
            <a:custGeom>
              <a:avLst/>
              <a:gdLst/>
              <a:ahLst/>
              <a:cxnLst/>
              <a:rect l="l" t="t" r="r" b="b"/>
              <a:pathLst>
                <a:path w="6348730" h="229870">
                  <a:moveTo>
                    <a:pt x="6348526" y="0"/>
                  </a:moveTo>
                  <a:lnTo>
                    <a:pt x="0" y="0"/>
                  </a:lnTo>
                  <a:lnTo>
                    <a:pt x="0" y="229412"/>
                  </a:lnTo>
                  <a:lnTo>
                    <a:pt x="6251143" y="229412"/>
                  </a:lnTo>
                  <a:lnTo>
                    <a:pt x="6348526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630758" y="3064275"/>
            <a:ext cx="6141720" cy="779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061085">
              <a:lnSpc>
                <a:spcPct val="100000"/>
              </a:lnSpc>
              <a:spcBef>
                <a:spcPts val="130"/>
              </a:spcBef>
              <a:tabLst>
                <a:tab pos="1929130" algn="l"/>
                <a:tab pos="2930525" algn="l"/>
                <a:tab pos="4490085" algn="l"/>
              </a:tabLst>
            </a:pPr>
            <a:r>
              <a:rPr sz="700" dirty="0">
                <a:latin typeface="BNPP Sans"/>
                <a:cs typeface="BNPP Sans"/>
              </a:rPr>
              <a:t>Nifty</a:t>
            </a:r>
            <a:r>
              <a:rPr sz="700" spc="5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500</a:t>
            </a:r>
            <a:r>
              <a:rPr sz="700" spc="45" dirty="0">
                <a:latin typeface="BNPP Sans"/>
                <a:cs typeface="BNPP Sans"/>
              </a:rPr>
              <a:t> </a:t>
            </a:r>
            <a:r>
              <a:rPr sz="700" spc="-25" dirty="0">
                <a:latin typeface="BNPP Sans"/>
                <a:cs typeface="BNPP Sans"/>
              </a:rPr>
              <a:t>TRI</a:t>
            </a:r>
            <a:r>
              <a:rPr sz="700" dirty="0">
                <a:latin typeface="BNPP Sans"/>
                <a:cs typeface="BNPP Sans"/>
              </a:rPr>
              <a:t>	Prices</a:t>
            </a:r>
            <a:r>
              <a:rPr sz="700" spc="4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of</a:t>
            </a:r>
            <a:r>
              <a:rPr sz="700" spc="55" dirty="0">
                <a:latin typeface="BNPP Sans"/>
                <a:cs typeface="BNPP Sans"/>
              </a:rPr>
              <a:t> </a:t>
            </a:r>
            <a:r>
              <a:rPr sz="700" spc="-20" dirty="0">
                <a:latin typeface="BNPP Sans"/>
                <a:cs typeface="BNPP Sans"/>
              </a:rPr>
              <a:t>Gold</a:t>
            </a:r>
            <a:r>
              <a:rPr sz="700" dirty="0">
                <a:latin typeface="BNPP Sans"/>
                <a:cs typeface="BNPP Sans"/>
              </a:rPr>
              <a:t>	Equities</a:t>
            </a:r>
            <a:r>
              <a:rPr sz="700" spc="40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have</a:t>
            </a:r>
            <a:r>
              <a:rPr sz="700" spc="85" dirty="0">
                <a:latin typeface="BNPP Sans"/>
                <a:cs typeface="BNPP Sans"/>
              </a:rPr>
              <a:t> </a:t>
            </a:r>
            <a:r>
              <a:rPr sz="700" spc="-10" dirty="0">
                <a:latin typeface="BNPP Sans"/>
                <a:cs typeface="BNPP Sans"/>
              </a:rPr>
              <a:t>Outperformed</a:t>
            </a:r>
            <a:r>
              <a:rPr sz="700" dirty="0">
                <a:latin typeface="BNPP Sans"/>
                <a:cs typeface="BNPP Sans"/>
              </a:rPr>
              <a:t>	Gold</a:t>
            </a:r>
            <a:r>
              <a:rPr sz="700" spc="45" dirty="0">
                <a:latin typeface="BNPP Sans"/>
                <a:cs typeface="BNPP Sans"/>
              </a:rPr>
              <a:t> </a:t>
            </a:r>
            <a:r>
              <a:rPr sz="700" dirty="0">
                <a:latin typeface="BNPP Sans"/>
                <a:cs typeface="BNPP Sans"/>
              </a:rPr>
              <a:t>has</a:t>
            </a:r>
            <a:r>
              <a:rPr sz="700" spc="50" dirty="0">
                <a:latin typeface="BNPP Sans"/>
                <a:cs typeface="BNPP Sans"/>
              </a:rPr>
              <a:t> </a:t>
            </a:r>
            <a:r>
              <a:rPr sz="700" spc="-10" dirty="0">
                <a:latin typeface="BNPP Sans"/>
                <a:cs typeface="BNPP Sans"/>
              </a:rPr>
              <a:t>Outperformed</a:t>
            </a:r>
            <a:endParaRPr sz="700">
              <a:latin typeface="BNPP Sans"/>
              <a:cs typeface="BNPP Sans"/>
            </a:endParaRPr>
          </a:p>
          <a:p>
            <a:pPr>
              <a:lnSpc>
                <a:spcPct val="100000"/>
              </a:lnSpc>
            </a:pPr>
            <a:endParaRPr sz="900">
              <a:latin typeface="BNPP Sans"/>
              <a:cs typeface="BNPP Sans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Equity</a:t>
            </a:r>
            <a:r>
              <a:rPr sz="1100" spc="75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and</a:t>
            </a:r>
            <a:r>
              <a:rPr sz="1100" spc="8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Gold</a:t>
            </a:r>
            <a:r>
              <a:rPr sz="1100" spc="8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are</a:t>
            </a:r>
            <a:r>
              <a:rPr sz="1100" spc="8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inversely</a:t>
            </a:r>
            <a:r>
              <a:rPr sz="1100" spc="8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related</a:t>
            </a:r>
            <a:r>
              <a:rPr sz="1100" spc="8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to</a:t>
            </a:r>
            <a:r>
              <a:rPr sz="1100" spc="8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each</a:t>
            </a:r>
            <a:r>
              <a:rPr sz="1100" spc="8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BNPP Sans"/>
                <a:cs typeface="BNPP Sans"/>
              </a:rPr>
              <a:t>other.</a:t>
            </a:r>
            <a:endParaRPr sz="1100">
              <a:latin typeface="BNPP Sans"/>
              <a:cs typeface="BNPP Sans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When</a:t>
            </a:r>
            <a:r>
              <a:rPr sz="1100" spc="11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equities</a:t>
            </a:r>
            <a:r>
              <a:rPr sz="1100" spc="11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underperformed,</a:t>
            </a:r>
            <a:r>
              <a:rPr sz="1100" spc="114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gold</a:t>
            </a:r>
            <a:r>
              <a:rPr sz="1100" spc="11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outperformed</a:t>
            </a:r>
            <a:r>
              <a:rPr sz="1100" spc="11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and</a:t>
            </a:r>
            <a:r>
              <a:rPr sz="1100" spc="114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when</a:t>
            </a:r>
            <a:r>
              <a:rPr sz="1100" spc="11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gold</a:t>
            </a:r>
            <a:r>
              <a:rPr sz="1100" spc="11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slumped,</a:t>
            </a:r>
            <a:r>
              <a:rPr sz="1100" spc="114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equity</a:t>
            </a:r>
            <a:r>
              <a:rPr sz="1100" spc="11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took</a:t>
            </a:r>
            <a:r>
              <a:rPr sz="1100" spc="114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dirty="0">
                <a:solidFill>
                  <a:srgbClr val="FFFFFF"/>
                </a:solidFill>
                <a:latin typeface="BNPP Sans"/>
                <a:cs typeface="BNPP Sans"/>
              </a:rPr>
              <a:t>the</a:t>
            </a:r>
            <a:r>
              <a:rPr sz="1100" spc="110" dirty="0">
                <a:solidFill>
                  <a:srgbClr val="FFFFFF"/>
                </a:solidFill>
                <a:latin typeface="BNPP Sans"/>
                <a:cs typeface="BNPP San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BNPP Sans"/>
                <a:cs typeface="BNPP Sans"/>
              </a:rPr>
              <a:t>lead.</a:t>
            </a:r>
            <a:endParaRPr sz="1100">
              <a:latin typeface="BNPP Sans"/>
              <a:cs typeface="BNPP Sans"/>
            </a:endParaRPr>
          </a:p>
        </p:txBody>
      </p:sp>
      <p:sp>
        <p:nvSpPr>
          <p:cNvPr id="84" name="object 8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4037</Words>
  <Application>Microsoft Office PowerPoint</Application>
  <PresentationFormat>Custom</PresentationFormat>
  <Paragraphs>536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Bahnschrift Light Condensed</vt:lpstr>
      <vt:lpstr>BNPP Sans</vt:lpstr>
      <vt:lpstr>BNPP Sans Light</vt:lpstr>
      <vt:lpstr>Calibri</vt:lpstr>
      <vt:lpstr>Myriad Pro Light</vt:lpstr>
      <vt:lpstr>Rupee Foradian</vt:lpstr>
      <vt:lpstr>Times New Roman</vt:lpstr>
      <vt:lpstr>Office Theme</vt:lpstr>
      <vt:lpstr>PowerPoint Presentation</vt:lpstr>
      <vt:lpstr>Investing is like having a wholesome meal</vt:lpstr>
      <vt:lpstr>Gold: Investment asset through history</vt:lpstr>
      <vt:lpstr>DIFFERENT ASSET CLASSES BEHAVE DIFFERENTLY</vt:lpstr>
      <vt:lpstr>Multiple Asset Classes: Differing Returns Profiles</vt:lpstr>
      <vt:lpstr>Equity and Gold provide long-term growth potential</vt:lpstr>
      <vt:lpstr>BENEFITS OF EACH ASSET CLASS</vt:lpstr>
      <vt:lpstr>Different Asset Classes Play Different Roles</vt:lpstr>
      <vt:lpstr>Equities &amp; Gold compliment each other</vt:lpstr>
      <vt:lpstr>Gold has acted as a hedge during crises</vt:lpstr>
      <vt:lpstr>PowerPoint Presentation</vt:lpstr>
      <vt:lpstr>PowerPoint Presentation</vt:lpstr>
      <vt:lpstr>PowerPoint Presentation</vt:lpstr>
      <vt:lpstr>PowerPoint Presentation</vt:lpstr>
      <vt:lpstr>Benefits of the Fund</vt:lpstr>
      <vt:lpstr>Who is it suitable for?</vt:lpstr>
      <vt:lpstr>Determinants of Asset Allocation: Adding Gold</vt:lpstr>
      <vt:lpstr>Adding Gold: Improved performance, low volatility</vt:lpstr>
      <vt:lpstr>PORTFOLIO CONSTRUCTION AND INVESTMENT APPROACH</vt:lpstr>
      <vt:lpstr>Allocation Strategy</vt:lpstr>
      <vt:lpstr>Equity Investment Approach</vt:lpstr>
      <vt:lpstr>Equity Investment Approach &amp; Themes</vt:lpstr>
      <vt:lpstr>Gold &amp; Fixed Income Strategy</vt:lpstr>
      <vt:lpstr>Positioning</vt:lpstr>
      <vt:lpstr>Fund Facts</vt:lpstr>
      <vt:lpstr>Risk Factors</vt:lpstr>
      <vt:lpstr>Disclaimers</vt:lpstr>
      <vt:lpstr>AMC Offices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 Asset Presentation-A5 - Part 1</dc:title>
  <dc:creator>Sandrine RIVIERE</dc:creator>
  <cp:lastModifiedBy>Madhusudan MAJUMDER</cp:lastModifiedBy>
  <cp:revision>3</cp:revision>
  <dcterms:created xsi:type="dcterms:W3CDTF">2022-11-14T07:40:46Z</dcterms:created>
  <dcterms:modified xsi:type="dcterms:W3CDTF">2022-11-14T10:20:00Z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2022-11-10T00:00:00Z</vt:filetime>
  </property>
  <property fmtid="{D5CDD505-2E9C-101B-9397-08002B2CF9AE}" pid="3" name="Creator">
    <vt:lpwstr>Adobe Illustrator 24.0 (Windows)</vt:lpwstr>
  </property>
  <property fmtid="{D5CDD505-2E9C-101B-9397-08002B2CF9AE}" pid="4" name="LastSaved">
    <vt:filetime>2022-11-14T00:00:00Z</vt:filetime>
  </property>
  <property fmtid="{D5CDD505-2E9C-101B-9397-08002B2CF9AE}" pid="5" name="Producer">
    <vt:lpwstr>Adobe PDF library 15.00</vt:lpwstr>
  </property>
</Properties>
</file>