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5" r:id="rId2"/>
    <p:sldId id="256" r:id="rId3"/>
    <p:sldId id="279" r:id="rId4"/>
    <p:sldId id="265" r:id="rId5"/>
    <p:sldId id="270" r:id="rId6"/>
    <p:sldId id="273" r:id="rId7"/>
    <p:sldId id="272" r:id="rId8"/>
    <p:sldId id="275" r:id="rId9"/>
    <p:sldId id="274" r:id="rId10"/>
    <p:sldId id="286" r:id="rId11"/>
    <p:sldId id="287" r:id="rId12"/>
    <p:sldId id="278" r:id="rId13"/>
    <p:sldId id="284" r:id="rId14"/>
    <p:sldId id="288" r:id="rId15"/>
    <p:sldId id="280" r:id="rId16"/>
    <p:sldId id="271" r:id="rId17"/>
    <p:sldId id="281" r:id="rId18"/>
    <p:sldId id="282" r:id="rId19"/>
    <p:sldId id="283" r:id="rId20"/>
    <p:sldId id="29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E7E5E6"/>
    <a:srgbClr val="E7E7E7"/>
    <a:srgbClr val="FFEFEB"/>
    <a:srgbClr val="FF5C34"/>
    <a:srgbClr val="00965E"/>
    <a:srgbClr val="D74B14"/>
    <a:srgbClr val="67CCEA"/>
    <a:srgbClr val="DAECE0"/>
    <a:srgbClr val="FCD7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95D1EF-BE99-4C8F-8CE0-595727B06DB0}" v="1" dt="2023-01-09T06:23:28.0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8" autoAdjust="0"/>
    <p:restoredTop sz="95703" autoAdjust="0"/>
  </p:normalViewPr>
  <p:slideViewPr>
    <p:cSldViewPr snapToGrid="0">
      <p:cViewPr varScale="1">
        <p:scale>
          <a:sx n="82" d="100"/>
          <a:sy n="82" d="100"/>
        </p:scale>
        <p:origin x="68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shitija DESAI" userId="4d2fd671-980e-4a55-bb7b-e230fe89a3b8" providerId="ADAL" clId="{8A95D1EF-BE99-4C8F-8CE0-595727B06DB0}"/>
    <pc:docChg chg="undo custSel modSld">
      <pc:chgData name="Kshitija DESAI" userId="4d2fd671-980e-4a55-bb7b-e230fe89a3b8" providerId="ADAL" clId="{8A95D1EF-BE99-4C8F-8CE0-595727B06DB0}" dt="2023-01-09T06:32:33.388" v="191" actId="1037"/>
      <pc:docMkLst>
        <pc:docMk/>
      </pc:docMkLst>
      <pc:sldChg chg="modSp mod">
        <pc:chgData name="Kshitija DESAI" userId="4d2fd671-980e-4a55-bb7b-e230fe89a3b8" providerId="ADAL" clId="{8A95D1EF-BE99-4C8F-8CE0-595727B06DB0}" dt="2023-01-09T06:21:41.567" v="32" actId="1036"/>
        <pc:sldMkLst>
          <pc:docMk/>
          <pc:sldMk cId="207702936" sldId="256"/>
        </pc:sldMkLst>
        <pc:spChg chg="mod">
          <ac:chgData name="Kshitija DESAI" userId="4d2fd671-980e-4a55-bb7b-e230fe89a3b8" providerId="ADAL" clId="{8A95D1EF-BE99-4C8F-8CE0-595727B06DB0}" dt="2023-01-09T06:21:04.332" v="22" actId="255"/>
          <ac:spMkLst>
            <pc:docMk/>
            <pc:sldMk cId="207702936" sldId="256"/>
            <ac:spMk id="23" creationId="{66C1B9CD-9DD0-0886-0CBE-AEBD2E124908}"/>
          </ac:spMkLst>
        </pc:spChg>
        <pc:spChg chg="mod">
          <ac:chgData name="Kshitija DESAI" userId="4d2fd671-980e-4a55-bb7b-e230fe89a3b8" providerId="ADAL" clId="{8A95D1EF-BE99-4C8F-8CE0-595727B06DB0}" dt="2023-01-09T06:21:15.317" v="24" actId="113"/>
          <ac:spMkLst>
            <pc:docMk/>
            <pc:sldMk cId="207702936" sldId="256"/>
            <ac:spMk id="24" creationId="{1C8A5870-A13E-3E55-F81B-6B70BC6E7B5B}"/>
          </ac:spMkLst>
        </pc:spChg>
        <pc:spChg chg="mod">
          <ac:chgData name="Kshitija DESAI" userId="4d2fd671-980e-4a55-bb7b-e230fe89a3b8" providerId="ADAL" clId="{8A95D1EF-BE99-4C8F-8CE0-595727B06DB0}" dt="2023-01-09T06:21:24.136" v="26" actId="113"/>
          <ac:spMkLst>
            <pc:docMk/>
            <pc:sldMk cId="207702936" sldId="256"/>
            <ac:spMk id="25" creationId="{CE206D44-1E9B-A768-E801-7BFE03328D45}"/>
          </ac:spMkLst>
        </pc:spChg>
        <pc:grpChg chg="mod">
          <ac:chgData name="Kshitija DESAI" userId="4d2fd671-980e-4a55-bb7b-e230fe89a3b8" providerId="ADAL" clId="{8A95D1EF-BE99-4C8F-8CE0-595727B06DB0}" dt="2023-01-09T06:21:41.567" v="32" actId="1036"/>
          <ac:grpSpMkLst>
            <pc:docMk/>
            <pc:sldMk cId="207702936" sldId="256"/>
            <ac:grpSpMk id="37" creationId="{FACD12E1-421A-ABD7-E35A-718512F335B3}"/>
          </ac:grpSpMkLst>
        </pc:grpChg>
        <pc:grpChg chg="mod">
          <ac:chgData name="Kshitija DESAI" userId="4d2fd671-980e-4a55-bb7b-e230fe89a3b8" providerId="ADAL" clId="{8A95D1EF-BE99-4C8F-8CE0-595727B06DB0}" dt="2023-01-09T06:21:41.567" v="32" actId="1036"/>
          <ac:grpSpMkLst>
            <pc:docMk/>
            <pc:sldMk cId="207702936" sldId="256"/>
            <ac:grpSpMk id="38" creationId="{D1465EAE-4113-3EEE-6280-FC31725AB0DE}"/>
          </ac:grpSpMkLst>
        </pc:grpChg>
        <pc:grpChg chg="mod">
          <ac:chgData name="Kshitija DESAI" userId="4d2fd671-980e-4a55-bb7b-e230fe89a3b8" providerId="ADAL" clId="{8A95D1EF-BE99-4C8F-8CE0-595727B06DB0}" dt="2023-01-09T06:21:41.567" v="32" actId="1036"/>
          <ac:grpSpMkLst>
            <pc:docMk/>
            <pc:sldMk cId="207702936" sldId="256"/>
            <ac:grpSpMk id="41" creationId="{004DD3C1-F168-9E5A-1612-244914EFFBE5}"/>
          </ac:grpSpMkLst>
        </pc:grpChg>
      </pc:sldChg>
      <pc:sldChg chg="modSp mod">
        <pc:chgData name="Kshitija DESAI" userId="4d2fd671-980e-4a55-bb7b-e230fe89a3b8" providerId="ADAL" clId="{8A95D1EF-BE99-4C8F-8CE0-595727B06DB0}" dt="2023-01-09T06:27:11.032" v="96" actId="207"/>
        <pc:sldMkLst>
          <pc:docMk/>
          <pc:sldMk cId="392422194" sldId="270"/>
        </pc:sldMkLst>
        <pc:spChg chg="mod">
          <ac:chgData name="Kshitija DESAI" userId="4d2fd671-980e-4a55-bb7b-e230fe89a3b8" providerId="ADAL" clId="{8A95D1EF-BE99-4C8F-8CE0-595727B06DB0}" dt="2023-01-09T06:25:46.301" v="75" actId="113"/>
          <ac:spMkLst>
            <pc:docMk/>
            <pc:sldMk cId="392422194" sldId="270"/>
            <ac:spMk id="23" creationId="{C1A12BB3-BC1D-A595-DD9A-AAF30CD4A370}"/>
          </ac:spMkLst>
        </pc:spChg>
        <pc:spChg chg="mod">
          <ac:chgData name="Kshitija DESAI" userId="4d2fd671-980e-4a55-bb7b-e230fe89a3b8" providerId="ADAL" clId="{8A95D1EF-BE99-4C8F-8CE0-595727B06DB0}" dt="2023-01-09T06:27:11.032" v="96" actId="207"/>
          <ac:spMkLst>
            <pc:docMk/>
            <pc:sldMk cId="392422194" sldId="270"/>
            <ac:spMk id="25" creationId="{A559429F-FD02-EB7F-448B-4FF851ED4734}"/>
          </ac:spMkLst>
        </pc:spChg>
        <pc:spChg chg="mod">
          <ac:chgData name="Kshitija DESAI" userId="4d2fd671-980e-4a55-bb7b-e230fe89a3b8" providerId="ADAL" clId="{8A95D1EF-BE99-4C8F-8CE0-595727B06DB0}" dt="2023-01-09T06:25:46.301" v="75" actId="113"/>
          <ac:spMkLst>
            <pc:docMk/>
            <pc:sldMk cId="392422194" sldId="270"/>
            <ac:spMk id="26" creationId="{6887BDD4-46DA-509D-9D9B-E1773F7AFAE1}"/>
          </ac:spMkLst>
        </pc:spChg>
        <pc:spChg chg="mod">
          <ac:chgData name="Kshitija DESAI" userId="4d2fd671-980e-4a55-bb7b-e230fe89a3b8" providerId="ADAL" clId="{8A95D1EF-BE99-4C8F-8CE0-595727B06DB0}" dt="2023-01-09T06:26:58.351" v="94" actId="207"/>
          <ac:spMkLst>
            <pc:docMk/>
            <pc:sldMk cId="392422194" sldId="270"/>
            <ac:spMk id="27" creationId="{E34DC06E-A856-63D4-5633-F7C0507B23FD}"/>
          </ac:spMkLst>
        </pc:spChg>
        <pc:spChg chg="mod">
          <ac:chgData name="Kshitija DESAI" userId="4d2fd671-980e-4a55-bb7b-e230fe89a3b8" providerId="ADAL" clId="{8A95D1EF-BE99-4C8F-8CE0-595727B06DB0}" dt="2023-01-09T06:25:46.301" v="75" actId="113"/>
          <ac:spMkLst>
            <pc:docMk/>
            <pc:sldMk cId="392422194" sldId="270"/>
            <ac:spMk id="28" creationId="{73540652-98E8-FA54-11D3-5D7D972C365F}"/>
          </ac:spMkLst>
        </pc:spChg>
        <pc:spChg chg="mod">
          <ac:chgData name="Kshitija DESAI" userId="4d2fd671-980e-4a55-bb7b-e230fe89a3b8" providerId="ADAL" clId="{8A95D1EF-BE99-4C8F-8CE0-595727B06DB0}" dt="2023-01-09T06:27:04.567" v="95" actId="207"/>
          <ac:spMkLst>
            <pc:docMk/>
            <pc:sldMk cId="392422194" sldId="270"/>
            <ac:spMk id="29" creationId="{46CE2752-8709-6B19-D0F4-5ADE045B952C}"/>
          </ac:spMkLst>
        </pc:spChg>
      </pc:sldChg>
      <pc:sldChg chg="modSp mod">
        <pc:chgData name="Kshitija DESAI" userId="4d2fd671-980e-4a55-bb7b-e230fe89a3b8" providerId="ADAL" clId="{8A95D1EF-BE99-4C8F-8CE0-595727B06DB0}" dt="2023-01-09T06:27:27.899" v="99" actId="113"/>
        <pc:sldMkLst>
          <pc:docMk/>
          <pc:sldMk cId="3924513759" sldId="273"/>
        </pc:sldMkLst>
        <pc:spChg chg="mod">
          <ac:chgData name="Kshitija DESAI" userId="4d2fd671-980e-4a55-bb7b-e230fe89a3b8" providerId="ADAL" clId="{8A95D1EF-BE99-4C8F-8CE0-595727B06DB0}" dt="2023-01-09T06:27:20.683" v="97" actId="113"/>
          <ac:spMkLst>
            <pc:docMk/>
            <pc:sldMk cId="3924513759" sldId="273"/>
            <ac:spMk id="10" creationId="{FA0CEA74-9C7A-6F62-D277-F8394657D7B7}"/>
          </ac:spMkLst>
        </pc:spChg>
        <pc:spChg chg="mod">
          <ac:chgData name="Kshitija DESAI" userId="4d2fd671-980e-4a55-bb7b-e230fe89a3b8" providerId="ADAL" clId="{8A95D1EF-BE99-4C8F-8CE0-595727B06DB0}" dt="2023-01-09T06:27:23.859" v="98" actId="113"/>
          <ac:spMkLst>
            <pc:docMk/>
            <pc:sldMk cId="3924513759" sldId="273"/>
            <ac:spMk id="22" creationId="{E5C1D4BC-F581-A175-BD0B-A1337F734E3E}"/>
          </ac:spMkLst>
        </pc:spChg>
        <pc:spChg chg="mod">
          <ac:chgData name="Kshitija DESAI" userId="4d2fd671-980e-4a55-bb7b-e230fe89a3b8" providerId="ADAL" clId="{8A95D1EF-BE99-4C8F-8CE0-595727B06DB0}" dt="2023-01-09T06:27:27.899" v="99" actId="113"/>
          <ac:spMkLst>
            <pc:docMk/>
            <pc:sldMk cId="3924513759" sldId="273"/>
            <ac:spMk id="38" creationId="{11573487-11AB-B0F0-4720-8242E415255E}"/>
          </ac:spMkLst>
        </pc:spChg>
      </pc:sldChg>
      <pc:sldChg chg="modSp mod">
        <pc:chgData name="Kshitija DESAI" userId="4d2fd671-980e-4a55-bb7b-e230fe89a3b8" providerId="ADAL" clId="{8A95D1EF-BE99-4C8F-8CE0-595727B06DB0}" dt="2023-01-09T06:20:01.505" v="18" actId="255"/>
        <pc:sldMkLst>
          <pc:docMk/>
          <pc:sldMk cId="3584212759" sldId="274"/>
        </pc:sldMkLst>
        <pc:spChg chg="mod">
          <ac:chgData name="Kshitija DESAI" userId="4d2fd671-980e-4a55-bb7b-e230fe89a3b8" providerId="ADAL" clId="{8A95D1EF-BE99-4C8F-8CE0-595727B06DB0}" dt="2023-01-09T06:20:01.505" v="18" actId="255"/>
          <ac:spMkLst>
            <pc:docMk/>
            <pc:sldMk cId="3584212759" sldId="274"/>
            <ac:spMk id="17" creationId="{20ADA31F-F0EF-906F-1EC7-027710FE292D}"/>
          </ac:spMkLst>
        </pc:spChg>
        <pc:spChg chg="mod">
          <ac:chgData name="Kshitija DESAI" userId="4d2fd671-980e-4a55-bb7b-e230fe89a3b8" providerId="ADAL" clId="{8A95D1EF-BE99-4C8F-8CE0-595727B06DB0}" dt="2023-01-09T06:20:01.505" v="18" actId="255"/>
          <ac:spMkLst>
            <pc:docMk/>
            <pc:sldMk cId="3584212759" sldId="274"/>
            <ac:spMk id="18" creationId="{A62610C9-DB45-C967-A8B7-8DC6A6C2FC98}"/>
          </ac:spMkLst>
        </pc:spChg>
        <pc:spChg chg="mod">
          <ac:chgData name="Kshitija DESAI" userId="4d2fd671-980e-4a55-bb7b-e230fe89a3b8" providerId="ADAL" clId="{8A95D1EF-BE99-4C8F-8CE0-595727B06DB0}" dt="2023-01-09T06:20:01.505" v="18" actId="255"/>
          <ac:spMkLst>
            <pc:docMk/>
            <pc:sldMk cId="3584212759" sldId="274"/>
            <ac:spMk id="20" creationId="{EAB3B8C3-EC54-D07F-04A2-EC02C4076C68}"/>
          </ac:spMkLst>
        </pc:spChg>
        <pc:spChg chg="mod">
          <ac:chgData name="Kshitija DESAI" userId="4d2fd671-980e-4a55-bb7b-e230fe89a3b8" providerId="ADAL" clId="{8A95D1EF-BE99-4C8F-8CE0-595727B06DB0}" dt="2023-01-09T06:20:01.505" v="18" actId="255"/>
          <ac:spMkLst>
            <pc:docMk/>
            <pc:sldMk cId="3584212759" sldId="274"/>
            <ac:spMk id="21" creationId="{9A080983-810F-C1B3-299F-A16EBB098F2A}"/>
          </ac:spMkLst>
        </pc:spChg>
        <pc:spChg chg="mod">
          <ac:chgData name="Kshitija DESAI" userId="4d2fd671-980e-4a55-bb7b-e230fe89a3b8" providerId="ADAL" clId="{8A95D1EF-BE99-4C8F-8CE0-595727B06DB0}" dt="2023-01-09T06:20:01.505" v="18" actId="255"/>
          <ac:spMkLst>
            <pc:docMk/>
            <pc:sldMk cId="3584212759" sldId="274"/>
            <ac:spMk id="22" creationId="{4BDB1439-48BD-3B0A-6C0F-4B01FB4AC436}"/>
          </ac:spMkLst>
        </pc:spChg>
        <pc:spChg chg="mod">
          <ac:chgData name="Kshitija DESAI" userId="4d2fd671-980e-4a55-bb7b-e230fe89a3b8" providerId="ADAL" clId="{8A95D1EF-BE99-4C8F-8CE0-595727B06DB0}" dt="2023-01-09T06:20:01.505" v="18" actId="255"/>
          <ac:spMkLst>
            <pc:docMk/>
            <pc:sldMk cId="3584212759" sldId="274"/>
            <ac:spMk id="24" creationId="{94C6AD46-062C-64F1-5D57-F45BE922D3AC}"/>
          </ac:spMkLst>
        </pc:spChg>
        <pc:spChg chg="mod">
          <ac:chgData name="Kshitija DESAI" userId="4d2fd671-980e-4a55-bb7b-e230fe89a3b8" providerId="ADAL" clId="{8A95D1EF-BE99-4C8F-8CE0-595727B06DB0}" dt="2023-01-09T06:18:49.901" v="12" actId="113"/>
          <ac:spMkLst>
            <pc:docMk/>
            <pc:sldMk cId="3584212759" sldId="274"/>
            <ac:spMk id="28" creationId="{03B0A904-11A4-AAF8-0E07-B3D938212939}"/>
          </ac:spMkLst>
        </pc:spChg>
        <pc:spChg chg="mod">
          <ac:chgData name="Kshitija DESAI" userId="4d2fd671-980e-4a55-bb7b-e230fe89a3b8" providerId="ADAL" clId="{8A95D1EF-BE99-4C8F-8CE0-595727B06DB0}" dt="2023-01-09T06:18:54.286" v="13" actId="113"/>
          <ac:spMkLst>
            <pc:docMk/>
            <pc:sldMk cId="3584212759" sldId="274"/>
            <ac:spMk id="30" creationId="{F412493B-DF27-D7FD-0F29-E4356661F8A4}"/>
          </ac:spMkLst>
        </pc:spChg>
        <pc:spChg chg="mod">
          <ac:chgData name="Kshitija DESAI" userId="4d2fd671-980e-4a55-bb7b-e230fe89a3b8" providerId="ADAL" clId="{8A95D1EF-BE99-4C8F-8CE0-595727B06DB0}" dt="2023-01-09T06:19:02.384" v="14" actId="113"/>
          <ac:spMkLst>
            <pc:docMk/>
            <pc:sldMk cId="3584212759" sldId="274"/>
            <ac:spMk id="31" creationId="{CF36B8A3-1532-2AFD-DB63-66BE9A0F7895}"/>
          </ac:spMkLst>
        </pc:spChg>
        <pc:spChg chg="mod">
          <ac:chgData name="Kshitija DESAI" userId="4d2fd671-980e-4a55-bb7b-e230fe89a3b8" providerId="ADAL" clId="{8A95D1EF-BE99-4C8F-8CE0-595727B06DB0}" dt="2023-01-09T06:19:05.961" v="15" actId="113"/>
          <ac:spMkLst>
            <pc:docMk/>
            <pc:sldMk cId="3584212759" sldId="274"/>
            <ac:spMk id="32" creationId="{CB04382E-2D93-9BDE-D284-2A7A2B0DCE9B}"/>
          </ac:spMkLst>
        </pc:spChg>
        <pc:spChg chg="mod">
          <ac:chgData name="Kshitija DESAI" userId="4d2fd671-980e-4a55-bb7b-e230fe89a3b8" providerId="ADAL" clId="{8A95D1EF-BE99-4C8F-8CE0-595727B06DB0}" dt="2023-01-09T06:19:18.809" v="16" actId="113"/>
          <ac:spMkLst>
            <pc:docMk/>
            <pc:sldMk cId="3584212759" sldId="274"/>
            <ac:spMk id="33" creationId="{FE1226B4-3B95-C43A-2248-1DCE2D4464A5}"/>
          </ac:spMkLst>
        </pc:spChg>
        <pc:spChg chg="mod">
          <ac:chgData name="Kshitija DESAI" userId="4d2fd671-980e-4a55-bb7b-e230fe89a3b8" providerId="ADAL" clId="{8A95D1EF-BE99-4C8F-8CE0-595727B06DB0}" dt="2023-01-09T06:19:22.017" v="17" actId="113"/>
          <ac:spMkLst>
            <pc:docMk/>
            <pc:sldMk cId="3584212759" sldId="274"/>
            <ac:spMk id="34" creationId="{CCFEFB7A-E247-8C06-5AE2-E5A0BCF4EFC1}"/>
          </ac:spMkLst>
        </pc:spChg>
      </pc:sldChg>
      <pc:sldChg chg="modSp mod">
        <pc:chgData name="Kshitija DESAI" userId="4d2fd671-980e-4a55-bb7b-e230fe89a3b8" providerId="ADAL" clId="{8A95D1EF-BE99-4C8F-8CE0-595727B06DB0}" dt="2023-01-09T06:32:33.388" v="191" actId="1037"/>
        <pc:sldMkLst>
          <pc:docMk/>
          <pc:sldMk cId="1640852676" sldId="278"/>
        </pc:sldMkLst>
        <pc:spChg chg="mod">
          <ac:chgData name="Kshitija DESAI" userId="4d2fd671-980e-4a55-bb7b-e230fe89a3b8" providerId="ADAL" clId="{8A95D1EF-BE99-4C8F-8CE0-595727B06DB0}" dt="2023-01-09T06:32:10.650" v="166" actId="1035"/>
          <ac:spMkLst>
            <pc:docMk/>
            <pc:sldMk cId="1640852676" sldId="278"/>
            <ac:spMk id="17" creationId="{08769C37-1FB6-CE8F-5E08-FC084E1B3EF1}"/>
          </ac:spMkLst>
        </pc:spChg>
        <pc:spChg chg="mod">
          <ac:chgData name="Kshitija DESAI" userId="4d2fd671-980e-4a55-bb7b-e230fe89a3b8" providerId="ADAL" clId="{8A95D1EF-BE99-4C8F-8CE0-595727B06DB0}" dt="2023-01-09T06:32:33.388" v="191" actId="1037"/>
          <ac:spMkLst>
            <pc:docMk/>
            <pc:sldMk cId="1640852676" sldId="278"/>
            <ac:spMk id="25" creationId="{20129C9C-0CAD-40D1-5A07-23010ECFF004}"/>
          </ac:spMkLst>
        </pc:spChg>
        <pc:spChg chg="mod">
          <ac:chgData name="Kshitija DESAI" userId="4d2fd671-980e-4a55-bb7b-e230fe89a3b8" providerId="ADAL" clId="{8A95D1EF-BE99-4C8F-8CE0-595727B06DB0}" dt="2023-01-09T06:32:21.220" v="170" actId="1038"/>
          <ac:spMkLst>
            <pc:docMk/>
            <pc:sldMk cId="1640852676" sldId="278"/>
            <ac:spMk id="35" creationId="{487397B9-987A-8E89-17A1-6F9A55752480}"/>
          </ac:spMkLst>
        </pc:spChg>
        <pc:spChg chg="mod">
          <ac:chgData name="Kshitija DESAI" userId="4d2fd671-980e-4a55-bb7b-e230fe89a3b8" providerId="ADAL" clId="{8A95D1EF-BE99-4C8F-8CE0-595727B06DB0}" dt="2023-01-09T06:32:26.486" v="181" actId="1038"/>
          <ac:spMkLst>
            <pc:docMk/>
            <pc:sldMk cId="1640852676" sldId="278"/>
            <ac:spMk id="42" creationId="{5EF3104F-F1BE-4600-7B54-0A8E022DBCA1}"/>
          </ac:spMkLst>
        </pc:spChg>
      </pc:sldChg>
      <pc:sldChg chg="delSp modSp mod">
        <pc:chgData name="Kshitija DESAI" userId="4d2fd671-980e-4a55-bb7b-e230fe89a3b8" providerId="ADAL" clId="{8A95D1EF-BE99-4C8F-8CE0-595727B06DB0}" dt="2023-01-09T06:25:30.461" v="73" actId="255"/>
        <pc:sldMkLst>
          <pc:docMk/>
          <pc:sldMk cId="3622736673" sldId="279"/>
        </pc:sldMkLst>
        <pc:spChg chg="mod">
          <ac:chgData name="Kshitija DESAI" userId="4d2fd671-980e-4a55-bb7b-e230fe89a3b8" providerId="ADAL" clId="{8A95D1EF-BE99-4C8F-8CE0-595727B06DB0}" dt="2023-01-09T06:24:46.412" v="60" actId="113"/>
          <ac:spMkLst>
            <pc:docMk/>
            <pc:sldMk cId="3622736673" sldId="279"/>
            <ac:spMk id="12" creationId="{B70F3443-2D9E-27A2-4F63-B6A3272C2941}"/>
          </ac:spMkLst>
        </pc:spChg>
        <pc:spChg chg="mod">
          <ac:chgData name="Kshitija DESAI" userId="4d2fd671-980e-4a55-bb7b-e230fe89a3b8" providerId="ADAL" clId="{8A95D1EF-BE99-4C8F-8CE0-595727B06DB0}" dt="2023-01-09T06:24:57.906" v="63" actId="255"/>
          <ac:spMkLst>
            <pc:docMk/>
            <pc:sldMk cId="3622736673" sldId="279"/>
            <ac:spMk id="13" creationId="{BEF3A1FB-45AC-DA56-351F-2BA989658140}"/>
          </ac:spMkLst>
        </pc:spChg>
        <pc:spChg chg="mod">
          <ac:chgData name="Kshitija DESAI" userId="4d2fd671-980e-4a55-bb7b-e230fe89a3b8" providerId="ADAL" clId="{8A95D1EF-BE99-4C8F-8CE0-595727B06DB0}" dt="2023-01-09T06:25:04.147" v="65" actId="113"/>
          <ac:spMkLst>
            <pc:docMk/>
            <pc:sldMk cId="3622736673" sldId="279"/>
            <ac:spMk id="14" creationId="{0FFFAB4B-CD54-003F-6443-A12521F5EC78}"/>
          </ac:spMkLst>
        </pc:spChg>
        <pc:spChg chg="mod">
          <ac:chgData name="Kshitija DESAI" userId="4d2fd671-980e-4a55-bb7b-e230fe89a3b8" providerId="ADAL" clId="{8A95D1EF-BE99-4C8F-8CE0-595727B06DB0}" dt="2023-01-09T06:22:26.229" v="37" actId="113"/>
          <ac:spMkLst>
            <pc:docMk/>
            <pc:sldMk cId="3622736673" sldId="279"/>
            <ac:spMk id="15" creationId="{A83FE1EA-8055-6A8F-D60C-D84E85E00783}"/>
          </ac:spMkLst>
        </pc:spChg>
        <pc:spChg chg="mod">
          <ac:chgData name="Kshitija DESAI" userId="4d2fd671-980e-4a55-bb7b-e230fe89a3b8" providerId="ADAL" clId="{8A95D1EF-BE99-4C8F-8CE0-595727B06DB0}" dt="2023-01-09T06:22:31.564" v="38" actId="113"/>
          <ac:spMkLst>
            <pc:docMk/>
            <pc:sldMk cId="3622736673" sldId="279"/>
            <ac:spMk id="16" creationId="{16B15FEA-9C8F-A06A-675E-B4BA862C594E}"/>
          </ac:spMkLst>
        </pc:spChg>
        <pc:spChg chg="mod">
          <ac:chgData name="Kshitija DESAI" userId="4d2fd671-980e-4a55-bb7b-e230fe89a3b8" providerId="ADAL" clId="{8A95D1EF-BE99-4C8F-8CE0-595727B06DB0}" dt="2023-01-09T06:22:22.479" v="36" actId="113"/>
          <ac:spMkLst>
            <pc:docMk/>
            <pc:sldMk cId="3622736673" sldId="279"/>
            <ac:spMk id="17" creationId="{09C1B393-AB30-4CE6-68C1-9ACD0947F95C}"/>
          </ac:spMkLst>
        </pc:spChg>
        <pc:spChg chg="mod">
          <ac:chgData name="Kshitija DESAI" userId="4d2fd671-980e-4a55-bb7b-e230fe89a3b8" providerId="ADAL" clId="{8A95D1EF-BE99-4C8F-8CE0-595727B06DB0}" dt="2023-01-09T06:25:09.828" v="67" actId="113"/>
          <ac:spMkLst>
            <pc:docMk/>
            <pc:sldMk cId="3622736673" sldId="279"/>
            <ac:spMk id="18" creationId="{0452BFD4-8E2D-6582-986A-9EA3784DC8DA}"/>
          </ac:spMkLst>
        </pc:spChg>
        <pc:spChg chg="mod">
          <ac:chgData name="Kshitija DESAI" userId="4d2fd671-980e-4a55-bb7b-e230fe89a3b8" providerId="ADAL" clId="{8A95D1EF-BE99-4C8F-8CE0-595727B06DB0}" dt="2023-01-09T06:22:35.044" v="39" actId="113"/>
          <ac:spMkLst>
            <pc:docMk/>
            <pc:sldMk cId="3622736673" sldId="279"/>
            <ac:spMk id="19" creationId="{D75FD366-06D9-0E82-983E-A109B4A5DCD1}"/>
          </ac:spMkLst>
        </pc:spChg>
        <pc:spChg chg="mod">
          <ac:chgData name="Kshitija DESAI" userId="4d2fd671-980e-4a55-bb7b-e230fe89a3b8" providerId="ADAL" clId="{8A95D1EF-BE99-4C8F-8CE0-595727B06DB0}" dt="2023-01-09T06:25:15.741" v="69" actId="255"/>
          <ac:spMkLst>
            <pc:docMk/>
            <pc:sldMk cId="3622736673" sldId="279"/>
            <ac:spMk id="27" creationId="{BAF54B64-3B89-8CDF-3D74-42F45F80E1C0}"/>
          </ac:spMkLst>
        </pc:spChg>
        <pc:spChg chg="mod">
          <ac:chgData name="Kshitija DESAI" userId="4d2fd671-980e-4a55-bb7b-e230fe89a3b8" providerId="ADAL" clId="{8A95D1EF-BE99-4C8F-8CE0-595727B06DB0}" dt="2023-01-09T06:25:22.156" v="71" actId="255"/>
          <ac:spMkLst>
            <pc:docMk/>
            <pc:sldMk cId="3622736673" sldId="279"/>
            <ac:spMk id="28" creationId="{238EBA16-2BFA-B257-B5B0-A894D1C459FA}"/>
          </ac:spMkLst>
        </pc:spChg>
        <pc:spChg chg="mod topLvl">
          <ac:chgData name="Kshitija DESAI" userId="4d2fd671-980e-4a55-bb7b-e230fe89a3b8" providerId="ADAL" clId="{8A95D1EF-BE99-4C8F-8CE0-595727B06DB0}" dt="2023-01-09T06:25:30.461" v="73" actId="255"/>
          <ac:spMkLst>
            <pc:docMk/>
            <pc:sldMk cId="3622736673" sldId="279"/>
            <ac:spMk id="29" creationId="{4AFED683-1477-644B-E4E2-337750BB7C88}"/>
          </ac:spMkLst>
        </pc:spChg>
        <pc:spChg chg="mod">
          <ac:chgData name="Kshitija DESAI" userId="4d2fd671-980e-4a55-bb7b-e230fe89a3b8" providerId="ADAL" clId="{8A95D1EF-BE99-4C8F-8CE0-595727B06DB0}" dt="2023-01-09T06:22:38.878" v="40" actId="113"/>
          <ac:spMkLst>
            <pc:docMk/>
            <pc:sldMk cId="3622736673" sldId="279"/>
            <ac:spMk id="30" creationId="{3117F532-05CF-2CD8-8E69-19B4C5BF4C2F}"/>
          </ac:spMkLst>
        </pc:spChg>
        <pc:spChg chg="mod">
          <ac:chgData name="Kshitija DESAI" userId="4d2fd671-980e-4a55-bb7b-e230fe89a3b8" providerId="ADAL" clId="{8A95D1EF-BE99-4C8F-8CE0-595727B06DB0}" dt="2023-01-09T06:22:41.719" v="41" actId="113"/>
          <ac:spMkLst>
            <pc:docMk/>
            <pc:sldMk cId="3622736673" sldId="279"/>
            <ac:spMk id="31" creationId="{E682A520-CE32-4B61-C737-674F11760C90}"/>
          </ac:spMkLst>
        </pc:spChg>
        <pc:spChg chg="mod topLvl">
          <ac:chgData name="Kshitija DESAI" userId="4d2fd671-980e-4a55-bb7b-e230fe89a3b8" providerId="ADAL" clId="{8A95D1EF-BE99-4C8F-8CE0-595727B06DB0}" dt="2023-01-09T06:23:43.076" v="48" actId="552"/>
          <ac:spMkLst>
            <pc:docMk/>
            <pc:sldMk cId="3622736673" sldId="279"/>
            <ac:spMk id="32" creationId="{C988B8C2-2236-F599-D876-B72925480D3C}"/>
          </ac:spMkLst>
        </pc:spChg>
        <pc:grpChg chg="del mod">
          <ac:chgData name="Kshitija DESAI" userId="4d2fd671-980e-4a55-bb7b-e230fe89a3b8" providerId="ADAL" clId="{8A95D1EF-BE99-4C8F-8CE0-595727B06DB0}" dt="2023-01-09T06:23:28.065" v="46" actId="165"/>
          <ac:grpSpMkLst>
            <pc:docMk/>
            <pc:sldMk cId="3622736673" sldId="279"/>
            <ac:grpSpMk id="39" creationId="{BA4B5778-2CCD-4515-3893-2A714304EE0E}"/>
          </ac:grpSpMkLst>
        </pc:grpChg>
      </pc:sldChg>
      <pc:sldChg chg="modSp mod">
        <pc:chgData name="Kshitija DESAI" userId="4d2fd671-980e-4a55-bb7b-e230fe89a3b8" providerId="ADAL" clId="{8A95D1EF-BE99-4C8F-8CE0-595727B06DB0}" dt="2023-01-09T06:29:48.526" v="125" actId="1036"/>
        <pc:sldMkLst>
          <pc:docMk/>
          <pc:sldMk cId="2939346932" sldId="280"/>
        </pc:sldMkLst>
        <pc:spChg chg="mod">
          <ac:chgData name="Kshitija DESAI" userId="4d2fd671-980e-4a55-bb7b-e230fe89a3b8" providerId="ADAL" clId="{8A95D1EF-BE99-4C8F-8CE0-595727B06DB0}" dt="2023-01-09T06:29:48.526" v="125" actId="1036"/>
          <ac:spMkLst>
            <pc:docMk/>
            <pc:sldMk cId="2939346932" sldId="280"/>
            <ac:spMk id="6" creationId="{00000000-0000-0000-0000-000000000000}"/>
          </ac:spMkLst>
        </pc:spChg>
        <pc:spChg chg="mod">
          <ac:chgData name="Kshitija DESAI" userId="4d2fd671-980e-4a55-bb7b-e230fe89a3b8" providerId="ADAL" clId="{8A95D1EF-BE99-4C8F-8CE0-595727B06DB0}" dt="2023-01-09T06:29:48.526" v="125" actId="1036"/>
          <ac:spMkLst>
            <pc:docMk/>
            <pc:sldMk cId="2939346932" sldId="280"/>
            <ac:spMk id="23" creationId="{00000000-0000-0000-0000-000000000000}"/>
          </ac:spMkLst>
        </pc:spChg>
        <pc:spChg chg="mod">
          <ac:chgData name="Kshitija DESAI" userId="4d2fd671-980e-4a55-bb7b-e230fe89a3b8" providerId="ADAL" clId="{8A95D1EF-BE99-4C8F-8CE0-595727B06DB0}" dt="2023-01-09T06:29:48.526" v="125" actId="1036"/>
          <ac:spMkLst>
            <pc:docMk/>
            <pc:sldMk cId="2939346932" sldId="280"/>
            <ac:spMk id="24" creationId="{00000000-0000-0000-0000-000000000000}"/>
          </ac:spMkLst>
        </pc:spChg>
      </pc:sldChg>
      <pc:sldChg chg="modSp mod">
        <pc:chgData name="Kshitija DESAI" userId="4d2fd671-980e-4a55-bb7b-e230fe89a3b8" providerId="ADAL" clId="{8A95D1EF-BE99-4C8F-8CE0-595727B06DB0}" dt="2023-01-09T06:29:57.870" v="127" actId="113"/>
        <pc:sldMkLst>
          <pc:docMk/>
          <pc:sldMk cId="2364112725" sldId="281"/>
        </pc:sldMkLst>
        <pc:spChg chg="mod">
          <ac:chgData name="Kshitija DESAI" userId="4d2fd671-980e-4a55-bb7b-e230fe89a3b8" providerId="ADAL" clId="{8A95D1EF-BE99-4C8F-8CE0-595727B06DB0}" dt="2023-01-09T06:29:57.870" v="127" actId="113"/>
          <ac:spMkLst>
            <pc:docMk/>
            <pc:sldMk cId="2364112725" sldId="281"/>
            <ac:spMk id="40" creationId="{6D89F914-F175-075E-9986-0FDAAEC76B6E}"/>
          </ac:spMkLst>
        </pc:spChg>
      </pc:sldChg>
      <pc:sldChg chg="modSp mod">
        <pc:chgData name="Kshitija DESAI" userId="4d2fd671-980e-4a55-bb7b-e230fe89a3b8" providerId="ADAL" clId="{8A95D1EF-BE99-4C8F-8CE0-595727B06DB0}" dt="2023-01-09T06:29:27.732" v="117" actId="1076"/>
        <pc:sldMkLst>
          <pc:docMk/>
          <pc:sldMk cId="3541839373" sldId="284"/>
        </pc:sldMkLst>
        <pc:spChg chg="mod">
          <ac:chgData name="Kshitija DESAI" userId="4d2fd671-980e-4a55-bb7b-e230fe89a3b8" providerId="ADAL" clId="{8A95D1EF-BE99-4C8F-8CE0-595727B06DB0}" dt="2023-01-09T06:29:27.732" v="117" actId="1076"/>
          <ac:spMkLst>
            <pc:docMk/>
            <pc:sldMk cId="3541839373" sldId="284"/>
            <ac:spMk id="147" creationId="{344A4693-8FD8-79D7-F3C7-80E838E09BAC}"/>
          </ac:spMkLst>
        </pc:spChg>
        <pc:spChg chg="mod">
          <ac:chgData name="Kshitija DESAI" userId="4d2fd671-980e-4a55-bb7b-e230fe89a3b8" providerId="ADAL" clId="{8A95D1EF-BE99-4C8F-8CE0-595727B06DB0}" dt="2023-01-09T06:28:52.389" v="113" actId="113"/>
          <ac:spMkLst>
            <pc:docMk/>
            <pc:sldMk cId="3541839373" sldId="284"/>
            <ac:spMk id="148" creationId="{C568577A-8E3D-4FB9-2B63-3AE7071DDE62}"/>
          </ac:spMkLst>
        </pc:spChg>
        <pc:spChg chg="mod">
          <ac:chgData name="Kshitija DESAI" userId="4d2fd671-980e-4a55-bb7b-e230fe89a3b8" providerId="ADAL" clId="{8A95D1EF-BE99-4C8F-8CE0-595727B06DB0}" dt="2023-01-09T06:28:52.389" v="113" actId="113"/>
          <ac:spMkLst>
            <pc:docMk/>
            <pc:sldMk cId="3541839373" sldId="284"/>
            <ac:spMk id="149" creationId="{5A285CCE-8F49-DF69-EE68-DE7EA0AE7303}"/>
          </ac:spMkLst>
        </pc:spChg>
        <pc:picChg chg="mod">
          <ac:chgData name="Kshitija DESAI" userId="4d2fd671-980e-4a55-bb7b-e230fe89a3b8" providerId="ADAL" clId="{8A95D1EF-BE99-4C8F-8CE0-595727B06DB0}" dt="2023-01-09T06:29:19.958" v="116" actId="14100"/>
          <ac:picMkLst>
            <pc:docMk/>
            <pc:sldMk cId="3541839373" sldId="284"/>
            <ac:picMk id="145" creationId="{EDAB69B6-EF6C-AF00-EFE1-A88F3F05C5D7}"/>
          </ac:picMkLst>
        </pc:picChg>
      </pc:sldChg>
      <pc:sldChg chg="modSp mod">
        <pc:chgData name="Kshitija DESAI" userId="4d2fd671-980e-4a55-bb7b-e230fe89a3b8" providerId="ADAL" clId="{8A95D1EF-BE99-4C8F-8CE0-595727B06DB0}" dt="2023-01-09T06:20:43.332" v="20" actId="113"/>
        <pc:sldMkLst>
          <pc:docMk/>
          <pc:sldMk cId="4108237633" sldId="286"/>
        </pc:sldMkLst>
        <pc:spChg chg="mod">
          <ac:chgData name="Kshitija DESAI" userId="4d2fd671-980e-4a55-bb7b-e230fe89a3b8" providerId="ADAL" clId="{8A95D1EF-BE99-4C8F-8CE0-595727B06DB0}" dt="2023-01-09T06:20:43.332" v="20" actId="113"/>
          <ac:spMkLst>
            <pc:docMk/>
            <pc:sldMk cId="4108237633" sldId="286"/>
            <ac:spMk id="31" creationId="{B12EB8A2-B36C-3F38-D37D-EEC354AA9624}"/>
          </ac:spMkLst>
        </pc:spChg>
        <pc:spChg chg="mod">
          <ac:chgData name="Kshitija DESAI" userId="4d2fd671-980e-4a55-bb7b-e230fe89a3b8" providerId="ADAL" clId="{8A95D1EF-BE99-4C8F-8CE0-595727B06DB0}" dt="2023-01-09T06:20:43.332" v="20" actId="113"/>
          <ac:spMkLst>
            <pc:docMk/>
            <pc:sldMk cId="4108237633" sldId="286"/>
            <ac:spMk id="46" creationId="{57D0876A-0D90-D218-348D-D7CDFBBA4308}"/>
          </ac:spMkLst>
        </pc:spChg>
        <pc:spChg chg="mod">
          <ac:chgData name="Kshitija DESAI" userId="4d2fd671-980e-4a55-bb7b-e230fe89a3b8" providerId="ADAL" clId="{8A95D1EF-BE99-4C8F-8CE0-595727B06DB0}" dt="2023-01-09T06:20:43.332" v="20" actId="113"/>
          <ac:spMkLst>
            <pc:docMk/>
            <pc:sldMk cId="4108237633" sldId="286"/>
            <ac:spMk id="48" creationId="{13C32C21-A5F8-FCC2-5BE6-21459952F56D}"/>
          </ac:spMkLst>
        </pc:spChg>
      </pc:sldChg>
      <pc:sldChg chg="modSp mod">
        <pc:chgData name="Kshitija DESAI" userId="4d2fd671-980e-4a55-bb7b-e230fe89a3b8" providerId="ADAL" clId="{8A95D1EF-BE99-4C8F-8CE0-595727B06DB0}" dt="2023-01-09T06:28:05.182" v="109" actId="255"/>
        <pc:sldMkLst>
          <pc:docMk/>
          <pc:sldMk cId="1162980970" sldId="287"/>
        </pc:sldMkLst>
        <pc:spChg chg="mod">
          <ac:chgData name="Kshitija DESAI" userId="4d2fd671-980e-4a55-bb7b-e230fe89a3b8" providerId="ADAL" clId="{8A95D1EF-BE99-4C8F-8CE0-595727B06DB0}" dt="2023-01-09T06:27:42.315" v="101" actId="255"/>
          <ac:spMkLst>
            <pc:docMk/>
            <pc:sldMk cId="1162980970" sldId="287"/>
            <ac:spMk id="19" creationId="{B3935209-F80D-5C5E-3C92-B71A1E014F22}"/>
          </ac:spMkLst>
        </pc:spChg>
        <pc:spChg chg="mod">
          <ac:chgData name="Kshitija DESAI" userId="4d2fd671-980e-4a55-bb7b-e230fe89a3b8" providerId="ADAL" clId="{8A95D1EF-BE99-4C8F-8CE0-595727B06DB0}" dt="2023-01-09T06:27:51.102" v="105" actId="113"/>
          <ac:spMkLst>
            <pc:docMk/>
            <pc:sldMk cId="1162980970" sldId="287"/>
            <ac:spMk id="28" creationId="{AEA621E3-A534-C125-97CC-0277EAF7C44F}"/>
          </ac:spMkLst>
        </pc:spChg>
        <pc:spChg chg="mod">
          <ac:chgData name="Kshitija DESAI" userId="4d2fd671-980e-4a55-bb7b-e230fe89a3b8" providerId="ADAL" clId="{8A95D1EF-BE99-4C8F-8CE0-595727B06DB0}" dt="2023-01-09T06:27:58.800" v="107" actId="255"/>
          <ac:spMkLst>
            <pc:docMk/>
            <pc:sldMk cId="1162980970" sldId="287"/>
            <ac:spMk id="32" creationId="{405CDEEC-EC22-8011-F3EF-6B9705E2A5A0}"/>
          </ac:spMkLst>
        </pc:spChg>
        <pc:spChg chg="mod">
          <ac:chgData name="Kshitija DESAI" userId="4d2fd671-980e-4a55-bb7b-e230fe89a3b8" providerId="ADAL" clId="{8A95D1EF-BE99-4C8F-8CE0-595727B06DB0}" dt="2023-01-09T06:28:05.182" v="109" actId="255"/>
          <ac:spMkLst>
            <pc:docMk/>
            <pc:sldMk cId="1162980970" sldId="287"/>
            <ac:spMk id="35" creationId="{8CADD701-9BE6-5AD4-007B-C061C9DE5EB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MU112552W015\Data_Share_Internal\Dept_Product\Domestic\Debt%20Funds\Presentations\Target%20Maturity%20Funds\indexation%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MU112552W015\Data_Share_Internal\Dept_Product\Domestic\Debt%20Funds\Presentations\Target%20Maturity%20Funds\indexation%20.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oleObject" Target="file:///\\MU112552W015\Data_Share_Internal\Dept_Product\Domestic\Debt%20Funds\Presentations\Target%20Maturity%20Funds\SDL%20year%20wise%20overview.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MU112552W015\Data_Share_Internal\Dept_Product\Monthly%20Work\Monthly%20Outlook%20-%20July%2022%20Onwards\Monthly%20outlook%20ppt%20data%20final.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MU112552W015\Data_Share_Internal\Dept_Product\Domestic\Debt%20Funds\Presentations\Target%20Maturity%20Funds\11yr%20Spread%20Gsec%20%20SDL%20and%20corp.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FF5C34"/>
              </a:solidFill>
              <a:ln w="19050">
                <a:solidFill>
                  <a:schemeClr val="lt1"/>
                </a:solidFill>
              </a:ln>
              <a:effectLst/>
            </c:spPr>
            <c:extLst>
              <c:ext xmlns:c16="http://schemas.microsoft.com/office/drawing/2014/chart" uri="{C3380CC4-5D6E-409C-BE32-E72D297353CC}">
                <c16:uniqueId val="{00000001-4AB0-42D9-8C2C-CFCCC829E6F8}"/>
              </c:ext>
            </c:extLst>
          </c:dPt>
          <c:dPt>
            <c:idx val="1"/>
            <c:bubble3D val="0"/>
            <c:spPr>
              <a:solidFill>
                <a:srgbClr val="00965E"/>
              </a:solidFill>
              <a:ln w="19050">
                <a:solidFill>
                  <a:schemeClr val="lt1"/>
                </a:solidFill>
              </a:ln>
              <a:effectLst/>
            </c:spPr>
            <c:extLst>
              <c:ext xmlns:c16="http://schemas.microsoft.com/office/drawing/2014/chart" uri="{C3380CC4-5D6E-409C-BE32-E72D297353CC}">
                <c16:uniqueId val="{00000003-4AB0-42D9-8C2C-CFCCC829E6F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AB0-42D9-8C2C-CFCCC829E6F8}"/>
              </c:ext>
            </c:extLst>
          </c:dPt>
          <c:dLbls>
            <c:dLbl>
              <c:idx val="0"/>
              <c:layout>
                <c:manualLayout>
                  <c:x val="-1.6056932246932682E-2"/>
                  <c:y val="-7.4752341321767807E-2"/>
                </c:manualLayout>
              </c:layout>
              <c:tx>
                <c:rich>
                  <a:bodyPr/>
                  <a:lstStyle/>
                  <a:p>
                    <a:fld id="{440CE5F3-AEF4-45AF-9846-75F59AEF05AB}" type="CATEGORYNAME">
                      <a:rPr lang="en-US" smtClean="0"/>
                      <a:pPr/>
                      <a:t>[CATEGORY NAME]</a:t>
                    </a:fld>
                    <a:r>
                      <a:rPr lang="en-US" dirty="0"/>
                      <a:t> </a:t>
                    </a:r>
                    <a:fld id="{9674F67F-B3C6-4413-A8BA-3D111A415156}" type="PERCENTAGE">
                      <a:rPr lang="en-US" baseline="0" smtClean="0"/>
                      <a:pPr/>
                      <a:t>[PERCENTAGE]</a:t>
                    </a:fld>
                    <a:endParaRPr lang="en-US" dirty="0"/>
                  </a:p>
                </c:rich>
              </c:tx>
              <c:showLegendKey val="0"/>
              <c:showVal val="0"/>
              <c:showCatName val="1"/>
              <c:showSerName val="0"/>
              <c:showPercent val="1"/>
              <c:showBubbleSize val="0"/>
              <c:extLst>
                <c:ext xmlns:c15="http://schemas.microsoft.com/office/drawing/2012/chart" uri="{CE6537A1-D6FC-4f65-9D91-7224C49458BB}">
                  <c15:layout>
                    <c:manualLayout>
                      <c:w val="0.29334108311280582"/>
                      <c:h val="0.18708469203410077"/>
                    </c:manualLayout>
                  </c15:layout>
                  <c15:dlblFieldTable/>
                  <c15:showDataLabelsRange val="0"/>
                </c:ext>
                <c:ext xmlns:c16="http://schemas.microsoft.com/office/drawing/2014/chart" uri="{C3380CC4-5D6E-409C-BE32-E72D297353CC}">
                  <c16:uniqueId val="{00000001-4AB0-42D9-8C2C-CFCCC829E6F8}"/>
                </c:ext>
              </c:extLst>
            </c:dLbl>
            <c:dLbl>
              <c:idx val="1"/>
              <c:layout>
                <c:manualLayout>
                  <c:x val="4.473377116955847E-2"/>
                  <c:y val="-4.9128962204682353E-2"/>
                </c:manualLayout>
              </c:layout>
              <c:tx>
                <c:rich>
                  <a:bodyPr/>
                  <a:lstStyle/>
                  <a:p>
                    <a:fld id="{F24A4BBB-B52C-46B1-B856-87A34448D0ED}" type="CATEGORYNAME">
                      <a:rPr lang="en-US" smtClean="0"/>
                      <a:pPr/>
                      <a:t>[CATEGORY NAME]</a:t>
                    </a:fld>
                    <a:r>
                      <a:rPr lang="en-US" baseline="0" dirty="0"/>
                      <a:t> </a:t>
                    </a:r>
                    <a:fld id="{5102DB47-199E-419D-8B51-F0E0ADDCA6B2}" type="PERCENTAGE">
                      <a:rPr lang="en-US" baseline="0" smtClean="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manualLayout>
                      <c:w val="0.24789177604759816"/>
                      <c:h val="0.21954883335941822"/>
                    </c:manualLayout>
                  </c15:layout>
                  <c15:dlblFieldTable/>
                  <c15:showDataLabelsRange val="0"/>
                </c:ext>
                <c:ext xmlns:c16="http://schemas.microsoft.com/office/drawing/2014/chart" uri="{C3380CC4-5D6E-409C-BE32-E72D297353CC}">
                  <c16:uniqueId val="{00000003-4AB0-42D9-8C2C-CFCCC829E6F8}"/>
                </c:ext>
              </c:extLst>
            </c:dLbl>
            <c:dLbl>
              <c:idx val="2"/>
              <c:layout>
                <c:manualLayout>
                  <c:x val="0"/>
                  <c:y val="6.8307487765642471E-3"/>
                </c:manualLayout>
              </c:layout>
              <c:tx>
                <c:rich>
                  <a:bodyPr/>
                  <a:lstStyle/>
                  <a:p>
                    <a:fld id="{7FEE90AA-73F7-48CF-9E66-4475A383AB02}" type="CATEGORYNAME">
                      <a:rPr lang="en-US" smtClean="0"/>
                      <a:pPr/>
                      <a:t>[CATEGORY NAME]</a:t>
                    </a:fld>
                    <a:r>
                      <a:rPr lang="en-US" baseline="0" dirty="0"/>
                      <a:t> </a:t>
                    </a:r>
                    <a:fld id="{E8AC30F0-7402-4225-9752-6C9B5ED5BBF1}" type="PERCENTAGE">
                      <a:rPr lang="en-US" baseline="0" smtClean="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manualLayout>
                      <c:w val="0.47083811431258765"/>
                      <c:h val="0.2685992084173025"/>
                    </c:manualLayout>
                  </c15:layout>
                  <c15:dlblFieldTable/>
                  <c15:showDataLabelsRange val="0"/>
                </c:ext>
                <c:ext xmlns:c16="http://schemas.microsoft.com/office/drawing/2014/chart" uri="{C3380CC4-5D6E-409C-BE32-E72D297353CC}">
                  <c16:uniqueId val="{00000005-4AB0-42D9-8C2C-CFCCC829E6F8}"/>
                </c:ext>
              </c:extLst>
            </c:dLbl>
            <c:spPr>
              <a:noFill/>
              <a:ln>
                <a:noFill/>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tx1">
                        <a:lumMod val="85000"/>
                        <a:lumOff val="15000"/>
                      </a:schemeClr>
                    </a:solidFill>
                    <a:latin typeface="BNPP Sans "/>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Sheet3!$D$2:$F$2</c:f>
              <c:strCache>
                <c:ptCount val="3"/>
                <c:pt idx="0">
                  <c:v>NDS-OM</c:v>
                </c:pt>
                <c:pt idx="1">
                  <c:v>OTC</c:v>
                </c:pt>
                <c:pt idx="2">
                  <c:v>Brokered Deals</c:v>
                </c:pt>
              </c:strCache>
            </c:strRef>
          </c:cat>
          <c:val>
            <c:numRef>
              <c:f>Sheet3!$D$8:$F$8</c:f>
              <c:numCache>
                <c:formatCode>General</c:formatCode>
                <c:ptCount val="3"/>
                <c:pt idx="0">
                  <c:v>38</c:v>
                </c:pt>
                <c:pt idx="1">
                  <c:v>43</c:v>
                </c:pt>
                <c:pt idx="2">
                  <c:v>19</c:v>
                </c:pt>
              </c:numCache>
            </c:numRef>
          </c:val>
          <c:extLst>
            <c:ext xmlns:c16="http://schemas.microsoft.com/office/drawing/2014/chart" uri="{C3380CC4-5D6E-409C-BE32-E72D297353CC}">
              <c16:uniqueId val="{00000006-4AB0-42D9-8C2C-CFCCC829E6F8}"/>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Sheet4!$B$2</c:f>
              <c:strCache>
                <c:ptCount val="1"/>
                <c:pt idx="0">
                  <c:v>Sep-22</c:v>
                </c:pt>
              </c:strCache>
            </c:strRef>
          </c:tx>
          <c:dPt>
            <c:idx val="0"/>
            <c:bubble3D val="0"/>
            <c:spPr>
              <a:solidFill>
                <a:srgbClr val="FF5C34"/>
              </a:solidFill>
              <a:ln w="19050">
                <a:solidFill>
                  <a:schemeClr val="lt1"/>
                </a:solidFill>
              </a:ln>
              <a:effectLst/>
            </c:spPr>
            <c:extLst>
              <c:ext xmlns:c16="http://schemas.microsoft.com/office/drawing/2014/chart" uri="{C3380CC4-5D6E-409C-BE32-E72D297353CC}">
                <c16:uniqueId val="{00000001-9A34-4A88-A568-604EA7231BBE}"/>
              </c:ext>
            </c:extLst>
          </c:dPt>
          <c:dPt>
            <c:idx val="1"/>
            <c:bubble3D val="0"/>
            <c:spPr>
              <a:solidFill>
                <a:srgbClr val="00B872"/>
              </a:solidFill>
              <a:ln w="19050">
                <a:solidFill>
                  <a:schemeClr val="lt1"/>
                </a:solidFill>
              </a:ln>
              <a:effectLst/>
            </c:spPr>
            <c:extLst>
              <c:ext xmlns:c16="http://schemas.microsoft.com/office/drawing/2014/chart" uri="{C3380CC4-5D6E-409C-BE32-E72D297353CC}">
                <c16:uniqueId val="{00000003-9A34-4A88-A568-604EA7231BB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A34-4A88-A568-604EA7231BBE}"/>
              </c:ext>
            </c:extLst>
          </c:dPt>
          <c:dPt>
            <c:idx val="3"/>
            <c:bubble3D val="0"/>
            <c:spPr>
              <a:solidFill>
                <a:srgbClr val="FF8F75"/>
              </a:solidFill>
              <a:ln w="19050">
                <a:solidFill>
                  <a:schemeClr val="lt1"/>
                </a:solidFill>
              </a:ln>
              <a:effectLst/>
            </c:spPr>
            <c:extLst>
              <c:ext xmlns:c16="http://schemas.microsoft.com/office/drawing/2014/chart" uri="{C3380CC4-5D6E-409C-BE32-E72D297353CC}">
                <c16:uniqueId val="{00000007-9A34-4A88-A568-604EA7231BBE}"/>
              </c:ext>
            </c:extLst>
          </c:dPt>
          <c:dPt>
            <c:idx val="4"/>
            <c:bubble3D val="0"/>
            <c:spPr>
              <a:solidFill>
                <a:srgbClr val="00E68E"/>
              </a:solidFill>
              <a:ln w="19050">
                <a:solidFill>
                  <a:schemeClr val="lt1"/>
                </a:solidFill>
              </a:ln>
              <a:effectLst/>
            </c:spPr>
            <c:extLst>
              <c:ext xmlns:c16="http://schemas.microsoft.com/office/drawing/2014/chart" uri="{C3380CC4-5D6E-409C-BE32-E72D297353CC}">
                <c16:uniqueId val="{00000009-9A34-4A88-A568-604EA7231BBE}"/>
              </c:ext>
            </c:extLst>
          </c:dPt>
          <c:dPt>
            <c:idx val="5"/>
            <c:bubble3D val="0"/>
            <c:spPr>
              <a:solidFill>
                <a:srgbClr val="5F5F5F"/>
              </a:solidFill>
              <a:ln w="19050">
                <a:solidFill>
                  <a:schemeClr val="lt1"/>
                </a:solidFill>
              </a:ln>
              <a:effectLst/>
            </c:spPr>
            <c:extLst>
              <c:ext xmlns:c16="http://schemas.microsoft.com/office/drawing/2014/chart" uri="{C3380CC4-5D6E-409C-BE32-E72D297353CC}">
                <c16:uniqueId val="{0000000B-9A34-4A88-A568-604EA7231BBE}"/>
              </c:ext>
            </c:extLst>
          </c:dPt>
          <c:dPt>
            <c:idx val="6"/>
            <c:bubble3D val="0"/>
            <c:spPr>
              <a:solidFill>
                <a:srgbClr val="00965E"/>
              </a:solidFill>
              <a:ln w="19050">
                <a:solidFill>
                  <a:schemeClr val="lt1"/>
                </a:solidFill>
              </a:ln>
              <a:effectLst/>
            </c:spPr>
            <c:extLst>
              <c:ext xmlns:c16="http://schemas.microsoft.com/office/drawing/2014/chart" uri="{C3380CC4-5D6E-409C-BE32-E72D297353CC}">
                <c16:uniqueId val="{0000000D-9A34-4A88-A568-604EA7231BBE}"/>
              </c:ext>
            </c:extLst>
          </c:dPt>
          <c:dLbls>
            <c:dLbl>
              <c:idx val="1"/>
              <c:layout>
                <c:manualLayout>
                  <c:x val="5.8333390748088007E-2"/>
                  <c:y val="-0.11358157079491657"/>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7546145878752506"/>
                      <c:h val="0.13951225018453822"/>
                    </c:manualLayout>
                  </c15:layout>
                </c:ext>
                <c:ext xmlns:c16="http://schemas.microsoft.com/office/drawing/2014/chart" uri="{C3380CC4-5D6E-409C-BE32-E72D297353CC}">
                  <c16:uniqueId val="{00000003-9A34-4A88-A568-604EA7231BBE}"/>
                </c:ext>
              </c:extLst>
            </c:dLbl>
            <c:dLbl>
              <c:idx val="2"/>
              <c:layout>
                <c:manualLayout>
                  <c:x val="-4.0772769264283124E-2"/>
                  <c:y val="1.6189370685682353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6779437223906244"/>
                      <c:h val="0.17189099155590296"/>
                    </c:manualLayout>
                  </c15:layout>
                </c:ext>
                <c:ext xmlns:c16="http://schemas.microsoft.com/office/drawing/2014/chart" uri="{C3380CC4-5D6E-409C-BE32-E72D297353CC}">
                  <c16:uniqueId val="{00000005-9A34-4A88-A568-604EA7231BBE}"/>
                </c:ext>
              </c:extLst>
            </c:dLbl>
            <c:dLbl>
              <c:idx val="3"/>
              <c:layout>
                <c:manualLayout>
                  <c:x val="-2.9811513769985212E-2"/>
                  <c:y val="-4.191600708776586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A34-4A88-A568-604EA7231BBE}"/>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dk1">
                        <a:lumMod val="65000"/>
                        <a:lumOff val="35000"/>
                      </a:schemeClr>
                    </a:solidFill>
                    <a:latin typeface="BNPP Sans Light" panose="02000503020000020004" pitchFamily="2" charset="0"/>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Sheet4!$A$3:$A$9</c:f>
              <c:strCache>
                <c:ptCount val="7"/>
                <c:pt idx="0">
                  <c:v>Banks</c:v>
                </c:pt>
                <c:pt idx="1">
                  <c:v>Corporates</c:v>
                </c:pt>
                <c:pt idx="2">
                  <c:v>Financial institutions</c:v>
                </c:pt>
                <c:pt idx="3">
                  <c:v>Insurance Companies</c:v>
                </c:pt>
                <c:pt idx="4">
                  <c:v>Mutual Funds</c:v>
                </c:pt>
                <c:pt idx="5">
                  <c:v>Provident Funds</c:v>
                </c:pt>
                <c:pt idx="6">
                  <c:v>Others</c:v>
                </c:pt>
              </c:strCache>
            </c:strRef>
          </c:cat>
          <c:val>
            <c:numRef>
              <c:f>Sheet4!$B$3:$B$9</c:f>
              <c:numCache>
                <c:formatCode>General</c:formatCode>
                <c:ptCount val="7"/>
                <c:pt idx="0">
                  <c:v>38.26</c:v>
                </c:pt>
                <c:pt idx="1">
                  <c:v>1.85</c:v>
                </c:pt>
                <c:pt idx="2">
                  <c:v>1.71</c:v>
                </c:pt>
                <c:pt idx="3">
                  <c:v>27.71</c:v>
                </c:pt>
                <c:pt idx="4">
                  <c:v>2.08</c:v>
                </c:pt>
                <c:pt idx="5">
                  <c:v>20.18</c:v>
                </c:pt>
                <c:pt idx="6">
                  <c:v>8.41</c:v>
                </c:pt>
              </c:numCache>
            </c:numRef>
          </c:val>
          <c:extLst>
            <c:ext xmlns:c16="http://schemas.microsoft.com/office/drawing/2014/chart" uri="{C3380CC4-5D6E-409C-BE32-E72D297353CC}">
              <c16:uniqueId val="{0000000E-9A34-4A88-A568-604EA7231BBE}"/>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b="1">
          <a:latin typeface="BNPP Sans Light" panose="02000503020000020004" pitchFamily="2"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400"/>
            </a:pPr>
            <a:r>
              <a:rPr lang="en-IN" sz="1400"/>
              <a:t>SDL Budgeted v/s Actual Borrowings</a:t>
            </a:r>
          </a:p>
        </c:rich>
      </c:tx>
      <c:overlay val="0"/>
      <c:spPr>
        <a:noFill/>
        <a:ln>
          <a:noFill/>
        </a:ln>
        <a:effectLst/>
      </c:spPr>
    </c:title>
    <c:autoTitleDeleted val="0"/>
    <c:plotArea>
      <c:layout/>
      <c:barChart>
        <c:barDir val="col"/>
        <c:grouping val="clustered"/>
        <c:varyColors val="0"/>
        <c:ser>
          <c:idx val="3"/>
          <c:order val="1"/>
          <c:tx>
            <c:strRef>
              <c:f>'year wise overview'!$O$18</c:f>
              <c:strCache>
                <c:ptCount val="1"/>
                <c:pt idx="0">
                  <c:v>Budgeted</c:v>
                </c:pt>
              </c:strCache>
            </c:strRef>
          </c:tx>
          <c:spPr>
            <a:solidFill>
              <a:srgbClr val="67CCEA"/>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'year wise overview'!$B$19:$B$23</c:f>
              <c:strCache>
                <c:ptCount val="5"/>
                <c:pt idx="0">
                  <c:v> 2018-19 </c:v>
                </c:pt>
                <c:pt idx="1">
                  <c:v> 2019-20 </c:v>
                </c:pt>
                <c:pt idx="2">
                  <c:v> 2020-21 </c:v>
                </c:pt>
                <c:pt idx="3">
                  <c:v> 2021-22 </c:v>
                </c:pt>
                <c:pt idx="4">
                  <c:v> 2022-23 (E)* </c:v>
                </c:pt>
              </c:strCache>
            </c:strRef>
          </c:cat>
          <c:val>
            <c:numRef>
              <c:f>'year wise overview'!$O$19:$O$23</c:f>
              <c:numCache>
                <c:formatCode>_ * #,##0_ ;_ * \-#,##0_ ;_ * "-"??_ ;_ @_ </c:formatCode>
                <c:ptCount val="5"/>
                <c:pt idx="0">
                  <c:v>5.948391</c:v>
                </c:pt>
                <c:pt idx="1">
                  <c:v>6.2874514000000001</c:v>
                </c:pt>
                <c:pt idx="2">
                  <c:v>8.2420844000000013</c:v>
                </c:pt>
                <c:pt idx="3">
                  <c:v>8.9626161000000018</c:v>
                </c:pt>
                <c:pt idx="4">
                  <c:v>9.9582821999999993</c:v>
                </c:pt>
              </c:numCache>
            </c:numRef>
          </c:val>
          <c:extLst>
            <c:ext xmlns:c16="http://schemas.microsoft.com/office/drawing/2014/chart" uri="{C3380CC4-5D6E-409C-BE32-E72D297353CC}">
              <c16:uniqueId val="{00000000-FCB2-4F35-B17F-EDBA5B11CB05}"/>
            </c:ext>
          </c:extLst>
        </c:ser>
        <c:ser>
          <c:idx val="4"/>
          <c:order val="2"/>
          <c:tx>
            <c:strRef>
              <c:f>'year wise overview'!$Q$18</c:f>
              <c:strCache>
                <c:ptCount val="1"/>
                <c:pt idx="0">
                  <c:v>Actual Borrowing</c:v>
                </c:pt>
              </c:strCache>
            </c:strRef>
          </c:tx>
          <c:spPr>
            <a:solidFill>
              <a:srgbClr val="00965E"/>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'year wise overview'!$B$19:$B$23</c:f>
              <c:strCache>
                <c:ptCount val="5"/>
                <c:pt idx="0">
                  <c:v> 2018-19 </c:v>
                </c:pt>
                <c:pt idx="1">
                  <c:v> 2019-20 </c:v>
                </c:pt>
                <c:pt idx="2">
                  <c:v> 2020-21 </c:v>
                </c:pt>
                <c:pt idx="3">
                  <c:v> 2021-22 </c:v>
                </c:pt>
                <c:pt idx="4">
                  <c:v> 2022-23 (E)* </c:v>
                </c:pt>
              </c:strCache>
            </c:strRef>
          </c:cat>
          <c:val>
            <c:numRef>
              <c:f>'year wise overview'!$Q$19:$Q$23</c:f>
              <c:numCache>
                <c:formatCode>_ * #,##0_ ;_ * \-#,##0_ ;_ * "-"??_ ;_ @_ </c:formatCode>
                <c:ptCount val="5"/>
                <c:pt idx="0">
                  <c:v>4.7832308000000001</c:v>
                </c:pt>
                <c:pt idx="1">
                  <c:v>6.4004145800000014</c:v>
                </c:pt>
                <c:pt idx="2">
                  <c:v>7.9881599999999997</c:v>
                </c:pt>
                <c:pt idx="3">
                  <c:v>7.0162639000000002</c:v>
                </c:pt>
                <c:pt idx="4">
                  <c:v>7.9829903499999988</c:v>
                </c:pt>
              </c:numCache>
            </c:numRef>
          </c:val>
          <c:extLst>
            <c:ext xmlns:c16="http://schemas.microsoft.com/office/drawing/2014/chart" uri="{C3380CC4-5D6E-409C-BE32-E72D297353CC}">
              <c16:uniqueId val="{00000001-FCB2-4F35-B17F-EDBA5B11CB05}"/>
            </c:ext>
          </c:extLst>
        </c:ser>
        <c:dLbls>
          <c:showLegendKey val="0"/>
          <c:showVal val="0"/>
          <c:showCatName val="0"/>
          <c:showSerName val="0"/>
          <c:showPercent val="0"/>
          <c:showBubbleSize val="0"/>
        </c:dLbls>
        <c:gapWidth val="219"/>
        <c:axId val="1354913119"/>
        <c:axId val="1354916863"/>
        <c:extLst>
          <c:ext xmlns:c15="http://schemas.microsoft.com/office/drawing/2012/chart" uri="{02D57815-91ED-43cb-92C2-25804820EDAC}">
            <c15:filteredBarSeries>
              <c15:ser>
                <c:idx val="2"/>
                <c:order val="0"/>
                <c:tx>
                  <c:strRef>
                    <c:extLst>
                      <c:ext uri="{02D57815-91ED-43cb-92C2-25804820EDAC}">
                        <c15:formulaRef>
                          <c15:sqref>'year wise overview'!$B$19:$B$22</c15:sqref>
                        </c15:formulaRef>
                      </c:ext>
                    </c:extLst>
                    <c:strCache>
                      <c:ptCount val="4"/>
                      <c:pt idx="0">
                        <c:v> 2018-19 </c:v>
                      </c:pt>
                      <c:pt idx="1">
                        <c:v> 2019-20 </c:v>
                      </c:pt>
                      <c:pt idx="2">
                        <c:v> 2020-21 </c:v>
                      </c:pt>
                      <c:pt idx="3">
                        <c:v> 2021-22 </c:v>
                      </c:pt>
                    </c:strCache>
                  </c:strRef>
                </c:tx>
                <c:invertIfNegative val="0"/>
                <c:cat>
                  <c:strRef>
                    <c:extLst>
                      <c:ext uri="{02D57815-91ED-43cb-92C2-25804820EDAC}">
                        <c15:formulaRef>
                          <c15:sqref>'year wise overview'!$B$19:$B$23</c15:sqref>
                        </c15:formulaRef>
                      </c:ext>
                    </c:extLst>
                    <c:strCache>
                      <c:ptCount val="5"/>
                      <c:pt idx="0">
                        <c:v> 2018-19 </c:v>
                      </c:pt>
                      <c:pt idx="1">
                        <c:v> 2019-20 </c:v>
                      </c:pt>
                      <c:pt idx="2">
                        <c:v> 2020-21 </c:v>
                      </c:pt>
                      <c:pt idx="3">
                        <c:v> 2021-22 </c:v>
                      </c:pt>
                      <c:pt idx="4">
                        <c:v> 2022-23 (E)* </c:v>
                      </c:pt>
                    </c:strCache>
                  </c:strRef>
                </c:cat>
                <c:val>
                  <c:numRef>
                    <c:extLst>
                      <c:ext uri="{02D57815-91ED-43cb-92C2-25804820EDAC}">
                        <c15:formulaRef>
                          <c15:sqref>'year wise overview'!$B$23</c15:sqref>
                        </c15:formulaRef>
                      </c:ext>
                    </c:extLst>
                    <c:numCache>
                      <c:formatCode>_ * #,##0_ ;_ * \-#,##0_ ;_ * "-"??_ ;_ @_ </c:formatCode>
                      <c:ptCount val="1"/>
                      <c:pt idx="0">
                        <c:v>0</c:v>
                      </c:pt>
                    </c:numCache>
                  </c:numRef>
                </c:val>
                <c:extLst>
                  <c:ext xmlns:c16="http://schemas.microsoft.com/office/drawing/2014/chart" uri="{C3380CC4-5D6E-409C-BE32-E72D297353CC}">
                    <c16:uniqueId val="{00000007-FCB2-4F35-B17F-EDBA5B11CB05}"/>
                  </c:ext>
                </c:extLst>
              </c15:ser>
            </c15:filteredBarSeries>
            <c15:filteredBarSeries>
              <c15:ser>
                <c:idx val="0"/>
                <c:order val="3"/>
                <c:tx>
                  <c:strRef>
                    <c:extLst xmlns:c15="http://schemas.microsoft.com/office/drawing/2012/chart">
                      <c:ext xmlns:c15="http://schemas.microsoft.com/office/drawing/2012/chart" uri="{02D57815-91ED-43cb-92C2-25804820EDAC}">
                        <c15:formulaRef>
                          <c15:sqref>'year wise overview'!$B$19:$B$22</c15:sqref>
                        </c15:formulaRef>
                      </c:ext>
                    </c:extLst>
                    <c:strCache>
                      <c:ptCount val="4"/>
                      <c:pt idx="0">
                        <c:v> 2018-19 </c:v>
                      </c:pt>
                      <c:pt idx="1">
                        <c:v> 2019-20 </c:v>
                      </c:pt>
                      <c:pt idx="2">
                        <c:v> 2020-21 </c:v>
                      </c:pt>
                      <c:pt idx="3">
                        <c:v> 2021-22 </c:v>
                      </c:pt>
                    </c:strCache>
                  </c:strRef>
                </c:tx>
                <c:spPr>
                  <a:solidFill>
                    <a:schemeClr val="accent1"/>
                  </a:solidFill>
                  <a:ln>
                    <a:noFill/>
                  </a:ln>
                  <a:effectLst/>
                </c:spPr>
                <c:invertIfNegative val="0"/>
                <c:cat>
                  <c:strRef>
                    <c:extLst xmlns:c15="http://schemas.microsoft.com/office/drawing/2012/chart">
                      <c:ext xmlns:c15="http://schemas.microsoft.com/office/drawing/2012/chart" uri="{02D57815-91ED-43cb-92C2-25804820EDAC}">
                        <c15:formulaRef>
                          <c15:sqref>'year wise overview'!$B$19:$B$23</c15:sqref>
                        </c15:formulaRef>
                      </c:ext>
                    </c:extLst>
                    <c:strCache>
                      <c:ptCount val="5"/>
                      <c:pt idx="0">
                        <c:v> 2018-19 </c:v>
                      </c:pt>
                      <c:pt idx="1">
                        <c:v> 2019-20 </c:v>
                      </c:pt>
                      <c:pt idx="2">
                        <c:v> 2020-21 </c:v>
                      </c:pt>
                      <c:pt idx="3">
                        <c:v> 2021-22 </c:v>
                      </c:pt>
                      <c:pt idx="4">
                        <c:v> 2022-23 (E)* </c:v>
                      </c:pt>
                    </c:strCache>
                  </c:strRef>
                </c:cat>
                <c:val>
                  <c:numRef>
                    <c:extLst xmlns:c15="http://schemas.microsoft.com/office/drawing/2012/chart">
                      <c:ext xmlns:c15="http://schemas.microsoft.com/office/drawing/2012/chart" uri="{02D57815-91ED-43cb-92C2-25804820EDAC}">
                        <c15:formulaRef>
                          <c15:sqref>'year wise overview'!$B$23</c15:sqref>
                        </c15:formulaRef>
                      </c:ext>
                    </c:extLst>
                    <c:numCache>
                      <c:formatCode>_ * #,##0_ ;_ * \-#,##0_ ;_ * "-"??_ ;_ @_ </c:formatCode>
                      <c:ptCount val="1"/>
                      <c:pt idx="0">
                        <c:v>0</c:v>
                      </c:pt>
                    </c:numCache>
                  </c:numRef>
                </c:val>
                <c:extLst xmlns:c15="http://schemas.microsoft.com/office/drawing/2012/chart">
                  <c:ext xmlns:c16="http://schemas.microsoft.com/office/drawing/2014/chart" uri="{C3380CC4-5D6E-409C-BE32-E72D297353CC}">
                    <c16:uniqueId val="{00000008-FCB2-4F35-B17F-EDBA5B11CB05}"/>
                  </c:ext>
                </c:extLst>
              </c15:ser>
            </c15:filteredBarSeries>
          </c:ext>
        </c:extLst>
      </c:barChart>
      <c:lineChart>
        <c:grouping val="standard"/>
        <c:varyColors val="0"/>
        <c:ser>
          <c:idx val="1"/>
          <c:order val="4"/>
          <c:tx>
            <c:strRef>
              <c:f>'year wise overview'!$R$18</c:f>
              <c:strCache>
                <c:ptCount val="1"/>
                <c:pt idx="0">
                  <c:v>Borrowings Actual v/s Budgeted</c:v>
                </c:pt>
              </c:strCache>
            </c:strRef>
          </c:tx>
          <c:spPr>
            <a:ln>
              <a:solidFill>
                <a:srgbClr val="D74B14"/>
              </a:solidFill>
            </a:ln>
            <a:effectLst/>
          </c:spPr>
          <c:marker>
            <c:symbol val="none"/>
          </c:marker>
          <c:dLbls>
            <c:dLbl>
              <c:idx val="1"/>
              <c:layout>
                <c:manualLayout>
                  <c:x val="-3.1309815306604503E-2"/>
                  <c:y val="4.78986088282792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CB2-4F35-B17F-EDBA5B11CB05}"/>
                </c:ext>
              </c:extLst>
            </c:dLbl>
            <c:dLbl>
              <c:idx val="2"/>
              <c:layout>
                <c:manualLayout>
                  <c:x val="-2.9744324541274226E-2"/>
                  <c:y val="-4.3108747945451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CB2-4F35-B17F-EDBA5B11CB05}"/>
                </c:ext>
              </c:extLst>
            </c:dLbl>
            <c:dLbl>
              <c:idx val="3"/>
              <c:layout>
                <c:manualLayout>
                  <c:x val="-1.4089416887972116E-2"/>
                  <c:y val="-6.2268191476763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CB2-4F35-B17F-EDBA5B11CB05}"/>
                </c:ext>
              </c:extLst>
            </c:dLbl>
            <c:dLbl>
              <c:idx val="4"/>
              <c:layout>
                <c:manualLayout>
                  <c:x val="-2.9744324541274226E-2"/>
                  <c:y val="2.39493044141396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CB2-4F35-B17F-EDBA5B11CB0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'year wise overview'!$B$19:$B$23</c:f>
              <c:strCache>
                <c:ptCount val="5"/>
                <c:pt idx="0">
                  <c:v> 2018-19 </c:v>
                </c:pt>
                <c:pt idx="1">
                  <c:v> 2019-20 </c:v>
                </c:pt>
                <c:pt idx="2">
                  <c:v> 2020-21 </c:v>
                </c:pt>
                <c:pt idx="3">
                  <c:v> 2021-22 </c:v>
                </c:pt>
                <c:pt idx="4">
                  <c:v> 2022-23 (E)* </c:v>
                </c:pt>
              </c:strCache>
            </c:strRef>
          </c:cat>
          <c:val>
            <c:numRef>
              <c:f>'year wise overview'!$R$19:$R$23</c:f>
              <c:numCache>
                <c:formatCode>0%</c:formatCode>
                <c:ptCount val="5"/>
                <c:pt idx="0">
                  <c:v>0.80412178688320923</c:v>
                </c:pt>
                <c:pt idx="1">
                  <c:v>1.0179664498082643</c:v>
                </c:pt>
                <c:pt idx="2">
                  <c:v>0.96919172533588693</c:v>
                </c:pt>
                <c:pt idx="3">
                  <c:v>0.78283659834543162</c:v>
                </c:pt>
                <c:pt idx="4">
                  <c:v>0.80164331454675986</c:v>
                </c:pt>
              </c:numCache>
            </c:numRef>
          </c:val>
          <c:smooth val="0"/>
          <c:extLst>
            <c:ext xmlns:c16="http://schemas.microsoft.com/office/drawing/2014/chart" uri="{C3380CC4-5D6E-409C-BE32-E72D297353CC}">
              <c16:uniqueId val="{00000006-FCB2-4F35-B17F-EDBA5B11CB05}"/>
            </c:ext>
          </c:extLst>
        </c:ser>
        <c:dLbls>
          <c:showLegendKey val="0"/>
          <c:showVal val="0"/>
          <c:showCatName val="0"/>
          <c:showSerName val="0"/>
          <c:showPercent val="0"/>
          <c:showBubbleSize val="0"/>
        </c:dLbls>
        <c:marker val="1"/>
        <c:smooth val="0"/>
        <c:axId val="1335674143"/>
        <c:axId val="1335679967"/>
      </c:lineChart>
      <c:catAx>
        <c:axId val="1354913119"/>
        <c:scaling>
          <c:orientation val="minMax"/>
        </c:scaling>
        <c:delete val="0"/>
        <c:axPos val="b"/>
        <c:numFmt formatCode="General" sourceLinked="1"/>
        <c:majorTickMark val="none"/>
        <c:minorTickMark val="none"/>
        <c:tickLblPos val="nextTo"/>
        <c:spPr>
          <a:noFill/>
          <a:ln w="9525" cap="flat" cmpd="sng" algn="ctr">
            <a:solidFill>
              <a:schemeClr val="tx1">
                <a:lumMod val="75000"/>
                <a:lumOff val="25000"/>
              </a:schemeClr>
            </a:solidFill>
            <a:round/>
          </a:ln>
          <a:effectLst/>
        </c:spPr>
        <c:txPr>
          <a:bodyPr rot="-60000000" vert="horz"/>
          <a:lstStyle/>
          <a:p>
            <a:pPr>
              <a:defRPr/>
            </a:pPr>
            <a:endParaRPr lang="en-US"/>
          </a:p>
        </c:txPr>
        <c:crossAx val="1354916863"/>
        <c:crosses val="autoZero"/>
        <c:auto val="1"/>
        <c:lblAlgn val="ctr"/>
        <c:lblOffset val="100"/>
        <c:noMultiLvlLbl val="0"/>
      </c:catAx>
      <c:valAx>
        <c:axId val="1354916863"/>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IN"/>
                  <a:t>Amount (Rs Lac Crores)</a:t>
                </a:r>
              </a:p>
            </c:rich>
          </c:tx>
          <c:overlay val="0"/>
        </c:title>
        <c:numFmt formatCode="_ * #,##0_ ;_ * \-#,##0_ ;_ * &quot;-&quot;??_ ;_ @_ " sourceLinked="1"/>
        <c:majorTickMark val="none"/>
        <c:minorTickMark val="none"/>
        <c:tickLblPos val="nextTo"/>
        <c:spPr>
          <a:noFill/>
          <a:ln>
            <a:solidFill>
              <a:schemeClr val="bg1"/>
            </a:solidFill>
          </a:ln>
          <a:effectLst/>
        </c:spPr>
        <c:txPr>
          <a:bodyPr rot="-60000000" vert="horz"/>
          <a:lstStyle/>
          <a:p>
            <a:pPr>
              <a:defRPr/>
            </a:pPr>
            <a:endParaRPr lang="en-US"/>
          </a:p>
        </c:txPr>
        <c:crossAx val="1354913119"/>
        <c:crosses val="autoZero"/>
        <c:crossBetween val="between"/>
      </c:valAx>
      <c:valAx>
        <c:axId val="1335679967"/>
        <c:scaling>
          <c:orientation val="minMax"/>
        </c:scaling>
        <c:delete val="0"/>
        <c:axPos val="r"/>
        <c:title>
          <c:tx>
            <c:rich>
              <a:bodyPr/>
              <a:lstStyle/>
              <a:p>
                <a:pPr>
                  <a:defRPr/>
                </a:pPr>
                <a:r>
                  <a:rPr lang="en-IN"/>
                  <a:t> (% of Budgeted)</a:t>
                </a:r>
              </a:p>
            </c:rich>
          </c:tx>
          <c:overlay val="0"/>
        </c:title>
        <c:numFmt formatCode="0%" sourceLinked="1"/>
        <c:majorTickMark val="out"/>
        <c:minorTickMark val="none"/>
        <c:tickLblPos val="nextTo"/>
        <c:spPr>
          <a:ln>
            <a:solidFill>
              <a:schemeClr val="tx1">
                <a:lumMod val="75000"/>
                <a:lumOff val="25000"/>
              </a:schemeClr>
            </a:solidFill>
          </a:ln>
        </c:spPr>
        <c:crossAx val="1335674143"/>
        <c:crosses val="max"/>
        <c:crossBetween val="between"/>
      </c:valAx>
      <c:catAx>
        <c:axId val="1335674143"/>
        <c:scaling>
          <c:orientation val="minMax"/>
        </c:scaling>
        <c:delete val="1"/>
        <c:axPos val="b"/>
        <c:numFmt formatCode="General" sourceLinked="1"/>
        <c:majorTickMark val="out"/>
        <c:minorTickMark val="none"/>
        <c:tickLblPos val="nextTo"/>
        <c:crossAx val="1335679967"/>
        <c:crosses val="autoZero"/>
        <c:auto val="1"/>
        <c:lblAlgn val="ctr"/>
        <c:lblOffset val="100"/>
        <c:noMultiLvlLbl val="0"/>
      </c:catAx>
    </c:plotArea>
    <c:legend>
      <c:legendPos val="b"/>
      <c:overlay val="0"/>
      <c:spPr>
        <a:noFill/>
        <a:ln>
          <a:noFill/>
        </a:ln>
        <a:effectLst/>
      </c:spPr>
      <c:txPr>
        <a:bodyPr rot="0" vert="horz"/>
        <a:lstStyle/>
        <a:p>
          <a:pPr>
            <a:defRPr/>
          </a:pPr>
          <a:endParaRPr lang="en-US"/>
        </a:p>
      </c:txPr>
    </c:legend>
    <c:plotVisOnly val="1"/>
    <c:dispBlanksAs val="gap"/>
    <c:showDLblsOverMax val="0"/>
    <c:extLst/>
  </c:chart>
  <c:spPr>
    <a:ln>
      <a:solidFill>
        <a:schemeClr val="bg1"/>
      </a:solidFill>
    </a:ln>
  </c:spPr>
  <c:txPr>
    <a:bodyPr/>
    <a:lstStyle/>
    <a:p>
      <a:pPr algn="ctr">
        <a:defRPr lang="en-US" sz="1000" b="0" i="0" u="none" strike="noStrike" kern="1200" baseline="0">
          <a:solidFill>
            <a:schemeClr val="tx1"/>
          </a:solidFill>
          <a:latin typeface="BNPP Sans" panose="02000000000000000000" pitchFamily="2" charset="0"/>
          <a:ea typeface="+mn-ea"/>
          <a:cs typeface="+mn-cs"/>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CPI!$B$6</c:f>
              <c:strCache>
                <c:ptCount val="1"/>
                <c:pt idx="0">
                  <c:v>Inflation (CPI)</c:v>
                </c:pt>
              </c:strCache>
            </c:strRef>
          </c:tx>
          <c:spPr>
            <a:ln w="28575" cap="rnd">
              <a:solidFill>
                <a:srgbClr val="FF5C34"/>
              </a:solidFill>
              <a:round/>
            </a:ln>
            <a:effectLst/>
          </c:spPr>
          <c:marker>
            <c:symbol val="none"/>
          </c:marker>
          <c:dLbls>
            <c:dLbl>
              <c:idx val="27"/>
              <c:layout>
                <c:manualLayout>
                  <c:x val="-3.2407409224903587E-2"/>
                  <c:y val="-2.8122132428228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FC7-40C8-9ACF-9E846F98D3C2}"/>
                </c:ext>
              </c:extLst>
            </c:dLbl>
            <c:dLbl>
              <c:idx val="34"/>
              <c:layout>
                <c:manualLayout>
                  <c:x val="-2.4928776326848843E-2"/>
                  <c:y val="5.0619838370811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C7-40C8-9ACF-9E846F98D3C2}"/>
                </c:ext>
              </c:extLst>
            </c:dLbl>
            <c:numFmt formatCode="#,##0.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BNPP Sans" panose="020000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CPI!$A$103:$A$137</c:f>
              <c:numCache>
                <c:formatCode>m/d/yyyy</c:formatCode>
                <c:ptCount val="35"/>
                <c:pt idx="0">
                  <c:v>43861</c:v>
                </c:pt>
                <c:pt idx="1">
                  <c:v>43890</c:v>
                </c:pt>
                <c:pt idx="2">
                  <c:v>43921</c:v>
                </c:pt>
                <c:pt idx="3">
                  <c:v>43951</c:v>
                </c:pt>
                <c:pt idx="4">
                  <c:v>43982</c:v>
                </c:pt>
                <c:pt idx="5">
                  <c:v>44012</c:v>
                </c:pt>
                <c:pt idx="6">
                  <c:v>44043</c:v>
                </c:pt>
                <c:pt idx="7">
                  <c:v>44074</c:v>
                </c:pt>
                <c:pt idx="8">
                  <c:v>44104</c:v>
                </c:pt>
                <c:pt idx="9">
                  <c:v>44135</c:v>
                </c:pt>
                <c:pt idx="10">
                  <c:v>44165</c:v>
                </c:pt>
                <c:pt idx="11">
                  <c:v>44196</c:v>
                </c:pt>
                <c:pt idx="12">
                  <c:v>44227</c:v>
                </c:pt>
                <c:pt idx="13">
                  <c:v>44255</c:v>
                </c:pt>
                <c:pt idx="14">
                  <c:v>44286</c:v>
                </c:pt>
                <c:pt idx="15">
                  <c:v>44316</c:v>
                </c:pt>
                <c:pt idx="16">
                  <c:v>44347</c:v>
                </c:pt>
                <c:pt idx="17">
                  <c:v>44377</c:v>
                </c:pt>
                <c:pt idx="18">
                  <c:v>44408</c:v>
                </c:pt>
                <c:pt idx="19">
                  <c:v>44439</c:v>
                </c:pt>
                <c:pt idx="20">
                  <c:v>44469</c:v>
                </c:pt>
                <c:pt idx="21">
                  <c:v>44500</c:v>
                </c:pt>
                <c:pt idx="22">
                  <c:v>44530</c:v>
                </c:pt>
                <c:pt idx="23">
                  <c:v>44561</c:v>
                </c:pt>
                <c:pt idx="24">
                  <c:v>44592</c:v>
                </c:pt>
                <c:pt idx="25">
                  <c:v>44620</c:v>
                </c:pt>
                <c:pt idx="26">
                  <c:v>44651</c:v>
                </c:pt>
                <c:pt idx="27">
                  <c:v>44681</c:v>
                </c:pt>
                <c:pt idx="28">
                  <c:v>44712</c:v>
                </c:pt>
                <c:pt idx="29">
                  <c:v>44742</c:v>
                </c:pt>
                <c:pt idx="30">
                  <c:v>44773</c:v>
                </c:pt>
                <c:pt idx="31">
                  <c:v>44804</c:v>
                </c:pt>
                <c:pt idx="32">
                  <c:v>44834</c:v>
                </c:pt>
                <c:pt idx="33" formatCode="dd\-mm\-yyyy">
                  <c:v>44865</c:v>
                </c:pt>
                <c:pt idx="34">
                  <c:v>44895</c:v>
                </c:pt>
              </c:numCache>
            </c:numRef>
          </c:cat>
          <c:val>
            <c:numRef>
              <c:f>CPI!$B$103:$B$137</c:f>
              <c:numCache>
                <c:formatCode>General</c:formatCode>
                <c:ptCount val="35"/>
                <c:pt idx="0">
                  <c:v>7.59</c:v>
                </c:pt>
                <c:pt idx="1">
                  <c:v>6.58</c:v>
                </c:pt>
                <c:pt idx="2">
                  <c:v>5.84</c:v>
                </c:pt>
                <c:pt idx="3">
                  <c:v>7.22</c:v>
                </c:pt>
                <c:pt idx="4">
                  <c:v>6.27</c:v>
                </c:pt>
                <c:pt idx="5">
                  <c:v>6.23</c:v>
                </c:pt>
                <c:pt idx="6">
                  <c:v>6.73</c:v>
                </c:pt>
                <c:pt idx="7">
                  <c:v>6.69</c:v>
                </c:pt>
                <c:pt idx="8">
                  <c:v>7.27</c:v>
                </c:pt>
                <c:pt idx="9">
                  <c:v>7.61</c:v>
                </c:pt>
                <c:pt idx="10">
                  <c:v>6.93</c:v>
                </c:pt>
                <c:pt idx="11">
                  <c:v>4.59</c:v>
                </c:pt>
                <c:pt idx="12">
                  <c:v>4.0599999999999996</c:v>
                </c:pt>
                <c:pt idx="13">
                  <c:v>5.03</c:v>
                </c:pt>
                <c:pt idx="14">
                  <c:v>5.52</c:v>
                </c:pt>
                <c:pt idx="15">
                  <c:v>4.2300000000000004</c:v>
                </c:pt>
                <c:pt idx="16">
                  <c:v>6.3</c:v>
                </c:pt>
                <c:pt idx="17">
                  <c:v>6.26</c:v>
                </c:pt>
                <c:pt idx="18">
                  <c:v>5.59</c:v>
                </c:pt>
                <c:pt idx="19">
                  <c:v>5.3</c:v>
                </c:pt>
                <c:pt idx="20">
                  <c:v>4.3499999999999996</c:v>
                </c:pt>
                <c:pt idx="21">
                  <c:v>4.4800000000000004</c:v>
                </c:pt>
                <c:pt idx="22">
                  <c:v>4.91</c:v>
                </c:pt>
                <c:pt idx="23">
                  <c:v>5.66</c:v>
                </c:pt>
                <c:pt idx="24">
                  <c:v>6.01</c:v>
                </c:pt>
                <c:pt idx="25">
                  <c:v>6.07</c:v>
                </c:pt>
                <c:pt idx="26">
                  <c:v>6.95</c:v>
                </c:pt>
                <c:pt idx="27">
                  <c:v>7.79</c:v>
                </c:pt>
                <c:pt idx="28">
                  <c:v>7.04</c:v>
                </c:pt>
                <c:pt idx="29">
                  <c:v>7.01</c:v>
                </c:pt>
                <c:pt idx="30">
                  <c:v>6.71</c:v>
                </c:pt>
                <c:pt idx="31">
                  <c:v>7</c:v>
                </c:pt>
                <c:pt idx="32">
                  <c:v>7.41</c:v>
                </c:pt>
                <c:pt idx="33">
                  <c:v>6.77</c:v>
                </c:pt>
                <c:pt idx="34">
                  <c:v>5.9</c:v>
                </c:pt>
              </c:numCache>
            </c:numRef>
          </c:val>
          <c:smooth val="0"/>
          <c:extLst>
            <c:ext xmlns:c16="http://schemas.microsoft.com/office/drawing/2014/chart" uri="{C3380CC4-5D6E-409C-BE32-E72D297353CC}">
              <c16:uniqueId val="{00000002-DFC7-40C8-9ACF-9E846F98D3C2}"/>
            </c:ext>
          </c:extLst>
        </c:ser>
        <c:dLbls>
          <c:showLegendKey val="0"/>
          <c:showVal val="0"/>
          <c:showCatName val="0"/>
          <c:showSerName val="0"/>
          <c:showPercent val="0"/>
          <c:showBubbleSize val="0"/>
        </c:dLbls>
        <c:smooth val="0"/>
        <c:axId val="104562704"/>
        <c:axId val="104556464"/>
      </c:lineChart>
      <c:dateAx>
        <c:axId val="104562704"/>
        <c:scaling>
          <c:orientation val="minMax"/>
        </c:scaling>
        <c:delete val="0"/>
        <c:axPos val="b"/>
        <c:numFmt formatCode="[$-409]mmm\-yy;@" sourceLinked="0"/>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NPP Sans" panose="02000000000000000000" pitchFamily="2" charset="0"/>
                <a:ea typeface="+mn-ea"/>
                <a:cs typeface="+mn-cs"/>
              </a:defRPr>
            </a:pPr>
            <a:endParaRPr lang="en-US"/>
          </a:p>
        </c:txPr>
        <c:crossAx val="104556464"/>
        <c:crosses val="autoZero"/>
        <c:auto val="1"/>
        <c:lblOffset val="100"/>
        <c:baseTimeUnit val="months"/>
        <c:majorUnit val="3"/>
        <c:majorTimeUnit val="months"/>
        <c:minorUnit val="1"/>
        <c:minorTimeUnit val="months"/>
      </c:dateAx>
      <c:valAx>
        <c:axId val="104556464"/>
        <c:scaling>
          <c:orientation val="minMax"/>
          <c:min val="3.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BNPP Sans" panose="02000000000000000000" pitchFamily="2" charset="0"/>
                    <a:ea typeface="+mn-ea"/>
                    <a:cs typeface="+mn-cs"/>
                  </a:defRPr>
                </a:pPr>
                <a:r>
                  <a:rPr lang="en-IN"/>
                  <a:t>Inflation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BNPP Sans" panose="02000000000000000000" pitchFamily="2" charset="0"/>
                  <a:ea typeface="+mn-ea"/>
                  <a:cs typeface="+mn-cs"/>
                </a:defRPr>
              </a:pPr>
              <a:endParaRPr lang="en-US"/>
            </a:p>
          </c:txPr>
        </c:title>
        <c:numFmt formatCode="General" sourceLinked="1"/>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NPP Sans" panose="02000000000000000000" pitchFamily="2" charset="0"/>
                <a:ea typeface="+mn-ea"/>
                <a:cs typeface="+mn-cs"/>
              </a:defRPr>
            </a:pPr>
            <a:endParaRPr lang="en-US"/>
          </a:p>
        </c:txPr>
        <c:crossAx val="104562704"/>
        <c:crosses val="autoZero"/>
        <c:crossBetween val="between"/>
      </c:valAx>
      <c:spPr>
        <a:noFill/>
        <a:ln>
          <a:noFill/>
        </a:ln>
        <a:effectLst/>
      </c:spPr>
    </c:plotArea>
    <c:plotVisOnly val="1"/>
    <c:dispBlanksAs val="gap"/>
    <c:showDLblsOverMax val="0"/>
  </c:chart>
  <c:spPr>
    <a:noFill/>
    <a:ln>
      <a:solidFill>
        <a:schemeClr val="bg1"/>
      </a:solidFill>
    </a:ln>
    <a:effectLst/>
  </c:spPr>
  <c:txPr>
    <a:bodyPr/>
    <a:lstStyle/>
    <a:p>
      <a:pPr>
        <a:defRPr>
          <a:solidFill>
            <a:schemeClr val="tx1">
              <a:lumMod val="65000"/>
              <a:lumOff val="35000"/>
            </a:schemeClr>
          </a:solidFill>
          <a:latin typeface="BNPP Sans" panose="02000000000000000000" pitchFamily="2"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'5yr SDL vs Repo Rate'!$B$1</c:f>
              <c:strCache>
                <c:ptCount val="1"/>
                <c:pt idx="0">
                  <c:v>SDL 5Y</c:v>
                </c:pt>
              </c:strCache>
            </c:strRef>
          </c:tx>
          <c:spPr>
            <a:ln w="28575" cap="rnd">
              <a:solidFill>
                <a:srgbClr val="FF5C34"/>
              </a:solidFill>
              <a:round/>
            </a:ln>
            <a:effectLst/>
          </c:spPr>
          <c:marker>
            <c:symbol val="none"/>
          </c:marker>
          <c:cat>
            <c:numRef>
              <c:f>'5yr SDL vs Repo Rate'!$A$2:$A$37</c:f>
              <c:numCache>
                <c:formatCode>m/d/yyyy</c:formatCode>
                <c:ptCount val="36"/>
                <c:pt idx="0">
                  <c:v>44896</c:v>
                </c:pt>
                <c:pt idx="1">
                  <c:v>44866</c:v>
                </c:pt>
                <c:pt idx="2">
                  <c:v>44835</c:v>
                </c:pt>
                <c:pt idx="3">
                  <c:v>44805</c:v>
                </c:pt>
                <c:pt idx="4">
                  <c:v>44774</c:v>
                </c:pt>
                <c:pt idx="5">
                  <c:v>44743</c:v>
                </c:pt>
                <c:pt idx="6">
                  <c:v>44713</c:v>
                </c:pt>
                <c:pt idx="7">
                  <c:v>44682</c:v>
                </c:pt>
                <c:pt idx="8">
                  <c:v>44652</c:v>
                </c:pt>
                <c:pt idx="9">
                  <c:v>44621</c:v>
                </c:pt>
                <c:pt idx="10">
                  <c:v>44593</c:v>
                </c:pt>
                <c:pt idx="11">
                  <c:v>44562</c:v>
                </c:pt>
                <c:pt idx="12">
                  <c:v>44531</c:v>
                </c:pt>
                <c:pt idx="13">
                  <c:v>44501</c:v>
                </c:pt>
                <c:pt idx="14">
                  <c:v>44470</c:v>
                </c:pt>
                <c:pt idx="15">
                  <c:v>44440</c:v>
                </c:pt>
                <c:pt idx="16">
                  <c:v>44409</c:v>
                </c:pt>
                <c:pt idx="17">
                  <c:v>44378</c:v>
                </c:pt>
                <c:pt idx="18">
                  <c:v>44348</c:v>
                </c:pt>
                <c:pt idx="19">
                  <c:v>44317</c:v>
                </c:pt>
                <c:pt idx="20">
                  <c:v>44287</c:v>
                </c:pt>
                <c:pt idx="21">
                  <c:v>44256</c:v>
                </c:pt>
                <c:pt idx="22">
                  <c:v>44228</c:v>
                </c:pt>
                <c:pt idx="23">
                  <c:v>44197</c:v>
                </c:pt>
                <c:pt idx="24">
                  <c:v>44166</c:v>
                </c:pt>
                <c:pt idx="25">
                  <c:v>44136</c:v>
                </c:pt>
                <c:pt idx="26">
                  <c:v>44105</c:v>
                </c:pt>
                <c:pt idx="27">
                  <c:v>44075</c:v>
                </c:pt>
                <c:pt idx="28">
                  <c:v>44044</c:v>
                </c:pt>
                <c:pt idx="29">
                  <c:v>44013</c:v>
                </c:pt>
                <c:pt idx="30">
                  <c:v>43983</c:v>
                </c:pt>
                <c:pt idx="31">
                  <c:v>43952</c:v>
                </c:pt>
                <c:pt idx="32">
                  <c:v>43922</c:v>
                </c:pt>
                <c:pt idx="33">
                  <c:v>43891</c:v>
                </c:pt>
                <c:pt idx="34">
                  <c:v>43862</c:v>
                </c:pt>
                <c:pt idx="35">
                  <c:v>43831</c:v>
                </c:pt>
              </c:numCache>
            </c:numRef>
          </c:cat>
          <c:val>
            <c:numRef>
              <c:f>'5yr SDL vs Repo Rate'!$B$2:$B$37</c:f>
              <c:numCache>
                <c:formatCode>General</c:formatCode>
                <c:ptCount val="36"/>
                <c:pt idx="0">
                  <c:v>7.5023</c:v>
                </c:pt>
                <c:pt idx="1">
                  <c:v>7.5068000000000001</c:v>
                </c:pt>
                <c:pt idx="2">
                  <c:v>7.6863999999999999</c:v>
                </c:pt>
                <c:pt idx="3">
                  <c:v>7.5106000000000002</c:v>
                </c:pt>
                <c:pt idx="4">
                  <c:v>7.34</c:v>
                </c:pt>
                <c:pt idx="5">
                  <c:v>7.4115000000000002</c:v>
                </c:pt>
                <c:pt idx="6">
                  <c:v>7.5755999999999997</c:v>
                </c:pt>
                <c:pt idx="7">
                  <c:v>7.5155000000000003</c:v>
                </c:pt>
                <c:pt idx="8">
                  <c:v>6.9280999999999997</c:v>
                </c:pt>
                <c:pt idx="9">
                  <c:v>6.6729000000000003</c:v>
                </c:pt>
                <c:pt idx="10">
                  <c:v>6.4264000000000001</c:v>
                </c:pt>
                <c:pt idx="11">
                  <c:v>6.5659000000000001</c:v>
                </c:pt>
                <c:pt idx="12">
                  <c:v>6.4599000000000002</c:v>
                </c:pt>
                <c:pt idx="13">
                  <c:v>6.2877000000000001</c:v>
                </c:pt>
                <c:pt idx="14">
                  <c:v>6.4443999999999999</c:v>
                </c:pt>
                <c:pt idx="15">
                  <c:v>6.3337000000000003</c:v>
                </c:pt>
                <c:pt idx="16">
                  <c:v>6.3632999999999997</c:v>
                </c:pt>
                <c:pt idx="17">
                  <c:v>6.5475000000000003</c:v>
                </c:pt>
                <c:pt idx="18">
                  <c:v>6.4737999999999998</c:v>
                </c:pt>
                <c:pt idx="19">
                  <c:v>6.3072999999999997</c:v>
                </c:pt>
                <c:pt idx="20">
                  <c:v>6.4006999999999996</c:v>
                </c:pt>
                <c:pt idx="21">
                  <c:v>6.3360000000000003</c:v>
                </c:pt>
                <c:pt idx="22">
                  <c:v>6.2742000000000004</c:v>
                </c:pt>
                <c:pt idx="23">
                  <c:v>5.9085999999999999</c:v>
                </c:pt>
                <c:pt idx="24">
                  <c:v>5.7508999999999997</c:v>
                </c:pt>
                <c:pt idx="25">
                  <c:v>5.6734</c:v>
                </c:pt>
                <c:pt idx="26">
                  <c:v>5.6786000000000003</c:v>
                </c:pt>
                <c:pt idx="27">
                  <c:v>6.2967000000000004</c:v>
                </c:pt>
                <c:pt idx="28">
                  <c:v>6.1113999999999997</c:v>
                </c:pt>
                <c:pt idx="29">
                  <c:v>5.5949</c:v>
                </c:pt>
                <c:pt idx="30">
                  <c:v>5.8209999999999997</c:v>
                </c:pt>
                <c:pt idx="31">
                  <c:v>5.7579000000000002</c:v>
                </c:pt>
                <c:pt idx="32">
                  <c:v>6.3163999999999998</c:v>
                </c:pt>
                <c:pt idx="33">
                  <c:v>6.9705000000000004</c:v>
                </c:pt>
                <c:pt idx="34">
                  <c:v>6.7405999999999997</c:v>
                </c:pt>
                <c:pt idx="35">
                  <c:v>6.8818999999999999</c:v>
                </c:pt>
              </c:numCache>
            </c:numRef>
          </c:val>
          <c:smooth val="0"/>
          <c:extLst>
            <c:ext xmlns:c16="http://schemas.microsoft.com/office/drawing/2014/chart" uri="{C3380CC4-5D6E-409C-BE32-E72D297353CC}">
              <c16:uniqueId val="{00000000-1E0D-4583-A86C-D9CEA74EBBA5}"/>
            </c:ext>
          </c:extLst>
        </c:ser>
        <c:ser>
          <c:idx val="1"/>
          <c:order val="1"/>
          <c:tx>
            <c:strRef>
              <c:f>'5yr SDL vs Repo Rate'!$E$1</c:f>
              <c:strCache>
                <c:ptCount val="1"/>
                <c:pt idx="0">
                  <c:v>Repo Rate</c:v>
                </c:pt>
              </c:strCache>
            </c:strRef>
          </c:tx>
          <c:spPr>
            <a:ln w="28575" cap="rnd">
              <a:solidFill>
                <a:srgbClr val="00965E"/>
              </a:solidFill>
              <a:round/>
            </a:ln>
            <a:effectLst/>
          </c:spPr>
          <c:marker>
            <c:symbol val="none"/>
          </c:marker>
          <c:cat>
            <c:numRef>
              <c:f>'5yr SDL vs Repo Rate'!$A$2:$A$37</c:f>
              <c:numCache>
                <c:formatCode>m/d/yyyy</c:formatCode>
                <c:ptCount val="36"/>
                <c:pt idx="0">
                  <c:v>44896</c:v>
                </c:pt>
                <c:pt idx="1">
                  <c:v>44866</c:v>
                </c:pt>
                <c:pt idx="2">
                  <c:v>44835</c:v>
                </c:pt>
                <c:pt idx="3">
                  <c:v>44805</c:v>
                </c:pt>
                <c:pt idx="4">
                  <c:v>44774</c:v>
                </c:pt>
                <c:pt idx="5">
                  <c:v>44743</c:v>
                </c:pt>
                <c:pt idx="6">
                  <c:v>44713</c:v>
                </c:pt>
                <c:pt idx="7">
                  <c:v>44682</c:v>
                </c:pt>
                <c:pt idx="8">
                  <c:v>44652</c:v>
                </c:pt>
                <c:pt idx="9">
                  <c:v>44621</c:v>
                </c:pt>
                <c:pt idx="10">
                  <c:v>44593</c:v>
                </c:pt>
                <c:pt idx="11">
                  <c:v>44562</c:v>
                </c:pt>
                <c:pt idx="12">
                  <c:v>44531</c:v>
                </c:pt>
                <c:pt idx="13">
                  <c:v>44501</c:v>
                </c:pt>
                <c:pt idx="14">
                  <c:v>44470</c:v>
                </c:pt>
                <c:pt idx="15">
                  <c:v>44440</c:v>
                </c:pt>
                <c:pt idx="16">
                  <c:v>44409</c:v>
                </c:pt>
                <c:pt idx="17">
                  <c:v>44378</c:v>
                </c:pt>
                <c:pt idx="18">
                  <c:v>44348</c:v>
                </c:pt>
                <c:pt idx="19">
                  <c:v>44317</c:v>
                </c:pt>
                <c:pt idx="20">
                  <c:v>44287</c:v>
                </c:pt>
                <c:pt idx="21">
                  <c:v>44256</c:v>
                </c:pt>
                <c:pt idx="22">
                  <c:v>44228</c:v>
                </c:pt>
                <c:pt idx="23">
                  <c:v>44197</c:v>
                </c:pt>
                <c:pt idx="24">
                  <c:v>44166</c:v>
                </c:pt>
                <c:pt idx="25">
                  <c:v>44136</c:v>
                </c:pt>
                <c:pt idx="26">
                  <c:v>44105</c:v>
                </c:pt>
                <c:pt idx="27">
                  <c:v>44075</c:v>
                </c:pt>
                <c:pt idx="28">
                  <c:v>44044</c:v>
                </c:pt>
                <c:pt idx="29">
                  <c:v>44013</c:v>
                </c:pt>
                <c:pt idx="30">
                  <c:v>43983</c:v>
                </c:pt>
                <c:pt idx="31">
                  <c:v>43952</c:v>
                </c:pt>
                <c:pt idx="32">
                  <c:v>43922</c:v>
                </c:pt>
                <c:pt idx="33">
                  <c:v>43891</c:v>
                </c:pt>
                <c:pt idx="34">
                  <c:v>43862</c:v>
                </c:pt>
                <c:pt idx="35">
                  <c:v>43831</c:v>
                </c:pt>
              </c:numCache>
            </c:numRef>
          </c:cat>
          <c:val>
            <c:numRef>
              <c:f>'5yr SDL vs Repo Rate'!$E$2:$E$37</c:f>
              <c:numCache>
                <c:formatCode>General</c:formatCode>
                <c:ptCount val="36"/>
                <c:pt idx="0">
                  <c:v>5.9</c:v>
                </c:pt>
                <c:pt idx="1">
                  <c:v>5.9</c:v>
                </c:pt>
                <c:pt idx="2">
                  <c:v>5.9</c:v>
                </c:pt>
                <c:pt idx="3">
                  <c:v>5.4</c:v>
                </c:pt>
                <c:pt idx="4">
                  <c:v>4.9000000000000004</c:v>
                </c:pt>
                <c:pt idx="5">
                  <c:v>4.9000000000000004</c:v>
                </c:pt>
                <c:pt idx="6">
                  <c:v>4.4000000000000004</c:v>
                </c:pt>
                <c:pt idx="7">
                  <c:v>4</c:v>
                </c:pt>
                <c:pt idx="8">
                  <c:v>4</c:v>
                </c:pt>
                <c:pt idx="9">
                  <c:v>4</c:v>
                </c:pt>
                <c:pt idx="10">
                  <c:v>4</c:v>
                </c:pt>
                <c:pt idx="11">
                  <c:v>4</c:v>
                </c:pt>
                <c:pt idx="12">
                  <c:v>4</c:v>
                </c:pt>
                <c:pt idx="13">
                  <c:v>4</c:v>
                </c:pt>
                <c:pt idx="14">
                  <c:v>4</c:v>
                </c:pt>
                <c:pt idx="15">
                  <c:v>4</c:v>
                </c:pt>
                <c:pt idx="16">
                  <c:v>4</c:v>
                </c:pt>
                <c:pt idx="17">
                  <c:v>4</c:v>
                </c:pt>
                <c:pt idx="18">
                  <c:v>4</c:v>
                </c:pt>
                <c:pt idx="19">
                  <c:v>4</c:v>
                </c:pt>
                <c:pt idx="20">
                  <c:v>4</c:v>
                </c:pt>
                <c:pt idx="21">
                  <c:v>4</c:v>
                </c:pt>
                <c:pt idx="22">
                  <c:v>4</c:v>
                </c:pt>
                <c:pt idx="23">
                  <c:v>4</c:v>
                </c:pt>
                <c:pt idx="24">
                  <c:v>4</c:v>
                </c:pt>
                <c:pt idx="25">
                  <c:v>4</c:v>
                </c:pt>
                <c:pt idx="26">
                  <c:v>4</c:v>
                </c:pt>
                <c:pt idx="27">
                  <c:v>4</c:v>
                </c:pt>
                <c:pt idx="28">
                  <c:v>4</c:v>
                </c:pt>
                <c:pt idx="29">
                  <c:v>4</c:v>
                </c:pt>
                <c:pt idx="30">
                  <c:v>4</c:v>
                </c:pt>
                <c:pt idx="31">
                  <c:v>4.4000000000000004</c:v>
                </c:pt>
                <c:pt idx="32">
                  <c:v>4.4000000000000004</c:v>
                </c:pt>
                <c:pt idx="33">
                  <c:v>5.15</c:v>
                </c:pt>
                <c:pt idx="34">
                  <c:v>5.15</c:v>
                </c:pt>
                <c:pt idx="35">
                  <c:v>5.15</c:v>
                </c:pt>
              </c:numCache>
            </c:numRef>
          </c:val>
          <c:smooth val="0"/>
          <c:extLst>
            <c:ext xmlns:c16="http://schemas.microsoft.com/office/drawing/2014/chart" uri="{C3380CC4-5D6E-409C-BE32-E72D297353CC}">
              <c16:uniqueId val="{00000001-1E0D-4583-A86C-D9CEA74EBBA5}"/>
            </c:ext>
          </c:extLst>
        </c:ser>
        <c:dLbls>
          <c:showLegendKey val="0"/>
          <c:showVal val="0"/>
          <c:showCatName val="0"/>
          <c:showSerName val="0"/>
          <c:showPercent val="0"/>
          <c:showBubbleSize val="0"/>
        </c:dLbls>
        <c:smooth val="0"/>
        <c:axId val="313076944"/>
        <c:axId val="313082768"/>
      </c:lineChart>
      <c:dateAx>
        <c:axId val="313076944"/>
        <c:scaling>
          <c:orientation val="minMax"/>
        </c:scaling>
        <c:delete val="0"/>
        <c:axPos val="b"/>
        <c:numFmt formatCode="[$-409]mmm\-yy;@" sourceLinked="0"/>
        <c:majorTickMark val="out"/>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BNPP Sans Light" panose="02000503020000020004" pitchFamily="2" charset="0"/>
                <a:ea typeface="+mn-ea"/>
                <a:cs typeface="+mn-cs"/>
              </a:defRPr>
            </a:pPr>
            <a:endParaRPr lang="en-US"/>
          </a:p>
        </c:txPr>
        <c:crossAx val="313082768"/>
        <c:crosses val="autoZero"/>
        <c:auto val="1"/>
        <c:lblOffset val="100"/>
        <c:baseTimeUnit val="months"/>
      </c:dateAx>
      <c:valAx>
        <c:axId val="313082768"/>
        <c:scaling>
          <c:orientation val="minMax"/>
          <c:min val="3"/>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BNPP Sans Light" panose="02000503020000020004" pitchFamily="2" charset="0"/>
                    <a:ea typeface="+mn-ea"/>
                    <a:cs typeface="+mn-cs"/>
                  </a:defRPr>
                </a:pPr>
                <a:r>
                  <a:rPr lang="en-IN"/>
                  <a:t>Interest rate (%)</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BNPP Sans Light" panose="02000503020000020004" pitchFamily="2" charset="0"/>
                  <a:ea typeface="+mn-ea"/>
                  <a:cs typeface="+mn-cs"/>
                </a:defRPr>
              </a:pPr>
              <a:endParaRPr lang="en-US"/>
            </a:p>
          </c:txPr>
        </c:title>
        <c:numFmt formatCode="General" sourceLinked="1"/>
        <c:majorTickMark val="none"/>
        <c:minorTickMark val="none"/>
        <c:tickLblPos val="nextTo"/>
        <c:spPr>
          <a:noFill/>
          <a:ln>
            <a:solidFill>
              <a:schemeClr val="tx1">
                <a:lumMod val="65000"/>
                <a:lumOff val="35000"/>
              </a:schemeClr>
            </a:solidFill>
          </a:ln>
          <a:effectLst/>
        </c:spPr>
        <c:txPr>
          <a:bodyPr rot="-60000000" spcFirstLastPara="1" vertOverflow="ellipsis" vert="horz" wrap="square" anchor="ctr" anchorCtr="1"/>
          <a:lstStyle/>
          <a:p>
            <a:pPr>
              <a:defRPr sz="900" b="1" i="0" u="none" strike="noStrike" kern="1200" baseline="0">
                <a:solidFill>
                  <a:schemeClr val="tx1"/>
                </a:solidFill>
                <a:latin typeface="BNPP Sans Light" panose="02000503020000020004" pitchFamily="2" charset="0"/>
                <a:ea typeface="+mn-ea"/>
                <a:cs typeface="+mn-cs"/>
              </a:defRPr>
            </a:pPr>
            <a:endParaRPr lang="en-US"/>
          </a:p>
        </c:txPr>
        <c:crossAx val="313076944"/>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BNPP Sans Light" panose="02000503020000020004"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latin typeface="BNPP Sans Light" panose="02000503020000020004" pitchFamily="2"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0.06942</cdr:x>
      <cdr:y>0.92612</cdr:y>
    </cdr:from>
    <cdr:to>
      <cdr:x>0.77415</cdr:x>
      <cdr:y>1</cdr:y>
    </cdr:to>
    <cdr:sp macro="" textlink="">
      <cdr:nvSpPr>
        <cdr:cNvPr id="2" name="TextBox 4">
          <a:extLst xmlns:a="http://schemas.openxmlformats.org/drawingml/2006/main">
            <a:ext uri="{FF2B5EF4-FFF2-40B4-BE49-F238E27FC236}">
              <a16:creationId xmlns:a16="http://schemas.microsoft.com/office/drawing/2014/main" id="{0CB97155-BD6F-8992-A0DE-14D35694D154}"/>
            </a:ext>
          </a:extLst>
        </cdr:cNvPr>
        <cdr:cNvSpPr txBox="1"/>
      </cdr:nvSpPr>
      <cdr:spPr>
        <a:xfrm xmlns:a="http://schemas.openxmlformats.org/drawingml/2006/main">
          <a:off x="385775" y="3599391"/>
          <a:ext cx="3916218" cy="166255"/>
        </a:xfrm>
        <a:prstGeom xmlns:a="http://schemas.openxmlformats.org/drawingml/2006/main" prst="rect">
          <a:avLst/>
        </a:prstGeom>
        <a:noFill xmlns:a="http://schemas.openxmlformats.org/drawingml/2006/main"/>
      </cdr:spPr>
      <cdr:txBody>
        <a:bodyPr xmlns:a="http://schemas.openxmlformats.org/drawingml/2006/main" wrap="square" lIns="0" tIns="0" rIns="0" bIns="0" rtlCol="0">
          <a:no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IN" sz="1000" dirty="0">
              <a:solidFill>
                <a:schemeClr val="bg1"/>
              </a:solidFill>
            </a:rPr>
            <a:t>Source: RBI. Data as on September 2022.</a:t>
          </a:r>
        </a:p>
      </cdr:txBody>
    </cdr:sp>
  </cdr:relSizeAnchor>
</c:userShapes>
</file>

<file path=ppt/drawings/drawing2.xml><?xml version="1.0" encoding="utf-8"?>
<c:userShapes xmlns:c="http://schemas.openxmlformats.org/drawingml/2006/chart">
  <cdr:relSizeAnchor xmlns:cdr="http://schemas.openxmlformats.org/drawingml/2006/chartDrawing">
    <cdr:from>
      <cdr:x>0.78886</cdr:x>
      <cdr:y>0.11118</cdr:y>
    </cdr:from>
    <cdr:to>
      <cdr:x>0.78886</cdr:x>
      <cdr:y>0.54067</cdr:y>
    </cdr:to>
    <cdr:cxnSp macro="">
      <cdr:nvCxnSpPr>
        <cdr:cNvPr id="3" name="Straight Connector 2">
          <a:extLst xmlns:a="http://schemas.openxmlformats.org/drawingml/2006/main">
            <a:ext uri="{FF2B5EF4-FFF2-40B4-BE49-F238E27FC236}">
              <a16:creationId xmlns:a16="http://schemas.microsoft.com/office/drawing/2014/main" id="{B4F18EB2-DD1A-E930-68F0-33D6D1BCEA83}"/>
            </a:ext>
          </a:extLst>
        </cdr:cNvPr>
        <cdr:cNvCxnSpPr/>
      </cdr:nvCxnSpPr>
      <cdr:spPr>
        <a:xfrm xmlns:a="http://schemas.openxmlformats.org/drawingml/2006/main">
          <a:off x="4018881" y="260462"/>
          <a:ext cx="0" cy="1006134"/>
        </a:xfrm>
        <a:prstGeom xmlns:a="http://schemas.openxmlformats.org/drawingml/2006/main" prst="line">
          <a:avLst/>
        </a:prstGeom>
        <a:ln xmlns:a="http://schemas.openxmlformats.org/drawingml/2006/main" w="25400">
          <a:solidFill>
            <a:schemeClr val="tx1">
              <a:lumMod val="65000"/>
              <a:lumOff val="3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75E1D-8904-4187-BA37-588E2CF31CDE}" type="datetimeFigureOut">
              <a:rPr lang="en-US" smtClean="0"/>
              <a:t>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A6647D-9FCF-4247-80A1-809FEAB3DBFC}" type="slidenum">
              <a:rPr lang="en-US" smtClean="0"/>
              <a:t>‹#›</a:t>
            </a:fld>
            <a:endParaRPr lang="en-US"/>
          </a:p>
        </p:txBody>
      </p:sp>
    </p:spTree>
    <p:extLst>
      <p:ext uri="{BB962C8B-B14F-4D97-AF65-F5344CB8AC3E}">
        <p14:creationId xmlns:p14="http://schemas.microsoft.com/office/powerpoint/2010/main" val="2225089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A6647D-9FCF-4247-80A1-809FEAB3DBFC}" type="slidenum">
              <a:rPr lang="en-US" smtClean="0"/>
              <a:t>10</a:t>
            </a:fld>
            <a:endParaRPr lang="en-US"/>
          </a:p>
        </p:txBody>
      </p:sp>
    </p:spTree>
    <p:extLst>
      <p:ext uri="{BB962C8B-B14F-4D97-AF65-F5344CB8AC3E}">
        <p14:creationId xmlns:p14="http://schemas.microsoft.com/office/powerpoint/2010/main" val="2424989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A6647D-9FCF-4247-80A1-809FEAB3DBFC}" type="slidenum">
              <a:rPr lang="en-US" smtClean="0"/>
              <a:t>11</a:t>
            </a:fld>
            <a:endParaRPr lang="en-US"/>
          </a:p>
        </p:txBody>
      </p:sp>
    </p:spTree>
    <p:extLst>
      <p:ext uri="{BB962C8B-B14F-4D97-AF65-F5344CB8AC3E}">
        <p14:creationId xmlns:p14="http://schemas.microsoft.com/office/powerpoint/2010/main" val="484845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A6647D-9FCF-4247-80A1-809FEAB3DBFC}" type="slidenum">
              <a:rPr lang="en-US" smtClean="0"/>
              <a:t>15</a:t>
            </a:fld>
            <a:endParaRPr lang="en-US"/>
          </a:p>
        </p:txBody>
      </p:sp>
    </p:spTree>
    <p:extLst>
      <p:ext uri="{BB962C8B-B14F-4D97-AF65-F5344CB8AC3E}">
        <p14:creationId xmlns:p14="http://schemas.microsoft.com/office/powerpoint/2010/main" val="3288502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A6647D-9FCF-4247-80A1-809FEAB3DBFC}" type="slidenum">
              <a:rPr lang="en-US" smtClean="0"/>
              <a:t>16</a:t>
            </a:fld>
            <a:endParaRPr lang="en-US"/>
          </a:p>
        </p:txBody>
      </p:sp>
    </p:spTree>
    <p:extLst>
      <p:ext uri="{BB962C8B-B14F-4D97-AF65-F5344CB8AC3E}">
        <p14:creationId xmlns:p14="http://schemas.microsoft.com/office/powerpoint/2010/main" val="2024985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A6647D-9FCF-4247-80A1-809FEAB3DBFC}" type="slidenum">
              <a:rPr lang="en-US" smtClean="0"/>
              <a:t>17</a:t>
            </a:fld>
            <a:endParaRPr lang="en-US"/>
          </a:p>
        </p:txBody>
      </p:sp>
    </p:spTree>
    <p:extLst>
      <p:ext uri="{BB962C8B-B14F-4D97-AF65-F5344CB8AC3E}">
        <p14:creationId xmlns:p14="http://schemas.microsoft.com/office/powerpoint/2010/main" val="3671568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A6647D-9FCF-4247-80A1-809FEAB3DBFC}" type="slidenum">
              <a:rPr lang="en-US" smtClean="0"/>
              <a:t>18</a:t>
            </a:fld>
            <a:endParaRPr lang="en-US"/>
          </a:p>
        </p:txBody>
      </p:sp>
    </p:spTree>
    <p:extLst>
      <p:ext uri="{BB962C8B-B14F-4D97-AF65-F5344CB8AC3E}">
        <p14:creationId xmlns:p14="http://schemas.microsoft.com/office/powerpoint/2010/main" val="564352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A6647D-9FCF-4247-80A1-809FEAB3DBFC}" type="slidenum">
              <a:rPr lang="en-US" smtClean="0"/>
              <a:t>19</a:t>
            </a:fld>
            <a:endParaRPr lang="en-US"/>
          </a:p>
        </p:txBody>
      </p:sp>
    </p:spTree>
    <p:extLst>
      <p:ext uri="{BB962C8B-B14F-4D97-AF65-F5344CB8AC3E}">
        <p14:creationId xmlns:p14="http://schemas.microsoft.com/office/powerpoint/2010/main" val="17835082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14CED-3064-A4E4-DD80-49C38CCB58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52E8C2-3637-AB46-6490-6DAA7ABDB2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FC1CC7-36D7-847B-7F25-CDC6DA09D926}"/>
              </a:ext>
            </a:extLst>
          </p:cNvPr>
          <p:cNvSpPr>
            <a:spLocks noGrp="1"/>
          </p:cNvSpPr>
          <p:nvPr>
            <p:ph type="dt" sz="half" idx="10"/>
          </p:nvPr>
        </p:nvSpPr>
        <p:spPr/>
        <p:txBody>
          <a:bodyPr/>
          <a:lstStyle/>
          <a:p>
            <a:fld id="{93286272-9D53-4D12-97BB-29DC733C4E27}" type="datetimeFigureOut">
              <a:rPr lang="en-US" smtClean="0"/>
              <a:t>1/9/2023</a:t>
            </a:fld>
            <a:endParaRPr lang="en-US"/>
          </a:p>
        </p:txBody>
      </p:sp>
      <p:sp>
        <p:nvSpPr>
          <p:cNvPr id="5" name="Footer Placeholder 4">
            <a:extLst>
              <a:ext uri="{FF2B5EF4-FFF2-40B4-BE49-F238E27FC236}">
                <a16:creationId xmlns:a16="http://schemas.microsoft.com/office/drawing/2014/main" id="{88C292B9-135F-64D7-5350-611CF7F032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957EAC-5064-8E0F-EC36-64682FC5F971}"/>
              </a:ext>
            </a:extLst>
          </p:cNvPr>
          <p:cNvSpPr>
            <a:spLocks noGrp="1"/>
          </p:cNvSpPr>
          <p:nvPr>
            <p:ph type="sldNum" sz="quarter" idx="12"/>
          </p:nvPr>
        </p:nvSpPr>
        <p:spPr/>
        <p:txBody>
          <a:bodyPr/>
          <a:lstStyle/>
          <a:p>
            <a:fld id="{F060FE0A-657B-4371-A455-DEE8355D9CB9}" type="slidenum">
              <a:rPr lang="en-US" smtClean="0"/>
              <a:t>‹#›</a:t>
            </a:fld>
            <a:endParaRPr lang="en-US"/>
          </a:p>
        </p:txBody>
      </p:sp>
      <p:pic>
        <p:nvPicPr>
          <p:cNvPr id="12" name="Picture 11">
            <a:extLst>
              <a:ext uri="{FF2B5EF4-FFF2-40B4-BE49-F238E27FC236}">
                <a16:creationId xmlns:a16="http://schemas.microsoft.com/office/drawing/2014/main" id="{FDAE47DF-6B66-942B-94AD-47B05A6E83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7686" y="6197599"/>
            <a:ext cx="1917133" cy="660401"/>
          </a:xfrm>
          <a:prstGeom prst="rect">
            <a:avLst/>
          </a:prstGeom>
        </p:spPr>
      </p:pic>
      <p:sp>
        <p:nvSpPr>
          <p:cNvPr id="9" name="Rectangle 8">
            <a:extLst>
              <a:ext uri="{FF2B5EF4-FFF2-40B4-BE49-F238E27FC236}">
                <a16:creationId xmlns:a16="http://schemas.microsoft.com/office/drawing/2014/main" id="{7749960D-1FFA-3561-86AC-38E3010798C5}"/>
              </a:ext>
            </a:extLst>
          </p:cNvPr>
          <p:cNvSpPr/>
          <p:nvPr userDrawn="1"/>
        </p:nvSpPr>
        <p:spPr>
          <a:xfrm>
            <a:off x="2429164" y="6721475"/>
            <a:ext cx="9762835" cy="136524"/>
          </a:xfrm>
          <a:prstGeom prst="rect">
            <a:avLst/>
          </a:prstGeom>
          <a:solidFill>
            <a:srgbClr val="D74B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384707-5256-5F60-7768-76C2961CEAEC}"/>
              </a:ext>
            </a:extLst>
          </p:cNvPr>
          <p:cNvSpPr/>
          <p:nvPr userDrawn="1"/>
        </p:nvSpPr>
        <p:spPr>
          <a:xfrm>
            <a:off x="11508509" y="6356350"/>
            <a:ext cx="434109" cy="501650"/>
          </a:xfrm>
          <a:prstGeom prst="rect">
            <a:avLst/>
          </a:prstGeom>
          <a:solidFill>
            <a:srgbClr val="009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363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751D-666C-E6AB-DA35-1A2586DFFE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3E2ADC-3E73-3AD2-4B3A-1D075E0247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AF4573-1E36-F74E-31A5-CBC868A2AEC1}"/>
              </a:ext>
            </a:extLst>
          </p:cNvPr>
          <p:cNvSpPr>
            <a:spLocks noGrp="1"/>
          </p:cNvSpPr>
          <p:nvPr>
            <p:ph type="dt" sz="half" idx="10"/>
          </p:nvPr>
        </p:nvSpPr>
        <p:spPr/>
        <p:txBody>
          <a:bodyPr/>
          <a:lstStyle/>
          <a:p>
            <a:fld id="{93286272-9D53-4D12-97BB-29DC733C4E27}" type="datetimeFigureOut">
              <a:rPr lang="en-US" smtClean="0"/>
              <a:t>1/9/2023</a:t>
            </a:fld>
            <a:endParaRPr lang="en-US"/>
          </a:p>
        </p:txBody>
      </p:sp>
      <p:sp>
        <p:nvSpPr>
          <p:cNvPr id="5" name="Footer Placeholder 4">
            <a:extLst>
              <a:ext uri="{FF2B5EF4-FFF2-40B4-BE49-F238E27FC236}">
                <a16:creationId xmlns:a16="http://schemas.microsoft.com/office/drawing/2014/main" id="{87CE2F86-BB5B-20E4-01EA-C0C4A9663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3CDFA3-CD85-722B-AD8F-2CF250E9D18E}"/>
              </a:ext>
            </a:extLst>
          </p:cNvPr>
          <p:cNvSpPr>
            <a:spLocks noGrp="1"/>
          </p:cNvSpPr>
          <p:nvPr>
            <p:ph type="sldNum" sz="quarter" idx="12"/>
          </p:nvPr>
        </p:nvSpPr>
        <p:spPr/>
        <p:txBody>
          <a:bodyPr/>
          <a:lstStyle/>
          <a:p>
            <a:fld id="{F060FE0A-657B-4371-A455-DEE8355D9CB9}" type="slidenum">
              <a:rPr lang="en-US" smtClean="0"/>
              <a:t>‹#›</a:t>
            </a:fld>
            <a:endParaRPr lang="en-US"/>
          </a:p>
        </p:txBody>
      </p:sp>
    </p:spTree>
    <p:extLst>
      <p:ext uri="{BB962C8B-B14F-4D97-AF65-F5344CB8AC3E}">
        <p14:creationId xmlns:p14="http://schemas.microsoft.com/office/powerpoint/2010/main" val="3984494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D589EF-C85F-C9A7-D6EA-82F231B026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7E662E-3FCB-CF31-EA46-A03F3A5322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0FB8FE-049D-F3CF-E7DD-11B99110686A}"/>
              </a:ext>
            </a:extLst>
          </p:cNvPr>
          <p:cNvSpPr>
            <a:spLocks noGrp="1"/>
          </p:cNvSpPr>
          <p:nvPr>
            <p:ph type="dt" sz="half" idx="10"/>
          </p:nvPr>
        </p:nvSpPr>
        <p:spPr/>
        <p:txBody>
          <a:bodyPr/>
          <a:lstStyle/>
          <a:p>
            <a:fld id="{93286272-9D53-4D12-97BB-29DC733C4E27}" type="datetimeFigureOut">
              <a:rPr lang="en-US" smtClean="0"/>
              <a:t>1/9/2023</a:t>
            </a:fld>
            <a:endParaRPr lang="en-US"/>
          </a:p>
        </p:txBody>
      </p:sp>
      <p:sp>
        <p:nvSpPr>
          <p:cNvPr id="5" name="Footer Placeholder 4">
            <a:extLst>
              <a:ext uri="{FF2B5EF4-FFF2-40B4-BE49-F238E27FC236}">
                <a16:creationId xmlns:a16="http://schemas.microsoft.com/office/drawing/2014/main" id="{F44161DB-F18A-A803-7412-6DF108A204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AEE71F-381B-F45B-B6C6-5272D36324E2}"/>
              </a:ext>
            </a:extLst>
          </p:cNvPr>
          <p:cNvSpPr>
            <a:spLocks noGrp="1"/>
          </p:cNvSpPr>
          <p:nvPr>
            <p:ph type="sldNum" sz="quarter" idx="12"/>
          </p:nvPr>
        </p:nvSpPr>
        <p:spPr/>
        <p:txBody>
          <a:bodyPr/>
          <a:lstStyle/>
          <a:p>
            <a:fld id="{F060FE0A-657B-4371-A455-DEE8355D9CB9}" type="slidenum">
              <a:rPr lang="en-US" smtClean="0"/>
              <a:t>‹#›</a:t>
            </a:fld>
            <a:endParaRPr lang="en-US"/>
          </a:p>
        </p:txBody>
      </p:sp>
    </p:spTree>
    <p:extLst>
      <p:ext uri="{BB962C8B-B14F-4D97-AF65-F5344CB8AC3E}">
        <p14:creationId xmlns:p14="http://schemas.microsoft.com/office/powerpoint/2010/main" val="2595667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E61FF-4B3A-F682-AD4D-9BEEB47BD5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6B5579-3111-1283-8AB0-A6C6E9D270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357FF5-0002-25C2-D5A4-2104F4925DAA}"/>
              </a:ext>
            </a:extLst>
          </p:cNvPr>
          <p:cNvSpPr>
            <a:spLocks noGrp="1"/>
          </p:cNvSpPr>
          <p:nvPr>
            <p:ph type="dt" sz="half" idx="10"/>
          </p:nvPr>
        </p:nvSpPr>
        <p:spPr/>
        <p:txBody>
          <a:bodyPr/>
          <a:lstStyle/>
          <a:p>
            <a:fld id="{93286272-9D53-4D12-97BB-29DC733C4E27}" type="datetimeFigureOut">
              <a:rPr lang="en-US" smtClean="0"/>
              <a:t>1/9/2023</a:t>
            </a:fld>
            <a:endParaRPr lang="en-US"/>
          </a:p>
        </p:txBody>
      </p:sp>
      <p:sp>
        <p:nvSpPr>
          <p:cNvPr id="5" name="Footer Placeholder 4">
            <a:extLst>
              <a:ext uri="{FF2B5EF4-FFF2-40B4-BE49-F238E27FC236}">
                <a16:creationId xmlns:a16="http://schemas.microsoft.com/office/drawing/2014/main" id="{0873FFD9-D2E0-1309-48C3-0C928D6D7E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824F2A-E886-20CD-D9CE-21D7E780B006}"/>
              </a:ext>
            </a:extLst>
          </p:cNvPr>
          <p:cNvSpPr>
            <a:spLocks noGrp="1"/>
          </p:cNvSpPr>
          <p:nvPr>
            <p:ph type="sldNum" sz="quarter" idx="12"/>
          </p:nvPr>
        </p:nvSpPr>
        <p:spPr/>
        <p:txBody>
          <a:bodyPr/>
          <a:lstStyle/>
          <a:p>
            <a:fld id="{F060FE0A-657B-4371-A455-DEE8355D9CB9}" type="slidenum">
              <a:rPr lang="en-US" smtClean="0"/>
              <a:t>‹#›</a:t>
            </a:fld>
            <a:endParaRPr lang="en-US"/>
          </a:p>
        </p:txBody>
      </p:sp>
    </p:spTree>
    <p:extLst>
      <p:ext uri="{BB962C8B-B14F-4D97-AF65-F5344CB8AC3E}">
        <p14:creationId xmlns:p14="http://schemas.microsoft.com/office/powerpoint/2010/main" val="526316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03F72-83D9-C10C-E672-79FF660B2A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11AA58-8301-8E3D-D4F7-088764CF1A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6F7CE4-B85C-71B5-AB91-569A6F1A7145}"/>
              </a:ext>
            </a:extLst>
          </p:cNvPr>
          <p:cNvSpPr>
            <a:spLocks noGrp="1"/>
          </p:cNvSpPr>
          <p:nvPr>
            <p:ph type="dt" sz="half" idx="10"/>
          </p:nvPr>
        </p:nvSpPr>
        <p:spPr/>
        <p:txBody>
          <a:bodyPr/>
          <a:lstStyle/>
          <a:p>
            <a:fld id="{93286272-9D53-4D12-97BB-29DC733C4E27}" type="datetimeFigureOut">
              <a:rPr lang="en-US" smtClean="0"/>
              <a:t>1/9/2023</a:t>
            </a:fld>
            <a:endParaRPr lang="en-US"/>
          </a:p>
        </p:txBody>
      </p:sp>
      <p:sp>
        <p:nvSpPr>
          <p:cNvPr id="5" name="Footer Placeholder 4">
            <a:extLst>
              <a:ext uri="{FF2B5EF4-FFF2-40B4-BE49-F238E27FC236}">
                <a16:creationId xmlns:a16="http://schemas.microsoft.com/office/drawing/2014/main" id="{D3737F78-1553-2850-6A34-086BE5BA08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F75F52-3FCF-3C73-66DF-FFDBAA265E95}"/>
              </a:ext>
            </a:extLst>
          </p:cNvPr>
          <p:cNvSpPr>
            <a:spLocks noGrp="1"/>
          </p:cNvSpPr>
          <p:nvPr>
            <p:ph type="sldNum" sz="quarter" idx="12"/>
          </p:nvPr>
        </p:nvSpPr>
        <p:spPr/>
        <p:txBody>
          <a:bodyPr/>
          <a:lstStyle/>
          <a:p>
            <a:fld id="{F060FE0A-657B-4371-A455-DEE8355D9CB9}" type="slidenum">
              <a:rPr lang="en-US" smtClean="0"/>
              <a:t>‹#›</a:t>
            </a:fld>
            <a:endParaRPr lang="en-US"/>
          </a:p>
        </p:txBody>
      </p:sp>
    </p:spTree>
    <p:extLst>
      <p:ext uri="{BB962C8B-B14F-4D97-AF65-F5344CB8AC3E}">
        <p14:creationId xmlns:p14="http://schemas.microsoft.com/office/powerpoint/2010/main" val="3197213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4A698-19B2-DA3D-43AA-691174AB1B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CEF184-41E4-B340-6026-8475D7501C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F6DE62-3F86-F5CC-8582-8A78315E15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0D33D8-8F1E-0920-D9B9-D96F0380C8CB}"/>
              </a:ext>
            </a:extLst>
          </p:cNvPr>
          <p:cNvSpPr>
            <a:spLocks noGrp="1"/>
          </p:cNvSpPr>
          <p:nvPr>
            <p:ph type="dt" sz="half" idx="10"/>
          </p:nvPr>
        </p:nvSpPr>
        <p:spPr/>
        <p:txBody>
          <a:bodyPr/>
          <a:lstStyle/>
          <a:p>
            <a:fld id="{93286272-9D53-4D12-97BB-29DC733C4E27}" type="datetimeFigureOut">
              <a:rPr lang="en-US" smtClean="0"/>
              <a:t>1/9/2023</a:t>
            </a:fld>
            <a:endParaRPr lang="en-US"/>
          </a:p>
        </p:txBody>
      </p:sp>
      <p:sp>
        <p:nvSpPr>
          <p:cNvPr id="6" name="Footer Placeholder 5">
            <a:extLst>
              <a:ext uri="{FF2B5EF4-FFF2-40B4-BE49-F238E27FC236}">
                <a16:creationId xmlns:a16="http://schemas.microsoft.com/office/drawing/2014/main" id="{57FC62FD-F0C6-C2A8-7361-7E1A80871E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6E63FF-F2F2-F978-64DA-5E1FA835F62C}"/>
              </a:ext>
            </a:extLst>
          </p:cNvPr>
          <p:cNvSpPr>
            <a:spLocks noGrp="1"/>
          </p:cNvSpPr>
          <p:nvPr>
            <p:ph type="sldNum" sz="quarter" idx="12"/>
          </p:nvPr>
        </p:nvSpPr>
        <p:spPr/>
        <p:txBody>
          <a:bodyPr/>
          <a:lstStyle/>
          <a:p>
            <a:fld id="{F060FE0A-657B-4371-A455-DEE8355D9CB9}" type="slidenum">
              <a:rPr lang="en-US" smtClean="0"/>
              <a:t>‹#›</a:t>
            </a:fld>
            <a:endParaRPr lang="en-US"/>
          </a:p>
        </p:txBody>
      </p:sp>
    </p:spTree>
    <p:extLst>
      <p:ext uri="{BB962C8B-B14F-4D97-AF65-F5344CB8AC3E}">
        <p14:creationId xmlns:p14="http://schemas.microsoft.com/office/powerpoint/2010/main" val="597042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58829-4C53-3E0B-BB06-38664B5839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537C86-E5F0-4AF2-3673-F2B66DAF21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CEC214-2634-61B6-0E78-C187CC8D02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CE46B8-B375-FBF7-7B45-E8E2034CAB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BE4B03-F48D-A604-0707-03B2DF7FB9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DCA492-0926-B36C-EE7C-F5C98E6A5F8B}"/>
              </a:ext>
            </a:extLst>
          </p:cNvPr>
          <p:cNvSpPr>
            <a:spLocks noGrp="1"/>
          </p:cNvSpPr>
          <p:nvPr>
            <p:ph type="dt" sz="half" idx="10"/>
          </p:nvPr>
        </p:nvSpPr>
        <p:spPr/>
        <p:txBody>
          <a:bodyPr/>
          <a:lstStyle/>
          <a:p>
            <a:fld id="{93286272-9D53-4D12-97BB-29DC733C4E27}" type="datetimeFigureOut">
              <a:rPr lang="en-US" smtClean="0"/>
              <a:t>1/9/2023</a:t>
            </a:fld>
            <a:endParaRPr lang="en-US"/>
          </a:p>
        </p:txBody>
      </p:sp>
      <p:sp>
        <p:nvSpPr>
          <p:cNvPr id="8" name="Footer Placeholder 7">
            <a:extLst>
              <a:ext uri="{FF2B5EF4-FFF2-40B4-BE49-F238E27FC236}">
                <a16:creationId xmlns:a16="http://schemas.microsoft.com/office/drawing/2014/main" id="{946BA3E9-DE43-A958-05B0-7E06C038CB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06A76F-BC4D-675B-7447-F4EE349484A6}"/>
              </a:ext>
            </a:extLst>
          </p:cNvPr>
          <p:cNvSpPr>
            <a:spLocks noGrp="1"/>
          </p:cNvSpPr>
          <p:nvPr>
            <p:ph type="sldNum" sz="quarter" idx="12"/>
          </p:nvPr>
        </p:nvSpPr>
        <p:spPr/>
        <p:txBody>
          <a:bodyPr/>
          <a:lstStyle/>
          <a:p>
            <a:fld id="{F060FE0A-657B-4371-A455-DEE8355D9CB9}" type="slidenum">
              <a:rPr lang="en-US" smtClean="0"/>
              <a:t>‹#›</a:t>
            </a:fld>
            <a:endParaRPr lang="en-US"/>
          </a:p>
        </p:txBody>
      </p:sp>
    </p:spTree>
    <p:extLst>
      <p:ext uri="{BB962C8B-B14F-4D97-AF65-F5344CB8AC3E}">
        <p14:creationId xmlns:p14="http://schemas.microsoft.com/office/powerpoint/2010/main" val="2403171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85FC8-D37D-F3D2-DD23-593539AD07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04B2F7-DAB6-CD33-F544-B88F65369439}"/>
              </a:ext>
            </a:extLst>
          </p:cNvPr>
          <p:cNvSpPr>
            <a:spLocks noGrp="1"/>
          </p:cNvSpPr>
          <p:nvPr>
            <p:ph type="dt" sz="half" idx="10"/>
          </p:nvPr>
        </p:nvSpPr>
        <p:spPr/>
        <p:txBody>
          <a:bodyPr/>
          <a:lstStyle/>
          <a:p>
            <a:fld id="{93286272-9D53-4D12-97BB-29DC733C4E27}" type="datetimeFigureOut">
              <a:rPr lang="en-US" smtClean="0"/>
              <a:t>1/9/2023</a:t>
            </a:fld>
            <a:endParaRPr lang="en-US"/>
          </a:p>
        </p:txBody>
      </p:sp>
      <p:sp>
        <p:nvSpPr>
          <p:cNvPr id="4" name="Footer Placeholder 3">
            <a:extLst>
              <a:ext uri="{FF2B5EF4-FFF2-40B4-BE49-F238E27FC236}">
                <a16:creationId xmlns:a16="http://schemas.microsoft.com/office/drawing/2014/main" id="{E4459E39-6E4E-0263-0033-39FB544930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DD0226-57BB-FC8E-5323-5BC896E59F1C}"/>
              </a:ext>
            </a:extLst>
          </p:cNvPr>
          <p:cNvSpPr>
            <a:spLocks noGrp="1"/>
          </p:cNvSpPr>
          <p:nvPr>
            <p:ph type="sldNum" sz="quarter" idx="12"/>
          </p:nvPr>
        </p:nvSpPr>
        <p:spPr/>
        <p:txBody>
          <a:bodyPr/>
          <a:lstStyle/>
          <a:p>
            <a:fld id="{F060FE0A-657B-4371-A455-DEE8355D9CB9}" type="slidenum">
              <a:rPr lang="en-US" smtClean="0"/>
              <a:t>‹#›</a:t>
            </a:fld>
            <a:endParaRPr lang="en-US"/>
          </a:p>
        </p:txBody>
      </p:sp>
    </p:spTree>
    <p:extLst>
      <p:ext uri="{BB962C8B-B14F-4D97-AF65-F5344CB8AC3E}">
        <p14:creationId xmlns:p14="http://schemas.microsoft.com/office/powerpoint/2010/main" val="1074514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D2043C-6446-7E37-3634-CB075FD50455}"/>
              </a:ext>
            </a:extLst>
          </p:cNvPr>
          <p:cNvSpPr>
            <a:spLocks noGrp="1"/>
          </p:cNvSpPr>
          <p:nvPr>
            <p:ph type="dt" sz="half" idx="10"/>
          </p:nvPr>
        </p:nvSpPr>
        <p:spPr/>
        <p:txBody>
          <a:bodyPr/>
          <a:lstStyle/>
          <a:p>
            <a:fld id="{93286272-9D53-4D12-97BB-29DC733C4E27}" type="datetimeFigureOut">
              <a:rPr lang="en-US" smtClean="0"/>
              <a:t>1/9/2023</a:t>
            </a:fld>
            <a:endParaRPr lang="en-US"/>
          </a:p>
        </p:txBody>
      </p:sp>
      <p:sp>
        <p:nvSpPr>
          <p:cNvPr id="3" name="Footer Placeholder 2">
            <a:extLst>
              <a:ext uri="{FF2B5EF4-FFF2-40B4-BE49-F238E27FC236}">
                <a16:creationId xmlns:a16="http://schemas.microsoft.com/office/drawing/2014/main" id="{F8FF81C0-CF1D-7843-5D33-812C16A496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036232-43F9-A4AE-83BA-3D368D01EC43}"/>
              </a:ext>
            </a:extLst>
          </p:cNvPr>
          <p:cNvSpPr>
            <a:spLocks noGrp="1"/>
          </p:cNvSpPr>
          <p:nvPr>
            <p:ph type="sldNum" sz="quarter" idx="12"/>
          </p:nvPr>
        </p:nvSpPr>
        <p:spPr/>
        <p:txBody>
          <a:bodyPr/>
          <a:lstStyle/>
          <a:p>
            <a:fld id="{F060FE0A-657B-4371-A455-DEE8355D9CB9}" type="slidenum">
              <a:rPr lang="en-US" smtClean="0"/>
              <a:t>‹#›</a:t>
            </a:fld>
            <a:endParaRPr lang="en-US"/>
          </a:p>
        </p:txBody>
      </p:sp>
    </p:spTree>
    <p:extLst>
      <p:ext uri="{BB962C8B-B14F-4D97-AF65-F5344CB8AC3E}">
        <p14:creationId xmlns:p14="http://schemas.microsoft.com/office/powerpoint/2010/main" val="2324288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3FCC-A3A3-3829-95AB-9B886795AD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FAEDA6-DF4C-75CB-047E-5298E13646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6C7CD1-447C-FB8C-3972-6E4C6BA83B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15FFC4-81C5-03FE-695C-CF4633BA482A}"/>
              </a:ext>
            </a:extLst>
          </p:cNvPr>
          <p:cNvSpPr>
            <a:spLocks noGrp="1"/>
          </p:cNvSpPr>
          <p:nvPr>
            <p:ph type="dt" sz="half" idx="10"/>
          </p:nvPr>
        </p:nvSpPr>
        <p:spPr/>
        <p:txBody>
          <a:bodyPr/>
          <a:lstStyle/>
          <a:p>
            <a:fld id="{93286272-9D53-4D12-97BB-29DC733C4E27}" type="datetimeFigureOut">
              <a:rPr lang="en-US" smtClean="0"/>
              <a:t>1/9/2023</a:t>
            </a:fld>
            <a:endParaRPr lang="en-US"/>
          </a:p>
        </p:txBody>
      </p:sp>
      <p:sp>
        <p:nvSpPr>
          <p:cNvPr id="6" name="Footer Placeholder 5">
            <a:extLst>
              <a:ext uri="{FF2B5EF4-FFF2-40B4-BE49-F238E27FC236}">
                <a16:creationId xmlns:a16="http://schemas.microsoft.com/office/drawing/2014/main" id="{57903EF3-D5BA-1673-180C-9E1EC57E92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2507D0-637B-4FA5-5975-B14FF77137A8}"/>
              </a:ext>
            </a:extLst>
          </p:cNvPr>
          <p:cNvSpPr>
            <a:spLocks noGrp="1"/>
          </p:cNvSpPr>
          <p:nvPr>
            <p:ph type="sldNum" sz="quarter" idx="12"/>
          </p:nvPr>
        </p:nvSpPr>
        <p:spPr/>
        <p:txBody>
          <a:bodyPr/>
          <a:lstStyle/>
          <a:p>
            <a:fld id="{F060FE0A-657B-4371-A455-DEE8355D9CB9}" type="slidenum">
              <a:rPr lang="en-US" smtClean="0"/>
              <a:t>‹#›</a:t>
            </a:fld>
            <a:endParaRPr lang="en-US"/>
          </a:p>
        </p:txBody>
      </p:sp>
    </p:spTree>
    <p:extLst>
      <p:ext uri="{BB962C8B-B14F-4D97-AF65-F5344CB8AC3E}">
        <p14:creationId xmlns:p14="http://schemas.microsoft.com/office/powerpoint/2010/main" val="703808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EA426-C982-6586-D661-4F0C04C7CA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5206E0-5974-D6C2-A4E3-A91FFDC501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3059D-1B84-09E4-4F47-661571213B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0BB801-B40D-651B-6E3E-03A388E83D3D}"/>
              </a:ext>
            </a:extLst>
          </p:cNvPr>
          <p:cNvSpPr>
            <a:spLocks noGrp="1"/>
          </p:cNvSpPr>
          <p:nvPr>
            <p:ph type="dt" sz="half" idx="10"/>
          </p:nvPr>
        </p:nvSpPr>
        <p:spPr/>
        <p:txBody>
          <a:bodyPr/>
          <a:lstStyle/>
          <a:p>
            <a:fld id="{93286272-9D53-4D12-97BB-29DC733C4E27}" type="datetimeFigureOut">
              <a:rPr lang="en-US" smtClean="0"/>
              <a:t>1/9/2023</a:t>
            </a:fld>
            <a:endParaRPr lang="en-US"/>
          </a:p>
        </p:txBody>
      </p:sp>
      <p:sp>
        <p:nvSpPr>
          <p:cNvPr id="6" name="Footer Placeholder 5">
            <a:extLst>
              <a:ext uri="{FF2B5EF4-FFF2-40B4-BE49-F238E27FC236}">
                <a16:creationId xmlns:a16="http://schemas.microsoft.com/office/drawing/2014/main" id="{A54B5872-7F0D-DAA0-1730-09EF6625BA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8196CE-5976-AE5E-02B9-4576267A2A7E}"/>
              </a:ext>
            </a:extLst>
          </p:cNvPr>
          <p:cNvSpPr>
            <a:spLocks noGrp="1"/>
          </p:cNvSpPr>
          <p:nvPr>
            <p:ph type="sldNum" sz="quarter" idx="12"/>
          </p:nvPr>
        </p:nvSpPr>
        <p:spPr/>
        <p:txBody>
          <a:bodyPr/>
          <a:lstStyle/>
          <a:p>
            <a:fld id="{F060FE0A-657B-4371-A455-DEE8355D9CB9}" type="slidenum">
              <a:rPr lang="en-US" smtClean="0"/>
              <a:t>‹#›</a:t>
            </a:fld>
            <a:endParaRPr lang="en-US"/>
          </a:p>
        </p:txBody>
      </p:sp>
    </p:spTree>
    <p:extLst>
      <p:ext uri="{BB962C8B-B14F-4D97-AF65-F5344CB8AC3E}">
        <p14:creationId xmlns:p14="http://schemas.microsoft.com/office/powerpoint/2010/main" val="3670359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AAA175-DD6C-A7DB-1C68-BB3E03F0D0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CC2732-AB50-1988-8928-48B864419E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44672-39EF-DB7C-8D1C-B67F02DDA9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286272-9D53-4D12-97BB-29DC733C4E27}" type="datetimeFigureOut">
              <a:rPr lang="en-US" smtClean="0"/>
              <a:t>1/9/2023</a:t>
            </a:fld>
            <a:endParaRPr lang="en-US"/>
          </a:p>
        </p:txBody>
      </p:sp>
      <p:sp>
        <p:nvSpPr>
          <p:cNvPr id="5" name="Footer Placeholder 4">
            <a:extLst>
              <a:ext uri="{FF2B5EF4-FFF2-40B4-BE49-F238E27FC236}">
                <a16:creationId xmlns:a16="http://schemas.microsoft.com/office/drawing/2014/main" id="{BF78A6F3-311B-D634-8A40-7130A4F359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A8A641-1D36-B3D7-7172-26AB786DAB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60FE0A-657B-4371-A455-DEE8355D9CB9}" type="slidenum">
              <a:rPr lang="en-US" smtClean="0"/>
              <a:t>‹#›</a:t>
            </a:fld>
            <a:endParaRPr lang="en-US"/>
          </a:p>
        </p:txBody>
      </p:sp>
    </p:spTree>
    <p:extLst>
      <p:ext uri="{BB962C8B-B14F-4D97-AF65-F5344CB8AC3E}">
        <p14:creationId xmlns:p14="http://schemas.microsoft.com/office/powerpoint/2010/main" val="1014115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svg"/><Relationship Id="rId3" Type="http://schemas.openxmlformats.org/officeDocument/2006/relationships/chart" Target="../charts/chart1.xml"/><Relationship Id="rId7" Type="http://schemas.openxmlformats.org/officeDocument/2006/relationships/image" Target="../media/image83.png"/><Relationship Id="rId12" Type="http://schemas.openxmlformats.org/officeDocument/2006/relationships/image" Target="../media/image88.png"/><Relationship Id="rId17" Type="http://schemas.openxmlformats.org/officeDocument/2006/relationships/image" Target="../media/image91.svg"/><Relationship Id="rId2" Type="http://schemas.openxmlformats.org/officeDocument/2006/relationships/notesSlide" Target="../notesSlides/notesSlide1.xml"/><Relationship Id="rId16" Type="http://schemas.openxmlformats.org/officeDocument/2006/relationships/image" Target="../media/image90.png"/><Relationship Id="rId1" Type="http://schemas.openxmlformats.org/officeDocument/2006/relationships/slideLayout" Target="../slideLayouts/slideLayout1.xml"/><Relationship Id="rId6" Type="http://schemas.openxmlformats.org/officeDocument/2006/relationships/chart" Target="../charts/chart2.xml"/><Relationship Id="rId11" Type="http://schemas.openxmlformats.org/officeDocument/2006/relationships/image" Target="../media/image87.svg"/><Relationship Id="rId5" Type="http://schemas.openxmlformats.org/officeDocument/2006/relationships/image" Target="../media/image82.svg"/><Relationship Id="rId15" Type="http://schemas.openxmlformats.org/officeDocument/2006/relationships/image" Target="../media/image40.svg"/><Relationship Id="rId10" Type="http://schemas.openxmlformats.org/officeDocument/2006/relationships/image" Target="../media/image86.png"/><Relationship Id="rId4" Type="http://schemas.openxmlformats.org/officeDocument/2006/relationships/image" Target="../media/image81.png"/><Relationship Id="rId9" Type="http://schemas.openxmlformats.org/officeDocument/2006/relationships/image" Target="../media/image85.svg"/><Relationship Id="rId14"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96.svg"/><Relationship Id="rId13" Type="http://schemas.openxmlformats.org/officeDocument/2006/relationships/image" Target="../media/image101.png"/><Relationship Id="rId3" Type="http://schemas.openxmlformats.org/officeDocument/2006/relationships/chart" Target="../charts/chart3.xml"/><Relationship Id="rId7" Type="http://schemas.openxmlformats.org/officeDocument/2006/relationships/image" Target="../media/image95.png"/><Relationship Id="rId12" Type="http://schemas.openxmlformats.org/officeDocument/2006/relationships/image" Target="../media/image100.svg"/><Relationship Id="rId2" Type="http://schemas.openxmlformats.org/officeDocument/2006/relationships/notesSlide" Target="../notesSlides/notesSlide2.xml"/><Relationship Id="rId16" Type="http://schemas.openxmlformats.org/officeDocument/2006/relationships/image" Target="../media/image40.svg"/><Relationship Id="rId1" Type="http://schemas.openxmlformats.org/officeDocument/2006/relationships/slideLayout" Target="../slideLayouts/slideLayout1.xml"/><Relationship Id="rId6" Type="http://schemas.openxmlformats.org/officeDocument/2006/relationships/image" Target="../media/image94.svg"/><Relationship Id="rId11" Type="http://schemas.openxmlformats.org/officeDocument/2006/relationships/image" Target="../media/image99.png"/><Relationship Id="rId5" Type="http://schemas.openxmlformats.org/officeDocument/2006/relationships/image" Target="../media/image93.png"/><Relationship Id="rId15" Type="http://schemas.openxmlformats.org/officeDocument/2006/relationships/image" Target="../media/image39.png"/><Relationship Id="rId10" Type="http://schemas.openxmlformats.org/officeDocument/2006/relationships/image" Target="../media/image98.svg"/><Relationship Id="rId4" Type="http://schemas.openxmlformats.org/officeDocument/2006/relationships/image" Target="../media/image92.png"/><Relationship Id="rId9" Type="http://schemas.openxmlformats.org/officeDocument/2006/relationships/image" Target="../media/image97.png"/><Relationship Id="rId14" Type="http://schemas.openxmlformats.org/officeDocument/2006/relationships/image" Target="../media/image102.svg"/></Relationships>
</file>

<file path=ppt/slides/_rels/slide12.xml.rels><?xml version="1.0" encoding="UTF-8" standalone="yes"?>
<Relationships xmlns="http://schemas.openxmlformats.org/package/2006/relationships"><Relationship Id="rId8" Type="http://schemas.openxmlformats.org/officeDocument/2006/relationships/image" Target="../media/image107.svg"/><Relationship Id="rId13" Type="http://schemas.openxmlformats.org/officeDocument/2006/relationships/image" Target="../media/image112.png"/><Relationship Id="rId3" Type="http://schemas.openxmlformats.org/officeDocument/2006/relationships/chart" Target="../charts/chart5.xml"/><Relationship Id="rId7" Type="http://schemas.openxmlformats.org/officeDocument/2006/relationships/image" Target="../media/image106.png"/><Relationship Id="rId12" Type="http://schemas.openxmlformats.org/officeDocument/2006/relationships/image" Target="../media/image111.svg"/><Relationship Id="rId2" Type="http://schemas.openxmlformats.org/officeDocument/2006/relationships/chart" Target="../charts/chart4.xml"/><Relationship Id="rId16" Type="http://schemas.openxmlformats.org/officeDocument/2006/relationships/image" Target="../media/image21.svg"/><Relationship Id="rId1" Type="http://schemas.openxmlformats.org/officeDocument/2006/relationships/slideLayout" Target="../slideLayouts/slideLayout1.xml"/><Relationship Id="rId6" Type="http://schemas.openxmlformats.org/officeDocument/2006/relationships/image" Target="../media/image105.png"/><Relationship Id="rId11" Type="http://schemas.openxmlformats.org/officeDocument/2006/relationships/image" Target="../media/image110.png"/><Relationship Id="rId5" Type="http://schemas.openxmlformats.org/officeDocument/2006/relationships/image" Target="../media/image104.svg"/><Relationship Id="rId15" Type="http://schemas.openxmlformats.org/officeDocument/2006/relationships/image" Target="../media/image20.png"/><Relationship Id="rId10" Type="http://schemas.openxmlformats.org/officeDocument/2006/relationships/image" Target="../media/image109.svg"/><Relationship Id="rId4" Type="http://schemas.openxmlformats.org/officeDocument/2006/relationships/image" Target="../media/image103.png"/><Relationship Id="rId9" Type="http://schemas.openxmlformats.org/officeDocument/2006/relationships/image" Target="../media/image108.png"/><Relationship Id="rId14" Type="http://schemas.openxmlformats.org/officeDocument/2006/relationships/image" Target="../media/image113.svg"/></Relationships>
</file>

<file path=ppt/slides/_rels/slide13.xml.rels><?xml version="1.0" encoding="UTF-8" standalone="yes"?>
<Relationships xmlns="http://schemas.openxmlformats.org/package/2006/relationships"><Relationship Id="rId8" Type="http://schemas.openxmlformats.org/officeDocument/2006/relationships/image" Target="../media/image120.svg"/><Relationship Id="rId3" Type="http://schemas.openxmlformats.org/officeDocument/2006/relationships/image" Target="../media/image115.svg"/><Relationship Id="rId7" Type="http://schemas.openxmlformats.org/officeDocument/2006/relationships/image" Target="../media/image119.png"/><Relationship Id="rId12" Type="http://schemas.openxmlformats.org/officeDocument/2006/relationships/image" Target="../media/image40.svg"/><Relationship Id="rId2" Type="http://schemas.openxmlformats.org/officeDocument/2006/relationships/image" Target="../media/image114.png"/><Relationship Id="rId1" Type="http://schemas.openxmlformats.org/officeDocument/2006/relationships/slideLayout" Target="../slideLayouts/slideLayout1.xml"/><Relationship Id="rId6" Type="http://schemas.openxmlformats.org/officeDocument/2006/relationships/image" Target="../media/image118.svg"/><Relationship Id="rId11" Type="http://schemas.openxmlformats.org/officeDocument/2006/relationships/image" Target="../media/image39.png"/><Relationship Id="rId5" Type="http://schemas.openxmlformats.org/officeDocument/2006/relationships/image" Target="../media/image117.png"/><Relationship Id="rId10" Type="http://schemas.openxmlformats.org/officeDocument/2006/relationships/image" Target="../media/image122.svg"/><Relationship Id="rId4" Type="http://schemas.openxmlformats.org/officeDocument/2006/relationships/image" Target="../media/image116.png"/><Relationship Id="rId9" Type="http://schemas.openxmlformats.org/officeDocument/2006/relationships/image" Target="../media/image121.png"/></Relationships>
</file>

<file path=ppt/slides/_rels/slide14.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124.svg"/><Relationship Id="rId7" Type="http://schemas.openxmlformats.org/officeDocument/2006/relationships/image" Target="../media/image128.svg"/><Relationship Id="rId2" Type="http://schemas.openxmlformats.org/officeDocument/2006/relationships/image" Target="../media/image123.png"/><Relationship Id="rId1" Type="http://schemas.openxmlformats.org/officeDocument/2006/relationships/slideLayout" Target="../slideLayouts/slideLayout1.xml"/><Relationship Id="rId6" Type="http://schemas.openxmlformats.org/officeDocument/2006/relationships/image" Target="../media/image127.png"/><Relationship Id="rId11" Type="http://schemas.openxmlformats.org/officeDocument/2006/relationships/image" Target="../media/image40.svg"/><Relationship Id="rId5" Type="http://schemas.openxmlformats.org/officeDocument/2006/relationships/image" Target="../media/image126.svg"/><Relationship Id="rId10" Type="http://schemas.openxmlformats.org/officeDocument/2006/relationships/image" Target="../media/image39.png"/><Relationship Id="rId4" Type="http://schemas.openxmlformats.org/officeDocument/2006/relationships/image" Target="../media/image125.png"/><Relationship Id="rId9" Type="http://schemas.openxmlformats.org/officeDocument/2006/relationships/image" Target="../media/image130.svg"/></Relationships>
</file>

<file path=ppt/slides/_rels/slide15.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32.emf"/></Relationships>
</file>

<file path=ppt/slides/_rels/slide16.xml.rels><?xml version="1.0" encoding="UTF-8" standalone="yes"?>
<Relationships xmlns="http://schemas.openxmlformats.org/package/2006/relationships"><Relationship Id="rId3" Type="http://schemas.openxmlformats.org/officeDocument/2006/relationships/image" Target="../media/image133.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www.barodabnpparibasmf.i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5.emf"/></Relationships>
</file>

<file path=ppt/slides/_rels/slide18.xml.rels><?xml version="1.0" encoding="UTF-8" standalone="yes"?>
<Relationships xmlns="http://schemas.openxmlformats.org/package/2006/relationships"><Relationship Id="rId3" Type="http://schemas.openxmlformats.org/officeDocument/2006/relationships/image" Target="../media/image136.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7.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svg"/><Relationship Id="rId20" Type="http://schemas.openxmlformats.org/officeDocument/2006/relationships/image" Target="../media/image21.svg"/><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21.svg"/></Relationships>
</file>

<file path=ppt/slides/_rels/slide3.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7.png"/><Relationship Id="rId3" Type="http://schemas.openxmlformats.org/officeDocument/2006/relationships/image" Target="../media/image23.svg"/><Relationship Id="rId21" Type="http://schemas.openxmlformats.org/officeDocument/2006/relationships/image" Target="../media/image40.sv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6.svg"/><Relationship Id="rId2" Type="http://schemas.openxmlformats.org/officeDocument/2006/relationships/image" Target="../media/image22.png"/><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4.svg"/><Relationship Id="rId10" Type="http://schemas.openxmlformats.org/officeDocument/2006/relationships/image" Target="../media/image30.svg"/><Relationship Id="rId19" Type="http://schemas.openxmlformats.org/officeDocument/2006/relationships/image" Target="../media/image38.sv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21.svg"/><Relationship Id="rId3" Type="http://schemas.openxmlformats.org/officeDocument/2006/relationships/hyperlink" Target="http://www.barodabnpparibasmf.in/" TargetMode="External"/><Relationship Id="rId7" Type="http://schemas.openxmlformats.org/officeDocument/2006/relationships/image" Target="../media/image46.svg"/><Relationship Id="rId12" Type="http://schemas.openxmlformats.org/officeDocument/2006/relationships/image" Target="../media/image20.png"/><Relationship Id="rId2" Type="http://schemas.openxmlformats.org/officeDocument/2006/relationships/image" Target="../media/image42.jpg"/><Relationship Id="rId1" Type="http://schemas.openxmlformats.org/officeDocument/2006/relationships/slideLayout" Target="../slideLayouts/slideLayout1.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4.sv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svg"/></Relationships>
</file>

<file path=ppt/slides/_rels/slide6.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40.sv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39.png"/><Relationship Id="rId2"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55.svg"/><Relationship Id="rId11" Type="http://schemas.openxmlformats.org/officeDocument/2006/relationships/hyperlink" Target="http://www.barodabnpparibasmf.in/" TargetMode="External"/><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slides/_rels/slide7.xml.rels><?xml version="1.0" encoding="UTF-8" standalone="yes"?>
<Relationships xmlns="http://schemas.openxmlformats.org/package/2006/relationships"><Relationship Id="rId3" Type="http://schemas.openxmlformats.org/officeDocument/2006/relationships/image" Target="../media/image61.svg"/><Relationship Id="rId7" Type="http://schemas.openxmlformats.org/officeDocument/2006/relationships/image" Target="../media/image21.svg"/><Relationship Id="rId2" Type="http://schemas.openxmlformats.org/officeDocument/2006/relationships/image" Target="../media/image60.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63.svg"/><Relationship Id="rId4" Type="http://schemas.openxmlformats.org/officeDocument/2006/relationships/image" Target="../media/image62.png"/></Relationships>
</file>

<file path=ppt/slides/_rels/slide8.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77.png"/><Relationship Id="rId18" Type="http://schemas.openxmlformats.org/officeDocument/2006/relationships/image" Target="../media/image21.svg"/><Relationship Id="rId3" Type="http://schemas.openxmlformats.org/officeDocument/2006/relationships/image" Target="../media/image67.svg"/><Relationship Id="rId7" Type="http://schemas.openxmlformats.org/officeDocument/2006/relationships/image" Target="../media/image71.png"/><Relationship Id="rId12" Type="http://schemas.openxmlformats.org/officeDocument/2006/relationships/image" Target="../media/image76.svg"/><Relationship Id="rId17" Type="http://schemas.openxmlformats.org/officeDocument/2006/relationships/image" Target="../media/image20.png"/><Relationship Id="rId2" Type="http://schemas.openxmlformats.org/officeDocument/2006/relationships/image" Target="../media/image66.png"/><Relationship Id="rId16" Type="http://schemas.openxmlformats.org/officeDocument/2006/relationships/image" Target="../media/image80.svg"/><Relationship Id="rId1" Type="http://schemas.openxmlformats.org/officeDocument/2006/relationships/slideLayout" Target="../slideLayouts/slideLayout1.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5" Type="http://schemas.openxmlformats.org/officeDocument/2006/relationships/image" Target="../media/image79.png"/><Relationship Id="rId10" Type="http://schemas.openxmlformats.org/officeDocument/2006/relationships/image" Target="../media/image74.svg"/><Relationship Id="rId4" Type="http://schemas.openxmlformats.org/officeDocument/2006/relationships/image" Target="../media/image68.png"/><Relationship Id="rId9" Type="http://schemas.openxmlformats.org/officeDocument/2006/relationships/image" Target="../media/image73.png"/><Relationship Id="rId14" Type="http://schemas.openxmlformats.org/officeDocument/2006/relationships/image" Target="../media/image7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E844572-C9F1-A925-8379-B9CC84AAF58F}"/>
              </a:ext>
            </a:extLst>
          </p:cNvPr>
          <p:cNvPicPr>
            <a:picLocks noChangeAspect="1"/>
          </p:cNvPicPr>
          <p:nvPr/>
        </p:nvPicPr>
        <p:blipFill rotWithShape="1">
          <a:blip r:embed="rId2">
            <a:extLst>
              <a:ext uri="{28A0092B-C50C-407E-A947-70E740481C1C}">
                <a14:useLocalDpi xmlns:a14="http://schemas.microsoft.com/office/drawing/2010/main" val="0"/>
              </a:ext>
            </a:extLst>
          </a:blip>
          <a:srcRect l="5770" t="-1762" r="457" b="5125"/>
          <a:stretch/>
        </p:blipFill>
        <p:spPr>
          <a:xfrm>
            <a:off x="231494" y="520860"/>
            <a:ext cx="11781100" cy="6265181"/>
          </a:xfrm>
          <a:prstGeom prst="rect">
            <a:avLst/>
          </a:prstGeom>
        </p:spPr>
      </p:pic>
      <p:pic>
        <p:nvPicPr>
          <p:cNvPr id="2" name="Picture 1">
            <a:extLst>
              <a:ext uri="{FF2B5EF4-FFF2-40B4-BE49-F238E27FC236}">
                <a16:creationId xmlns:a16="http://schemas.microsoft.com/office/drawing/2014/main" id="{412BECD7-1E07-1107-4FED-0918C1B945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435" y="83534"/>
            <a:ext cx="2404692" cy="828352"/>
          </a:xfrm>
          <a:prstGeom prst="rect">
            <a:avLst/>
          </a:prstGeom>
        </p:spPr>
      </p:pic>
    </p:spTree>
    <p:extLst>
      <p:ext uri="{BB962C8B-B14F-4D97-AF65-F5344CB8AC3E}">
        <p14:creationId xmlns:p14="http://schemas.microsoft.com/office/powerpoint/2010/main" val="2525377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a:extLst>
              <a:ext uri="{FF2B5EF4-FFF2-40B4-BE49-F238E27FC236}">
                <a16:creationId xmlns:a16="http://schemas.microsoft.com/office/drawing/2014/main" id="{6BCDCE2F-82C1-585D-8CF8-A52B6A37780F}"/>
              </a:ext>
            </a:extLst>
          </p:cNvPr>
          <p:cNvCxnSpPr>
            <a:cxnSpLocks/>
          </p:cNvCxnSpPr>
          <p:nvPr/>
        </p:nvCxnSpPr>
        <p:spPr>
          <a:xfrm>
            <a:off x="6745754" y="4019919"/>
            <a:ext cx="4198" cy="1906721"/>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F09E148A-2C9A-2FAD-9F15-D057F28F9A23}"/>
              </a:ext>
            </a:extLst>
          </p:cNvPr>
          <p:cNvGrpSpPr/>
          <p:nvPr/>
        </p:nvGrpSpPr>
        <p:grpSpPr>
          <a:xfrm>
            <a:off x="-1" y="1"/>
            <a:ext cx="11484263" cy="546402"/>
            <a:chOff x="-1" y="1"/>
            <a:chExt cx="11484263" cy="546402"/>
          </a:xfrm>
        </p:grpSpPr>
        <p:sp>
          <p:nvSpPr>
            <p:cNvPr id="6" name="Rectangle 5">
              <a:extLst>
                <a:ext uri="{FF2B5EF4-FFF2-40B4-BE49-F238E27FC236}">
                  <a16:creationId xmlns:a16="http://schemas.microsoft.com/office/drawing/2014/main" id="{6EC8CDF0-6BF6-B005-089A-E187EF991C41}"/>
                </a:ext>
              </a:extLst>
            </p:cNvPr>
            <p:cNvSpPr/>
            <p:nvPr/>
          </p:nvSpPr>
          <p:spPr>
            <a:xfrm>
              <a:off x="-1" y="1"/>
              <a:ext cx="676505" cy="546402"/>
            </a:xfrm>
            <a:prstGeom prst="rect">
              <a:avLst/>
            </a:prstGeom>
            <a:solidFill>
              <a:srgbClr val="009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B7238E7C-A92D-D589-2CCA-D9FA7083F003}"/>
                </a:ext>
              </a:extLst>
            </p:cNvPr>
            <p:cNvCxnSpPr>
              <a:cxnSpLocks/>
            </p:cNvCxnSpPr>
            <p:nvPr/>
          </p:nvCxnSpPr>
          <p:spPr>
            <a:xfrm>
              <a:off x="-1" y="546403"/>
              <a:ext cx="11484263" cy="0"/>
            </a:xfrm>
            <a:prstGeom prst="line">
              <a:avLst/>
            </a:prstGeom>
            <a:ln w="15875">
              <a:solidFill>
                <a:srgbClr val="FF5C34"/>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903862F8-CF66-7E1A-2710-E2F2FD27B6AC}"/>
              </a:ext>
            </a:extLst>
          </p:cNvPr>
          <p:cNvSpPr txBox="1"/>
          <p:nvPr/>
        </p:nvSpPr>
        <p:spPr>
          <a:xfrm>
            <a:off x="676504" y="137849"/>
            <a:ext cx="5354555" cy="400110"/>
          </a:xfrm>
          <a:prstGeom prst="rect">
            <a:avLst/>
          </a:prstGeom>
          <a:noFill/>
        </p:spPr>
        <p:txBody>
          <a:bodyPr wrap="square">
            <a:spAutoFit/>
          </a:bodyPr>
          <a:lstStyle/>
          <a:p>
            <a:r>
              <a:rPr lang="en-IN" sz="2000" b="1" dirty="0">
                <a:solidFill>
                  <a:schemeClr val="tx1">
                    <a:lumMod val="65000"/>
                    <a:lumOff val="35000"/>
                  </a:schemeClr>
                </a:solidFill>
                <a:latin typeface="BNPP Sans" panose="02000000000000000000" pitchFamily="2" charset="0"/>
              </a:rPr>
              <a:t>Ample Issuances &amp; Diversified Investor Base</a:t>
            </a:r>
            <a:endParaRPr lang="en-US" sz="2000" b="1" dirty="0">
              <a:solidFill>
                <a:schemeClr val="tx1">
                  <a:lumMod val="65000"/>
                  <a:lumOff val="35000"/>
                </a:schemeClr>
              </a:solidFill>
              <a:latin typeface="BNPP Sans" panose="02000000000000000000" pitchFamily="2" charset="0"/>
            </a:endParaRPr>
          </a:p>
        </p:txBody>
      </p:sp>
      <p:sp>
        <p:nvSpPr>
          <p:cNvPr id="2" name="Rectangle: Rounded Corners 1">
            <a:extLst>
              <a:ext uri="{FF2B5EF4-FFF2-40B4-BE49-F238E27FC236}">
                <a16:creationId xmlns:a16="http://schemas.microsoft.com/office/drawing/2014/main" id="{8C52ED11-79AE-C902-815E-FD10FA646A2B}"/>
              </a:ext>
            </a:extLst>
          </p:cNvPr>
          <p:cNvSpPr/>
          <p:nvPr/>
        </p:nvSpPr>
        <p:spPr>
          <a:xfrm>
            <a:off x="3111188" y="4662292"/>
            <a:ext cx="2709385" cy="836331"/>
          </a:xfrm>
          <a:prstGeom prst="roundRect">
            <a:avLst>
              <a:gd name="adj" fmla="val 9785"/>
            </a:avLst>
          </a:prstGeom>
          <a:solidFill>
            <a:srgbClr val="67C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AB81E652-2F9A-544E-E972-C176C5B7D226}"/>
              </a:ext>
            </a:extLst>
          </p:cNvPr>
          <p:cNvSpPr/>
          <p:nvPr/>
        </p:nvSpPr>
        <p:spPr>
          <a:xfrm>
            <a:off x="3111188" y="5090309"/>
            <a:ext cx="2709385" cy="836331"/>
          </a:xfrm>
          <a:prstGeom prst="roundRect">
            <a:avLst>
              <a:gd name="adj" fmla="val 97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hart 8">
            <a:extLst>
              <a:ext uri="{FF2B5EF4-FFF2-40B4-BE49-F238E27FC236}">
                <a16:creationId xmlns:a16="http://schemas.microsoft.com/office/drawing/2014/main" id="{D40FEDB3-2DCE-31EC-00DE-B86A11F056AC}"/>
              </a:ext>
            </a:extLst>
          </p:cNvPr>
          <p:cNvGraphicFramePr>
            <a:graphicFrameLocks/>
          </p:cNvGraphicFramePr>
          <p:nvPr>
            <p:extLst>
              <p:ext uri="{D42A27DB-BD31-4B8C-83A1-F6EECF244321}">
                <p14:modId xmlns:p14="http://schemas.microsoft.com/office/powerpoint/2010/main" val="2560729809"/>
              </p:ext>
            </p:extLst>
          </p:nvPr>
        </p:nvGraphicFramePr>
        <p:xfrm>
          <a:off x="225223" y="4178709"/>
          <a:ext cx="2794058" cy="18593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E0F5DC14-CD5D-FCAA-117E-5016AE73E101}"/>
              </a:ext>
            </a:extLst>
          </p:cNvPr>
          <p:cNvSpPr txBox="1"/>
          <p:nvPr/>
        </p:nvSpPr>
        <p:spPr>
          <a:xfrm>
            <a:off x="1303528" y="3986492"/>
            <a:ext cx="2876114" cy="323165"/>
          </a:xfrm>
          <a:prstGeom prst="rect">
            <a:avLst/>
          </a:prstGeom>
          <a:noFill/>
        </p:spPr>
        <p:txBody>
          <a:bodyPr wrap="square">
            <a:spAutoFit/>
          </a:bodyPr>
          <a:lstStyle/>
          <a:p>
            <a:pPr algn="ctr"/>
            <a:r>
              <a:rPr lang="en-IN" sz="1500" dirty="0">
                <a:latin typeface="BNPP Sans "/>
              </a:rPr>
              <a:t>Market Share of Platform</a:t>
            </a:r>
          </a:p>
        </p:txBody>
      </p:sp>
      <p:sp>
        <p:nvSpPr>
          <p:cNvPr id="11" name="TextBox 10">
            <a:extLst>
              <a:ext uri="{FF2B5EF4-FFF2-40B4-BE49-F238E27FC236}">
                <a16:creationId xmlns:a16="http://schemas.microsoft.com/office/drawing/2014/main" id="{A5C31718-ED28-B73F-A80A-E3C2C42155BC}"/>
              </a:ext>
            </a:extLst>
          </p:cNvPr>
          <p:cNvSpPr txBox="1"/>
          <p:nvPr/>
        </p:nvSpPr>
        <p:spPr>
          <a:xfrm>
            <a:off x="75886" y="5911064"/>
            <a:ext cx="3016120" cy="230832"/>
          </a:xfrm>
          <a:prstGeom prst="rect">
            <a:avLst/>
          </a:prstGeom>
          <a:noFill/>
        </p:spPr>
        <p:txBody>
          <a:bodyPr wrap="square">
            <a:spAutoFit/>
          </a:bodyPr>
          <a:lstStyle/>
          <a:p>
            <a:r>
              <a:rPr lang="en-IN" sz="900" dirty="0">
                <a:solidFill>
                  <a:schemeClr val="tx1">
                    <a:lumMod val="75000"/>
                    <a:lumOff val="25000"/>
                  </a:schemeClr>
                </a:solidFill>
                <a:latin typeface="BNPP Sans Light" panose="02000503020000020004" pitchFamily="2" charset="0"/>
              </a:rPr>
              <a:t>Source: CCIL India. Data as on December 2022.</a:t>
            </a:r>
          </a:p>
        </p:txBody>
      </p:sp>
      <p:graphicFrame>
        <p:nvGraphicFramePr>
          <p:cNvPr id="13" name="Table 12">
            <a:extLst>
              <a:ext uri="{FF2B5EF4-FFF2-40B4-BE49-F238E27FC236}">
                <a16:creationId xmlns:a16="http://schemas.microsoft.com/office/drawing/2014/main" id="{57EAB13B-BB53-53AD-570B-324B6DD58DC7}"/>
              </a:ext>
            </a:extLst>
          </p:cNvPr>
          <p:cNvGraphicFramePr>
            <a:graphicFrameLocks noGrp="1"/>
          </p:cNvGraphicFramePr>
          <p:nvPr>
            <p:extLst>
              <p:ext uri="{D42A27DB-BD31-4B8C-83A1-F6EECF244321}">
                <p14:modId xmlns:p14="http://schemas.microsoft.com/office/powerpoint/2010/main" val="2157094748"/>
              </p:ext>
            </p:extLst>
          </p:nvPr>
        </p:nvGraphicFramePr>
        <p:xfrm>
          <a:off x="3122579" y="5086496"/>
          <a:ext cx="2709385" cy="811833"/>
        </p:xfrm>
        <a:graphic>
          <a:graphicData uri="http://schemas.openxmlformats.org/drawingml/2006/table">
            <a:tbl>
              <a:tblPr>
                <a:effectLst/>
                <a:tableStyleId>{69CF1AB2-1976-4502-BF36-3FF5EA218861}</a:tableStyleId>
              </a:tblPr>
              <a:tblGrid>
                <a:gridCol w="850707">
                  <a:extLst>
                    <a:ext uri="{9D8B030D-6E8A-4147-A177-3AD203B41FA5}">
                      <a16:colId xmlns:a16="http://schemas.microsoft.com/office/drawing/2014/main" val="1460018955"/>
                    </a:ext>
                  </a:extLst>
                </a:gridCol>
                <a:gridCol w="930000">
                  <a:extLst>
                    <a:ext uri="{9D8B030D-6E8A-4147-A177-3AD203B41FA5}">
                      <a16:colId xmlns:a16="http://schemas.microsoft.com/office/drawing/2014/main" val="1328485784"/>
                    </a:ext>
                  </a:extLst>
                </a:gridCol>
                <a:gridCol w="928678">
                  <a:extLst>
                    <a:ext uri="{9D8B030D-6E8A-4147-A177-3AD203B41FA5}">
                      <a16:colId xmlns:a16="http://schemas.microsoft.com/office/drawing/2014/main" val="1337135574"/>
                    </a:ext>
                  </a:extLst>
                </a:gridCol>
              </a:tblGrid>
              <a:tr h="446073">
                <a:tc>
                  <a:txBody>
                    <a:bodyPr/>
                    <a:lstStyle/>
                    <a:p>
                      <a:pPr algn="ctr" fontAlgn="b"/>
                      <a:endParaRPr lang="en-IN" sz="1000" b="0" i="0" u="none" strike="noStrike" dirty="0">
                        <a:solidFill>
                          <a:schemeClr val="tx1"/>
                        </a:solidFill>
                        <a:effectLst/>
                        <a:latin typeface="BNPP Sans "/>
                      </a:endParaRPr>
                    </a:p>
                  </a:txBody>
                  <a:tcPr marL="7620" marR="7620" marT="762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u="none" strike="noStrike" dirty="0">
                          <a:solidFill>
                            <a:schemeClr val="tx1"/>
                          </a:solidFill>
                          <a:effectLst/>
                          <a:latin typeface="BNPP Sans "/>
                        </a:rPr>
                        <a:t>No. of Trades</a:t>
                      </a:r>
                      <a:endParaRPr lang="en-IN" sz="1000" b="0" i="0" u="none" strike="noStrike" dirty="0">
                        <a:solidFill>
                          <a:schemeClr val="tx1"/>
                        </a:solidFill>
                        <a:effectLst/>
                        <a:latin typeface="BNPP Sans "/>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u="none" strike="noStrike" dirty="0">
                          <a:solidFill>
                            <a:schemeClr val="tx1"/>
                          </a:solidFill>
                          <a:effectLst/>
                          <a:latin typeface="BNPP Sans "/>
                        </a:rPr>
                        <a:t>Face Value </a:t>
                      </a:r>
                    </a:p>
                    <a:p>
                      <a:pPr algn="ctr" fontAlgn="b"/>
                      <a:r>
                        <a:rPr lang="en-IN" sz="1000" b="0" u="none" strike="noStrike" dirty="0">
                          <a:solidFill>
                            <a:schemeClr val="tx1"/>
                          </a:solidFill>
                          <a:effectLst/>
                          <a:latin typeface="BNPP Sans "/>
                        </a:rPr>
                        <a:t>(INR Crore)</a:t>
                      </a:r>
                      <a:endParaRPr lang="en-IN" sz="1000" b="0" i="0" u="none" strike="noStrike" dirty="0">
                        <a:solidFill>
                          <a:schemeClr val="tx1"/>
                        </a:solidFill>
                        <a:effectLst/>
                        <a:latin typeface="BNPP Sans "/>
                      </a:endParaRPr>
                    </a:p>
                  </a:txBody>
                  <a:tcPr marL="7620" marR="7620" marT="762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7583319"/>
                  </a:ext>
                </a:extLst>
              </a:tr>
              <a:tr h="365760">
                <a:tc>
                  <a:txBody>
                    <a:bodyPr/>
                    <a:lstStyle/>
                    <a:p>
                      <a:pPr algn="ctr" fontAlgn="b"/>
                      <a:endParaRPr lang="en-IN" sz="1100" b="0" u="none" strike="noStrike" kern="1200" dirty="0">
                        <a:solidFill>
                          <a:schemeClr val="tx1"/>
                        </a:solidFill>
                        <a:effectLst/>
                        <a:latin typeface="BNPP Sans "/>
                        <a:ea typeface="+mn-ea"/>
                        <a:cs typeface="Calibri" panose="020F0502020204030204" pitchFamily="34" charset="0"/>
                      </a:endParaRPr>
                    </a:p>
                  </a:txBody>
                  <a:tcPr marL="7620" marR="7620" marT="7620" marB="0">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N" sz="1100" b="0" u="none" strike="noStrike" kern="1200" dirty="0">
                          <a:solidFill>
                            <a:schemeClr val="tx1"/>
                          </a:solidFill>
                          <a:effectLst/>
                          <a:latin typeface="BNPP Sans "/>
                          <a:ea typeface="+mn-ea"/>
                          <a:cs typeface="Calibri" panose="020F0502020204030204" pitchFamily="34" charset="0"/>
                        </a:rPr>
                        <a:t>  3,601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N" sz="1100" b="0" u="none" strike="noStrike" kern="1200" dirty="0">
                          <a:solidFill>
                            <a:schemeClr val="tx1"/>
                          </a:solidFill>
                          <a:effectLst/>
                          <a:latin typeface="BNPP Sans "/>
                          <a:ea typeface="+mn-ea"/>
                          <a:cs typeface="Calibri" panose="020F0502020204030204" pitchFamily="34" charset="0"/>
                        </a:rPr>
                        <a:t>40,660  </a:t>
                      </a:r>
                    </a:p>
                  </a:txBody>
                  <a:tcPr marL="7620" marR="7620" marT="762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0723700"/>
                  </a:ext>
                </a:extLst>
              </a:tr>
            </a:tbl>
          </a:graphicData>
        </a:graphic>
      </p:graphicFrame>
      <p:graphicFrame>
        <p:nvGraphicFramePr>
          <p:cNvPr id="15" name="Table 14">
            <a:extLst>
              <a:ext uri="{FF2B5EF4-FFF2-40B4-BE49-F238E27FC236}">
                <a16:creationId xmlns:a16="http://schemas.microsoft.com/office/drawing/2014/main" id="{459B5D9C-9C7D-9306-A320-1500A2E041C2}"/>
              </a:ext>
            </a:extLst>
          </p:cNvPr>
          <p:cNvGraphicFramePr>
            <a:graphicFrameLocks noGrp="1"/>
          </p:cNvGraphicFramePr>
          <p:nvPr>
            <p:extLst>
              <p:ext uri="{D42A27DB-BD31-4B8C-83A1-F6EECF244321}">
                <p14:modId xmlns:p14="http://schemas.microsoft.com/office/powerpoint/2010/main" val="873822099"/>
              </p:ext>
            </p:extLst>
          </p:nvPr>
        </p:nvGraphicFramePr>
        <p:xfrm>
          <a:off x="3138594" y="4681756"/>
          <a:ext cx="2709385" cy="446073"/>
        </p:xfrm>
        <a:graphic>
          <a:graphicData uri="http://schemas.openxmlformats.org/drawingml/2006/table">
            <a:tbl>
              <a:tblPr>
                <a:effectLst/>
                <a:tableStyleId>{69CF1AB2-1976-4502-BF36-3FF5EA218861}</a:tableStyleId>
              </a:tblPr>
              <a:tblGrid>
                <a:gridCol w="850707">
                  <a:extLst>
                    <a:ext uri="{9D8B030D-6E8A-4147-A177-3AD203B41FA5}">
                      <a16:colId xmlns:a16="http://schemas.microsoft.com/office/drawing/2014/main" val="4233119602"/>
                    </a:ext>
                  </a:extLst>
                </a:gridCol>
                <a:gridCol w="1858678">
                  <a:extLst>
                    <a:ext uri="{9D8B030D-6E8A-4147-A177-3AD203B41FA5}">
                      <a16:colId xmlns:a16="http://schemas.microsoft.com/office/drawing/2014/main" val="3240140272"/>
                    </a:ext>
                  </a:extLst>
                </a:gridCol>
              </a:tblGrid>
              <a:tr h="446073">
                <a:tc>
                  <a:txBody>
                    <a:bodyPr/>
                    <a:lstStyle/>
                    <a:p>
                      <a:pPr algn="ctr" fontAlgn="b"/>
                      <a:r>
                        <a:rPr lang="en-IN" sz="1000" b="0" u="none" strike="noStrike" dirty="0">
                          <a:solidFill>
                            <a:schemeClr val="bg1"/>
                          </a:solidFill>
                          <a:effectLst/>
                          <a:latin typeface="BNPP Sans "/>
                        </a:rPr>
                        <a:t>Period</a:t>
                      </a:r>
                      <a:endParaRPr lang="en-IN" sz="1000" b="0" i="0" u="none" strike="noStrike" dirty="0">
                        <a:solidFill>
                          <a:schemeClr val="bg1"/>
                        </a:solidFill>
                        <a:effectLst/>
                        <a:latin typeface="BNPP Sans "/>
                      </a:endParaRPr>
                    </a:p>
                  </a:txBody>
                  <a:tcPr marL="7620" marR="7620" marT="7620" marB="0" anchor="ctr">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000" b="0" u="none" strike="noStrike" dirty="0">
                          <a:solidFill>
                            <a:schemeClr val="bg1"/>
                          </a:solidFill>
                          <a:effectLst/>
                          <a:latin typeface="BNPP Sans "/>
                        </a:rPr>
                        <a:t>Total SDL Trading</a:t>
                      </a:r>
                      <a:endParaRPr lang="en-IN" sz="1000" b="0" i="0" u="none" strike="noStrike" dirty="0">
                        <a:solidFill>
                          <a:schemeClr val="bg1"/>
                        </a:solidFill>
                        <a:effectLst/>
                        <a:latin typeface="BNPP Sans "/>
                      </a:endParaRPr>
                    </a:p>
                  </a:txBody>
                  <a:tcPr marL="7620" marR="7620" marT="7620" marB="0" anchor="ctr">
                    <a:lnL w="6350" cap="flat" cmpd="sng" algn="ctr">
                      <a:noFill/>
                      <a:prstDash val="solid"/>
                      <a:round/>
                      <a:headEnd type="none" w="med" len="med"/>
                      <a:tailEnd type="none" w="med" len="med"/>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8916866"/>
                  </a:ext>
                </a:extLst>
              </a:tr>
            </a:tbl>
          </a:graphicData>
        </a:graphic>
      </p:graphicFrame>
      <p:cxnSp>
        <p:nvCxnSpPr>
          <p:cNvPr id="16" name="Straight Connector 15">
            <a:extLst>
              <a:ext uri="{FF2B5EF4-FFF2-40B4-BE49-F238E27FC236}">
                <a16:creationId xmlns:a16="http://schemas.microsoft.com/office/drawing/2014/main" id="{329CB355-E79C-5E4B-6059-3501F7CBB622}"/>
              </a:ext>
            </a:extLst>
          </p:cNvPr>
          <p:cNvCxnSpPr/>
          <p:nvPr/>
        </p:nvCxnSpPr>
        <p:spPr>
          <a:xfrm>
            <a:off x="4893013" y="5144553"/>
            <a:ext cx="0" cy="698117"/>
          </a:xfrm>
          <a:prstGeom prst="line">
            <a:avLst/>
          </a:prstGeom>
          <a:ln w="12700">
            <a:solidFill>
              <a:srgbClr val="0096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C32CC1-7896-3FBF-164A-005C6B40F996}"/>
              </a:ext>
            </a:extLst>
          </p:cNvPr>
          <p:cNvCxnSpPr/>
          <p:nvPr/>
        </p:nvCxnSpPr>
        <p:spPr>
          <a:xfrm>
            <a:off x="3949430" y="5144553"/>
            <a:ext cx="0" cy="698117"/>
          </a:xfrm>
          <a:prstGeom prst="line">
            <a:avLst/>
          </a:prstGeom>
          <a:ln w="12700">
            <a:solidFill>
              <a:srgbClr val="0096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33148CC-E001-427E-0E21-CFD16E98DFF7}"/>
              </a:ext>
            </a:extLst>
          </p:cNvPr>
          <p:cNvCxnSpPr/>
          <p:nvPr/>
        </p:nvCxnSpPr>
        <p:spPr>
          <a:xfrm>
            <a:off x="4104496" y="5555724"/>
            <a:ext cx="652330" cy="0"/>
          </a:xfrm>
          <a:prstGeom prst="line">
            <a:avLst/>
          </a:prstGeom>
          <a:ln>
            <a:solidFill>
              <a:srgbClr val="00965E"/>
            </a:solidFill>
            <a:prstDash val="dash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5880452-7F89-1118-826F-DCCC0A0B4BD4}"/>
              </a:ext>
            </a:extLst>
          </p:cNvPr>
          <p:cNvCxnSpPr/>
          <p:nvPr/>
        </p:nvCxnSpPr>
        <p:spPr>
          <a:xfrm>
            <a:off x="5009168" y="5555724"/>
            <a:ext cx="652330" cy="0"/>
          </a:xfrm>
          <a:prstGeom prst="line">
            <a:avLst/>
          </a:prstGeom>
          <a:ln>
            <a:solidFill>
              <a:srgbClr val="00965E"/>
            </a:solidFill>
            <a:prstDash val="dash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3182FDF-A7F7-95DB-2F4C-20BE3F4182D5}"/>
              </a:ext>
            </a:extLst>
          </p:cNvPr>
          <p:cNvCxnSpPr>
            <a:cxnSpLocks/>
          </p:cNvCxnSpPr>
          <p:nvPr/>
        </p:nvCxnSpPr>
        <p:spPr>
          <a:xfrm>
            <a:off x="3949430" y="4731413"/>
            <a:ext cx="0" cy="30783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196284D-9A8B-124D-6113-7398EEBC5632}"/>
              </a:ext>
            </a:extLst>
          </p:cNvPr>
          <p:cNvSpPr txBox="1"/>
          <p:nvPr/>
        </p:nvSpPr>
        <p:spPr>
          <a:xfrm>
            <a:off x="6828104" y="875478"/>
            <a:ext cx="4404415" cy="323165"/>
          </a:xfrm>
          <a:prstGeom prst="rect">
            <a:avLst/>
          </a:prstGeom>
          <a:noFill/>
        </p:spPr>
        <p:txBody>
          <a:bodyPr wrap="square">
            <a:spAutoFit/>
          </a:bodyPr>
          <a:lstStyle/>
          <a:p>
            <a:pPr algn="ctr">
              <a:defRPr sz="1400" b="0" i="0" u="none" strike="noStrike" kern="1200" spc="0" baseline="0">
                <a:solidFill>
                  <a:srgbClr val="000000"/>
                </a:solidFill>
                <a:latin typeface="+mn-lt"/>
                <a:ea typeface="+mn-ea"/>
                <a:cs typeface="+mn-cs"/>
              </a:defRPr>
            </a:pPr>
            <a:r>
              <a:rPr lang="en-IN" sz="1500" dirty="0">
                <a:latin typeface="BNPP Sans "/>
              </a:rPr>
              <a:t>Total SDL Outstanding – (Rs Lac Crores)</a:t>
            </a:r>
          </a:p>
        </p:txBody>
      </p:sp>
      <p:sp>
        <p:nvSpPr>
          <p:cNvPr id="37" name="TextBox 36">
            <a:extLst>
              <a:ext uri="{FF2B5EF4-FFF2-40B4-BE49-F238E27FC236}">
                <a16:creationId xmlns:a16="http://schemas.microsoft.com/office/drawing/2014/main" id="{9D791B9A-9B23-4474-AD35-25A02BDA277D}"/>
              </a:ext>
            </a:extLst>
          </p:cNvPr>
          <p:cNvSpPr txBox="1"/>
          <p:nvPr/>
        </p:nvSpPr>
        <p:spPr>
          <a:xfrm>
            <a:off x="6339046" y="3184103"/>
            <a:ext cx="3016120" cy="230832"/>
          </a:xfrm>
          <a:prstGeom prst="rect">
            <a:avLst/>
          </a:prstGeom>
          <a:noFill/>
        </p:spPr>
        <p:txBody>
          <a:bodyPr wrap="square">
            <a:spAutoFit/>
          </a:bodyPr>
          <a:lstStyle/>
          <a:p>
            <a:r>
              <a:rPr lang="en-IN" sz="900" dirty="0">
                <a:solidFill>
                  <a:schemeClr val="tx1">
                    <a:lumMod val="75000"/>
                    <a:lumOff val="25000"/>
                  </a:schemeClr>
                </a:solidFill>
                <a:latin typeface="BNPP Sans Light" panose="02000503020000020004" pitchFamily="2" charset="0"/>
              </a:rPr>
              <a:t>Source: RBI. Data as on September 2022.</a:t>
            </a:r>
          </a:p>
        </p:txBody>
      </p:sp>
      <p:cxnSp>
        <p:nvCxnSpPr>
          <p:cNvPr id="38" name="Straight Connector 37">
            <a:extLst>
              <a:ext uri="{FF2B5EF4-FFF2-40B4-BE49-F238E27FC236}">
                <a16:creationId xmlns:a16="http://schemas.microsoft.com/office/drawing/2014/main" id="{AE084CE2-2BE9-0F4C-7842-72762C9DF30C}"/>
              </a:ext>
            </a:extLst>
          </p:cNvPr>
          <p:cNvCxnSpPr>
            <a:cxnSpLocks/>
          </p:cNvCxnSpPr>
          <p:nvPr/>
        </p:nvCxnSpPr>
        <p:spPr>
          <a:xfrm>
            <a:off x="6096000" y="1102660"/>
            <a:ext cx="0" cy="232634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92" name="Graphic 91">
            <a:extLst>
              <a:ext uri="{FF2B5EF4-FFF2-40B4-BE49-F238E27FC236}">
                <a16:creationId xmlns:a16="http://schemas.microsoft.com/office/drawing/2014/main" id="{30029FF5-1205-6E96-260A-226AB45F8D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3508" y="9378"/>
            <a:ext cx="377036" cy="503632"/>
          </a:xfrm>
          <a:prstGeom prst="rect">
            <a:avLst/>
          </a:prstGeom>
        </p:spPr>
      </p:pic>
      <p:sp>
        <p:nvSpPr>
          <p:cNvPr id="18" name="TextBox 17">
            <a:extLst>
              <a:ext uri="{FF2B5EF4-FFF2-40B4-BE49-F238E27FC236}">
                <a16:creationId xmlns:a16="http://schemas.microsoft.com/office/drawing/2014/main" id="{8706AF1C-E884-F447-2CDB-7597537F87A0}"/>
              </a:ext>
            </a:extLst>
          </p:cNvPr>
          <p:cNvSpPr txBox="1"/>
          <p:nvPr/>
        </p:nvSpPr>
        <p:spPr>
          <a:xfrm>
            <a:off x="292835" y="894610"/>
            <a:ext cx="4404415" cy="323165"/>
          </a:xfrm>
          <a:prstGeom prst="rect">
            <a:avLst/>
          </a:prstGeom>
          <a:noFill/>
        </p:spPr>
        <p:txBody>
          <a:bodyPr wrap="square">
            <a:spAutoFit/>
          </a:bodyPr>
          <a:lstStyle/>
          <a:p>
            <a:pPr algn="ctr"/>
            <a:r>
              <a:rPr lang="en-IN" sz="1500" dirty="0">
                <a:latin typeface="BNPP Sans "/>
              </a:rPr>
              <a:t>Holding Pattern of Outstanding SDLs – Share (%)</a:t>
            </a:r>
          </a:p>
        </p:txBody>
      </p:sp>
      <p:graphicFrame>
        <p:nvGraphicFramePr>
          <p:cNvPr id="21" name="Chart 20">
            <a:extLst>
              <a:ext uri="{FF2B5EF4-FFF2-40B4-BE49-F238E27FC236}">
                <a16:creationId xmlns:a16="http://schemas.microsoft.com/office/drawing/2014/main" id="{27D093F0-6E06-D195-6751-A4B6CB246102}"/>
              </a:ext>
            </a:extLst>
          </p:cNvPr>
          <p:cNvGraphicFramePr>
            <a:graphicFrameLocks/>
          </p:cNvGraphicFramePr>
          <p:nvPr>
            <p:extLst>
              <p:ext uri="{D42A27DB-BD31-4B8C-83A1-F6EECF244321}">
                <p14:modId xmlns:p14="http://schemas.microsoft.com/office/powerpoint/2010/main" val="1094782530"/>
              </p:ext>
            </p:extLst>
          </p:nvPr>
        </p:nvGraphicFramePr>
        <p:xfrm>
          <a:off x="225223" y="1222134"/>
          <a:ext cx="5009168" cy="2250211"/>
        </p:xfrm>
        <a:graphic>
          <a:graphicData uri="http://schemas.openxmlformats.org/drawingml/2006/chart">
            <c:chart xmlns:c="http://schemas.openxmlformats.org/drawingml/2006/chart" xmlns:r="http://schemas.openxmlformats.org/officeDocument/2006/relationships" r:id="rId6"/>
          </a:graphicData>
        </a:graphic>
      </p:graphicFrame>
      <p:sp>
        <p:nvSpPr>
          <p:cNvPr id="22" name="TextBox 21">
            <a:extLst>
              <a:ext uri="{FF2B5EF4-FFF2-40B4-BE49-F238E27FC236}">
                <a16:creationId xmlns:a16="http://schemas.microsoft.com/office/drawing/2014/main" id="{4F2D1476-5BD4-E7FE-5896-F73F0C85BBEA}"/>
              </a:ext>
            </a:extLst>
          </p:cNvPr>
          <p:cNvSpPr txBox="1"/>
          <p:nvPr/>
        </p:nvSpPr>
        <p:spPr>
          <a:xfrm>
            <a:off x="499550" y="3548591"/>
            <a:ext cx="3916218" cy="166255"/>
          </a:xfrm>
          <a:prstGeom prst="rect">
            <a:avLst/>
          </a:prstGeom>
          <a:noFill/>
        </p:spPr>
        <p:txBody>
          <a:bodyPr wrap="square" lIns="0" tIns="0" rIns="0" bIns="0" rtlCol="0">
            <a:noAutofit/>
          </a:bodyPr>
          <a:lstStyle/>
          <a:p>
            <a:r>
              <a:rPr lang="en-IN" sz="900" dirty="0">
                <a:solidFill>
                  <a:schemeClr val="tx1">
                    <a:lumMod val="75000"/>
                    <a:lumOff val="25000"/>
                  </a:schemeClr>
                </a:solidFill>
                <a:latin typeface="BNPP Sans Light" panose="02000503020000020004" pitchFamily="2" charset="0"/>
              </a:rPr>
              <a:t>Source: RBI. Data as on September 2022.</a:t>
            </a:r>
          </a:p>
        </p:txBody>
      </p:sp>
      <p:cxnSp>
        <p:nvCxnSpPr>
          <p:cNvPr id="24" name="Straight Connector 23">
            <a:extLst>
              <a:ext uri="{FF2B5EF4-FFF2-40B4-BE49-F238E27FC236}">
                <a16:creationId xmlns:a16="http://schemas.microsoft.com/office/drawing/2014/main" id="{CEBC9213-FAB9-13B2-27CF-977688D1D146}"/>
              </a:ext>
            </a:extLst>
          </p:cNvPr>
          <p:cNvCxnSpPr>
            <a:cxnSpLocks/>
          </p:cNvCxnSpPr>
          <p:nvPr/>
        </p:nvCxnSpPr>
        <p:spPr>
          <a:xfrm>
            <a:off x="6096000" y="3836529"/>
            <a:ext cx="0" cy="232634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12EB8A2-B36C-3F38-D37D-EEC354AA9624}"/>
              </a:ext>
            </a:extLst>
          </p:cNvPr>
          <p:cNvSpPr txBox="1"/>
          <p:nvPr/>
        </p:nvSpPr>
        <p:spPr>
          <a:xfrm>
            <a:off x="7083722" y="4038969"/>
            <a:ext cx="4229546" cy="492443"/>
          </a:xfrm>
          <a:prstGeom prst="rect">
            <a:avLst/>
          </a:prstGeom>
          <a:noFill/>
        </p:spPr>
        <p:txBody>
          <a:bodyPr wrap="square">
            <a:spAutoFit/>
          </a:bodyPr>
          <a:lstStyle/>
          <a:p>
            <a:pPr algn="just">
              <a:spcBef>
                <a:spcPts val="600"/>
              </a:spcBef>
              <a:spcAft>
                <a:spcPts val="600"/>
              </a:spcAft>
            </a:pPr>
            <a:r>
              <a:rPr lang="en-IN" sz="1300" b="1" dirty="0">
                <a:solidFill>
                  <a:schemeClr val="tx1">
                    <a:lumMod val="75000"/>
                    <a:lumOff val="25000"/>
                  </a:schemeClr>
                </a:solidFill>
                <a:latin typeface="BNPP Sans Light" panose="02000503020000020004" pitchFamily="2" charset="0"/>
              </a:rPr>
              <a:t>Investor base is well diversified among domestic institutions</a:t>
            </a:r>
          </a:p>
        </p:txBody>
      </p:sp>
      <p:pic>
        <p:nvPicPr>
          <p:cNvPr id="32" name="Picture 31">
            <a:extLst>
              <a:ext uri="{FF2B5EF4-FFF2-40B4-BE49-F238E27FC236}">
                <a16:creationId xmlns:a16="http://schemas.microsoft.com/office/drawing/2014/main" id="{59BAA6C1-A88F-2DAD-1EF3-0AB66408D23C}"/>
              </a:ext>
            </a:extLst>
          </p:cNvPr>
          <p:cNvPicPr>
            <a:picLocks noChangeAspect="1"/>
          </p:cNvPicPr>
          <p:nvPr/>
        </p:nvPicPr>
        <p:blipFill rotWithShape="1">
          <a:blip r:embed="rId7">
            <a:extLst>
              <a:ext uri="{28A0092B-C50C-407E-A947-70E740481C1C}">
                <a14:useLocalDpi xmlns:a14="http://schemas.microsoft.com/office/drawing/2010/main" val="0"/>
              </a:ext>
            </a:extLst>
          </a:blip>
          <a:srcRect l="14301" t="15313" r="57553" b="31223"/>
          <a:stretch/>
        </p:blipFill>
        <p:spPr>
          <a:xfrm>
            <a:off x="6403694" y="3844008"/>
            <a:ext cx="688318" cy="716564"/>
          </a:xfrm>
          <a:prstGeom prst="rect">
            <a:avLst/>
          </a:prstGeom>
        </p:spPr>
      </p:pic>
      <p:pic>
        <p:nvPicPr>
          <p:cNvPr id="33" name="Graphic 32">
            <a:extLst>
              <a:ext uri="{FF2B5EF4-FFF2-40B4-BE49-F238E27FC236}">
                <a16:creationId xmlns:a16="http://schemas.microsoft.com/office/drawing/2014/main" id="{F76D91F1-A619-35F1-2096-D68C3B53D4C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39805" y="4001257"/>
            <a:ext cx="399817" cy="399817"/>
          </a:xfrm>
          <a:prstGeom prst="rect">
            <a:avLst/>
          </a:prstGeom>
        </p:spPr>
      </p:pic>
      <p:pic>
        <p:nvPicPr>
          <p:cNvPr id="34" name="Picture 33">
            <a:extLst>
              <a:ext uri="{FF2B5EF4-FFF2-40B4-BE49-F238E27FC236}">
                <a16:creationId xmlns:a16="http://schemas.microsoft.com/office/drawing/2014/main" id="{8E0A3B7E-F3E1-C61F-2D43-D5F03E1D227E}"/>
              </a:ext>
            </a:extLst>
          </p:cNvPr>
          <p:cNvPicPr>
            <a:picLocks noChangeAspect="1"/>
          </p:cNvPicPr>
          <p:nvPr/>
        </p:nvPicPr>
        <p:blipFill rotWithShape="1">
          <a:blip r:embed="rId7">
            <a:extLst>
              <a:ext uri="{28A0092B-C50C-407E-A947-70E740481C1C}">
                <a14:useLocalDpi xmlns:a14="http://schemas.microsoft.com/office/drawing/2010/main" val="0"/>
              </a:ext>
            </a:extLst>
          </a:blip>
          <a:srcRect l="14301" t="15313" r="57553" b="31223"/>
          <a:stretch/>
        </p:blipFill>
        <p:spPr>
          <a:xfrm>
            <a:off x="6403694" y="4559538"/>
            <a:ext cx="688318" cy="716564"/>
          </a:xfrm>
          <a:prstGeom prst="rect">
            <a:avLst/>
          </a:prstGeom>
        </p:spPr>
      </p:pic>
      <p:pic>
        <p:nvPicPr>
          <p:cNvPr id="36" name="Graphic 35">
            <a:extLst>
              <a:ext uri="{FF2B5EF4-FFF2-40B4-BE49-F238E27FC236}">
                <a16:creationId xmlns:a16="http://schemas.microsoft.com/office/drawing/2014/main" id="{D3F00A34-6CD2-2501-424F-BAA34E8A1FD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583373" y="4794342"/>
            <a:ext cx="337898" cy="231824"/>
          </a:xfrm>
          <a:prstGeom prst="rect">
            <a:avLst/>
          </a:prstGeom>
        </p:spPr>
      </p:pic>
      <p:pic>
        <p:nvPicPr>
          <p:cNvPr id="39" name="Picture 38">
            <a:extLst>
              <a:ext uri="{FF2B5EF4-FFF2-40B4-BE49-F238E27FC236}">
                <a16:creationId xmlns:a16="http://schemas.microsoft.com/office/drawing/2014/main" id="{A32168E3-01B0-572D-0B90-03DFD03CAE17}"/>
              </a:ext>
            </a:extLst>
          </p:cNvPr>
          <p:cNvPicPr>
            <a:picLocks noChangeAspect="1"/>
          </p:cNvPicPr>
          <p:nvPr/>
        </p:nvPicPr>
        <p:blipFill rotWithShape="1">
          <a:blip r:embed="rId7">
            <a:extLst>
              <a:ext uri="{28A0092B-C50C-407E-A947-70E740481C1C}">
                <a14:useLocalDpi xmlns:a14="http://schemas.microsoft.com/office/drawing/2010/main" val="0"/>
              </a:ext>
            </a:extLst>
          </a:blip>
          <a:srcRect l="14301" t="15313" r="57553" b="31223"/>
          <a:stretch/>
        </p:blipFill>
        <p:spPr>
          <a:xfrm>
            <a:off x="6403694" y="5321458"/>
            <a:ext cx="688318" cy="716564"/>
          </a:xfrm>
          <a:prstGeom prst="rect">
            <a:avLst/>
          </a:prstGeom>
        </p:spPr>
      </p:pic>
      <p:pic>
        <p:nvPicPr>
          <p:cNvPr id="40" name="Graphic 39">
            <a:extLst>
              <a:ext uri="{FF2B5EF4-FFF2-40B4-BE49-F238E27FC236}">
                <a16:creationId xmlns:a16="http://schemas.microsoft.com/office/drawing/2014/main" id="{D952A3F7-0AB9-7725-1F8F-A0674673C27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37353" y="5486015"/>
            <a:ext cx="379379" cy="381073"/>
          </a:xfrm>
          <a:prstGeom prst="rect">
            <a:avLst/>
          </a:prstGeom>
        </p:spPr>
      </p:pic>
      <p:sp>
        <p:nvSpPr>
          <p:cNvPr id="46" name="TextBox 45">
            <a:extLst>
              <a:ext uri="{FF2B5EF4-FFF2-40B4-BE49-F238E27FC236}">
                <a16:creationId xmlns:a16="http://schemas.microsoft.com/office/drawing/2014/main" id="{57D0876A-0D90-D218-348D-D7CDFBBA4308}"/>
              </a:ext>
            </a:extLst>
          </p:cNvPr>
          <p:cNvSpPr txBox="1"/>
          <p:nvPr/>
        </p:nvSpPr>
        <p:spPr>
          <a:xfrm>
            <a:off x="7023513" y="4679421"/>
            <a:ext cx="4288169" cy="692497"/>
          </a:xfrm>
          <a:prstGeom prst="rect">
            <a:avLst/>
          </a:prstGeom>
          <a:noFill/>
        </p:spPr>
        <p:txBody>
          <a:bodyPr wrap="square">
            <a:spAutoFit/>
          </a:bodyPr>
          <a:lstStyle/>
          <a:p>
            <a:pPr algn="just">
              <a:spcBef>
                <a:spcPts val="600"/>
              </a:spcBef>
              <a:spcAft>
                <a:spcPts val="600"/>
              </a:spcAft>
            </a:pPr>
            <a:r>
              <a:rPr lang="en-IN" sz="1300" b="1" dirty="0">
                <a:solidFill>
                  <a:schemeClr val="tx1">
                    <a:lumMod val="75000"/>
                    <a:lumOff val="25000"/>
                  </a:schemeClr>
                </a:solidFill>
                <a:latin typeface="BNPP Sans Light" panose="02000503020000020004" pitchFamily="2" charset="0"/>
              </a:rPr>
              <a:t>Outstanding SDL issuances have increased over the years as States approach the capital markets for their borrowings</a:t>
            </a:r>
          </a:p>
        </p:txBody>
      </p:sp>
      <p:sp>
        <p:nvSpPr>
          <p:cNvPr id="48" name="TextBox 47">
            <a:extLst>
              <a:ext uri="{FF2B5EF4-FFF2-40B4-BE49-F238E27FC236}">
                <a16:creationId xmlns:a16="http://schemas.microsoft.com/office/drawing/2014/main" id="{13C32C21-A5F8-FCC2-5BE6-21459952F56D}"/>
              </a:ext>
            </a:extLst>
          </p:cNvPr>
          <p:cNvSpPr txBox="1"/>
          <p:nvPr/>
        </p:nvSpPr>
        <p:spPr>
          <a:xfrm>
            <a:off x="7092012" y="5439046"/>
            <a:ext cx="4222001" cy="492443"/>
          </a:xfrm>
          <a:prstGeom prst="rect">
            <a:avLst/>
          </a:prstGeom>
          <a:noFill/>
        </p:spPr>
        <p:txBody>
          <a:bodyPr wrap="square">
            <a:spAutoFit/>
          </a:bodyPr>
          <a:lstStyle/>
          <a:p>
            <a:pPr algn="just">
              <a:spcBef>
                <a:spcPts val="600"/>
              </a:spcBef>
              <a:spcAft>
                <a:spcPts val="600"/>
              </a:spcAft>
            </a:pPr>
            <a:r>
              <a:rPr lang="en-IN" sz="1300" b="1" dirty="0">
                <a:solidFill>
                  <a:schemeClr val="tx1">
                    <a:lumMod val="75000"/>
                    <a:lumOff val="25000"/>
                  </a:schemeClr>
                </a:solidFill>
                <a:latin typeface="BNPP Sans Light" panose="02000503020000020004" pitchFamily="2" charset="0"/>
              </a:rPr>
              <a:t>The Secondary market has been witnessing good trading activity and most of it is need based liquidity</a:t>
            </a:r>
          </a:p>
        </p:txBody>
      </p:sp>
      <p:sp>
        <p:nvSpPr>
          <p:cNvPr id="4" name="TextBox 3">
            <a:extLst>
              <a:ext uri="{FF2B5EF4-FFF2-40B4-BE49-F238E27FC236}">
                <a16:creationId xmlns:a16="http://schemas.microsoft.com/office/drawing/2014/main" id="{8BA7864D-CD8E-91EF-3E1A-82B6217A597D}"/>
              </a:ext>
            </a:extLst>
          </p:cNvPr>
          <p:cNvSpPr txBox="1"/>
          <p:nvPr/>
        </p:nvSpPr>
        <p:spPr>
          <a:xfrm>
            <a:off x="11472456" y="6413209"/>
            <a:ext cx="473206" cy="369332"/>
          </a:xfrm>
          <a:prstGeom prst="rect">
            <a:avLst/>
          </a:prstGeom>
          <a:noFill/>
        </p:spPr>
        <p:txBody>
          <a:bodyPr wrap="none" rtlCol="0">
            <a:spAutoFit/>
          </a:bodyPr>
          <a:lstStyle/>
          <a:p>
            <a:r>
              <a:rPr lang="en-US" b="1" dirty="0">
                <a:solidFill>
                  <a:schemeClr val="bg1"/>
                </a:solidFill>
                <a:latin typeface="Futura" pitchFamily="50" charset="0"/>
              </a:rPr>
              <a:t>10</a:t>
            </a:r>
          </a:p>
        </p:txBody>
      </p:sp>
      <p:sp>
        <p:nvSpPr>
          <p:cNvPr id="29" name="TextBox 28">
            <a:extLst>
              <a:ext uri="{FF2B5EF4-FFF2-40B4-BE49-F238E27FC236}">
                <a16:creationId xmlns:a16="http://schemas.microsoft.com/office/drawing/2014/main" id="{854E8E52-77B6-F378-C0BB-53B7E4784CBC}"/>
              </a:ext>
            </a:extLst>
          </p:cNvPr>
          <p:cNvSpPr txBox="1"/>
          <p:nvPr/>
        </p:nvSpPr>
        <p:spPr>
          <a:xfrm>
            <a:off x="3254640" y="5446594"/>
            <a:ext cx="636713" cy="261610"/>
          </a:xfrm>
          <a:prstGeom prst="rect">
            <a:avLst/>
          </a:prstGeom>
          <a:noFill/>
        </p:spPr>
        <p:txBody>
          <a:bodyPr wrap="none" rtlCol="0">
            <a:spAutoFit/>
          </a:bodyPr>
          <a:lstStyle/>
          <a:p>
            <a:r>
              <a:rPr lang="en-IN" sz="1100" b="0" u="none" strike="noStrike" kern="1200" dirty="0">
                <a:solidFill>
                  <a:schemeClr val="tx1"/>
                </a:solidFill>
                <a:effectLst/>
                <a:latin typeface="BNPP Sans "/>
                <a:ea typeface="+mn-ea"/>
                <a:cs typeface="Calibri" panose="020F0502020204030204" pitchFamily="34" charset="0"/>
              </a:rPr>
              <a:t>Nov-22</a:t>
            </a:r>
          </a:p>
        </p:txBody>
      </p:sp>
      <p:pic>
        <p:nvPicPr>
          <p:cNvPr id="41" name="Graphic 40">
            <a:extLst>
              <a:ext uri="{FF2B5EF4-FFF2-40B4-BE49-F238E27FC236}">
                <a16:creationId xmlns:a16="http://schemas.microsoft.com/office/drawing/2014/main" id="{33A8E46E-2481-C362-0D41-7D260279F5A4}"/>
              </a:ext>
            </a:extLst>
          </p:cNvPr>
          <p:cNvPicPr>
            <a:picLocks noChangeAspect="1"/>
          </p:cNvPicPr>
          <p:nvPr/>
        </p:nvPicPr>
        <p:blipFill rotWithShape="1">
          <a:blip r:embed="rId14">
            <a:extLst>
              <a:ext uri="{96DAC541-7B7A-43D3-8B79-37D633B846F1}">
                <asvg:svgBlip xmlns:asvg="http://schemas.microsoft.com/office/drawing/2016/SVG/main" r:embed="rId15"/>
              </a:ext>
            </a:extLst>
          </a:blip>
          <a:srcRect r="71119" b="-4811"/>
          <a:stretch/>
        </p:blipFill>
        <p:spPr>
          <a:xfrm rot="5400000" flipH="1">
            <a:off x="11285963" y="474775"/>
            <a:ext cx="1371600" cy="422048"/>
          </a:xfrm>
          <a:prstGeom prst="rect">
            <a:avLst/>
          </a:prstGeom>
        </p:spPr>
      </p:pic>
      <p:pic>
        <p:nvPicPr>
          <p:cNvPr id="20" name="Graphic 19">
            <a:extLst>
              <a:ext uri="{FF2B5EF4-FFF2-40B4-BE49-F238E27FC236}">
                <a16:creationId xmlns:a16="http://schemas.microsoft.com/office/drawing/2014/main" id="{42290E39-272F-27EB-B5E9-4AFC30F9351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403693" y="1216940"/>
            <a:ext cx="5357044" cy="1900035"/>
          </a:xfrm>
          <a:prstGeom prst="rect">
            <a:avLst/>
          </a:prstGeom>
        </p:spPr>
      </p:pic>
    </p:spTree>
    <p:extLst>
      <p:ext uri="{BB962C8B-B14F-4D97-AF65-F5344CB8AC3E}">
        <p14:creationId xmlns:p14="http://schemas.microsoft.com/office/powerpoint/2010/main" val="4108237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144A5246-EB61-FBED-FCE3-9BF86EE5CA0F}"/>
              </a:ext>
            </a:extLst>
          </p:cNvPr>
          <p:cNvGraphicFramePr>
            <a:graphicFrameLocks/>
          </p:cNvGraphicFramePr>
          <p:nvPr>
            <p:extLst>
              <p:ext uri="{D42A27DB-BD31-4B8C-83A1-F6EECF244321}">
                <p14:modId xmlns:p14="http://schemas.microsoft.com/office/powerpoint/2010/main" val="1454116488"/>
              </p:ext>
            </p:extLst>
          </p:nvPr>
        </p:nvGraphicFramePr>
        <p:xfrm>
          <a:off x="401213" y="617483"/>
          <a:ext cx="11307846" cy="2651434"/>
        </p:xfrm>
        <a:graphic>
          <a:graphicData uri="http://schemas.openxmlformats.org/drawingml/2006/chart">
            <c:chart xmlns:c="http://schemas.openxmlformats.org/drawingml/2006/chart" xmlns:r="http://schemas.openxmlformats.org/officeDocument/2006/relationships" r:id="rId3"/>
          </a:graphicData>
        </a:graphic>
      </p:graphicFrame>
      <p:pic>
        <p:nvPicPr>
          <p:cNvPr id="26" name="Picture 25">
            <a:extLst>
              <a:ext uri="{FF2B5EF4-FFF2-40B4-BE49-F238E27FC236}">
                <a16:creationId xmlns:a16="http://schemas.microsoft.com/office/drawing/2014/main" id="{FC5F437F-DF7A-27B5-E702-583B146A2A6B}"/>
              </a:ext>
            </a:extLst>
          </p:cNvPr>
          <p:cNvPicPr>
            <a:picLocks noChangeAspect="1"/>
          </p:cNvPicPr>
          <p:nvPr/>
        </p:nvPicPr>
        <p:blipFill rotWithShape="1">
          <a:blip r:embed="rId4">
            <a:extLst>
              <a:ext uri="{28A0092B-C50C-407E-A947-70E740481C1C}">
                <a14:useLocalDpi xmlns:a14="http://schemas.microsoft.com/office/drawing/2010/main" val="0"/>
              </a:ext>
            </a:extLst>
          </a:blip>
          <a:srcRect t="26416" b="25598"/>
          <a:stretch/>
        </p:blipFill>
        <p:spPr>
          <a:xfrm>
            <a:off x="-21438" y="3106203"/>
            <a:ext cx="12234877" cy="3302764"/>
          </a:xfrm>
          <a:prstGeom prst="rect">
            <a:avLst/>
          </a:prstGeom>
        </p:spPr>
      </p:pic>
      <p:grpSp>
        <p:nvGrpSpPr>
          <p:cNvPr id="5" name="Group 4">
            <a:extLst>
              <a:ext uri="{FF2B5EF4-FFF2-40B4-BE49-F238E27FC236}">
                <a16:creationId xmlns:a16="http://schemas.microsoft.com/office/drawing/2014/main" id="{F09E148A-2C9A-2FAD-9F15-D057F28F9A23}"/>
              </a:ext>
            </a:extLst>
          </p:cNvPr>
          <p:cNvGrpSpPr/>
          <p:nvPr/>
        </p:nvGrpSpPr>
        <p:grpSpPr>
          <a:xfrm>
            <a:off x="-1" y="1"/>
            <a:ext cx="11484263" cy="546402"/>
            <a:chOff x="-1" y="1"/>
            <a:chExt cx="11484263" cy="546402"/>
          </a:xfrm>
        </p:grpSpPr>
        <p:sp>
          <p:nvSpPr>
            <p:cNvPr id="6" name="Rectangle 5">
              <a:extLst>
                <a:ext uri="{FF2B5EF4-FFF2-40B4-BE49-F238E27FC236}">
                  <a16:creationId xmlns:a16="http://schemas.microsoft.com/office/drawing/2014/main" id="{6EC8CDF0-6BF6-B005-089A-E187EF991C41}"/>
                </a:ext>
              </a:extLst>
            </p:cNvPr>
            <p:cNvSpPr/>
            <p:nvPr/>
          </p:nvSpPr>
          <p:spPr>
            <a:xfrm>
              <a:off x="-1" y="1"/>
              <a:ext cx="676505" cy="546402"/>
            </a:xfrm>
            <a:prstGeom prst="rect">
              <a:avLst/>
            </a:prstGeom>
            <a:solidFill>
              <a:srgbClr val="009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B7238E7C-A92D-D589-2CCA-D9FA7083F003}"/>
                </a:ext>
              </a:extLst>
            </p:cNvPr>
            <p:cNvCxnSpPr>
              <a:cxnSpLocks/>
            </p:cNvCxnSpPr>
            <p:nvPr/>
          </p:nvCxnSpPr>
          <p:spPr>
            <a:xfrm>
              <a:off x="-1" y="546403"/>
              <a:ext cx="11484263" cy="0"/>
            </a:xfrm>
            <a:prstGeom prst="line">
              <a:avLst/>
            </a:prstGeom>
            <a:ln w="15875">
              <a:solidFill>
                <a:srgbClr val="FF5C34"/>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903862F8-CF66-7E1A-2710-E2F2FD27B6AC}"/>
              </a:ext>
            </a:extLst>
          </p:cNvPr>
          <p:cNvSpPr txBox="1"/>
          <p:nvPr/>
        </p:nvSpPr>
        <p:spPr>
          <a:xfrm>
            <a:off x="676504" y="137849"/>
            <a:ext cx="5354555" cy="400110"/>
          </a:xfrm>
          <a:prstGeom prst="rect">
            <a:avLst/>
          </a:prstGeom>
          <a:noFill/>
        </p:spPr>
        <p:txBody>
          <a:bodyPr wrap="square">
            <a:spAutoFit/>
          </a:bodyPr>
          <a:lstStyle/>
          <a:p>
            <a:r>
              <a:rPr lang="en-IN" sz="2000" b="1" dirty="0">
                <a:solidFill>
                  <a:schemeClr val="tx1">
                    <a:lumMod val="65000"/>
                    <a:lumOff val="35000"/>
                  </a:schemeClr>
                </a:solidFill>
                <a:latin typeface="BNPP Sans" panose="02000000000000000000" pitchFamily="2" charset="0"/>
              </a:rPr>
              <a:t>Improving Fiscal Health of States</a:t>
            </a:r>
            <a:endParaRPr lang="en-US" sz="2000" b="1" dirty="0">
              <a:solidFill>
                <a:schemeClr val="tx1">
                  <a:lumMod val="65000"/>
                  <a:lumOff val="35000"/>
                </a:schemeClr>
              </a:solidFill>
              <a:latin typeface="BNPP Sans" panose="02000000000000000000" pitchFamily="2" charset="0"/>
            </a:endParaRPr>
          </a:p>
        </p:txBody>
      </p:sp>
      <p:pic>
        <p:nvPicPr>
          <p:cNvPr id="103" name="Graphic 102">
            <a:extLst>
              <a:ext uri="{FF2B5EF4-FFF2-40B4-BE49-F238E27FC236}">
                <a16:creationId xmlns:a16="http://schemas.microsoft.com/office/drawing/2014/main" id="{9ADFBB6E-D7E5-4288-7104-5A4C834FA8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906" y="61555"/>
            <a:ext cx="444537" cy="444537"/>
          </a:xfrm>
          <a:prstGeom prst="rect">
            <a:avLst/>
          </a:prstGeom>
        </p:spPr>
      </p:pic>
      <p:sp>
        <p:nvSpPr>
          <p:cNvPr id="19" name="TextBox 18">
            <a:extLst>
              <a:ext uri="{FF2B5EF4-FFF2-40B4-BE49-F238E27FC236}">
                <a16:creationId xmlns:a16="http://schemas.microsoft.com/office/drawing/2014/main" id="{B3935209-F80D-5C5E-3C92-B71A1E014F22}"/>
              </a:ext>
            </a:extLst>
          </p:cNvPr>
          <p:cNvSpPr txBox="1"/>
          <p:nvPr/>
        </p:nvSpPr>
        <p:spPr>
          <a:xfrm>
            <a:off x="1099402" y="3959289"/>
            <a:ext cx="1985866" cy="1492716"/>
          </a:xfrm>
          <a:prstGeom prst="rect">
            <a:avLst/>
          </a:prstGeom>
          <a:noFill/>
        </p:spPr>
        <p:txBody>
          <a:bodyPr wrap="square">
            <a:spAutoFit/>
          </a:bodyPr>
          <a:lstStyle/>
          <a:p>
            <a:pPr algn="ctr">
              <a:spcBef>
                <a:spcPts val="600"/>
              </a:spcBef>
              <a:spcAft>
                <a:spcPts val="600"/>
              </a:spcAft>
              <a:defRPr sz="1400" b="0" i="0" u="none" strike="noStrike" kern="1200" spc="0" baseline="0">
                <a:solidFill>
                  <a:prstClr val="black">
                    <a:lumMod val="75000"/>
                    <a:lumOff val="25000"/>
                  </a:prstClr>
                </a:solidFill>
                <a:latin typeface="BNPP Sans "/>
                <a:ea typeface="+mn-ea"/>
                <a:cs typeface="+mn-cs"/>
              </a:defRPr>
            </a:pPr>
            <a:r>
              <a:rPr lang="en-IN" sz="1300" b="1" dirty="0">
                <a:solidFill>
                  <a:schemeClr val="tx1">
                    <a:lumMod val="75000"/>
                    <a:lumOff val="25000"/>
                  </a:schemeClr>
                </a:solidFill>
                <a:latin typeface="BNPP Sans Light" panose="02000503020000020004" pitchFamily="2" charset="0"/>
              </a:rPr>
              <a:t>Improved GST compensation to States leading to higher revenues and better fiscal health and consequently lower market borrowings </a:t>
            </a:r>
          </a:p>
        </p:txBody>
      </p:sp>
      <p:sp>
        <p:nvSpPr>
          <p:cNvPr id="28" name="TextBox 27">
            <a:extLst>
              <a:ext uri="{FF2B5EF4-FFF2-40B4-BE49-F238E27FC236}">
                <a16:creationId xmlns:a16="http://schemas.microsoft.com/office/drawing/2014/main" id="{AEA621E3-A534-C125-97CC-0277EAF7C44F}"/>
              </a:ext>
            </a:extLst>
          </p:cNvPr>
          <p:cNvSpPr txBox="1"/>
          <p:nvPr/>
        </p:nvSpPr>
        <p:spPr>
          <a:xfrm>
            <a:off x="3697283" y="4276175"/>
            <a:ext cx="1985866" cy="892552"/>
          </a:xfrm>
          <a:prstGeom prst="rect">
            <a:avLst/>
          </a:prstGeom>
          <a:noFill/>
        </p:spPr>
        <p:txBody>
          <a:bodyPr wrap="square">
            <a:spAutoFit/>
          </a:bodyPr>
          <a:lstStyle/>
          <a:p>
            <a:pPr algn="ctr">
              <a:spcBef>
                <a:spcPts val="600"/>
              </a:spcBef>
              <a:spcAft>
                <a:spcPts val="600"/>
              </a:spcAft>
              <a:defRPr sz="1400" b="0" i="0" u="none" strike="noStrike" kern="1200" spc="0" baseline="0">
                <a:solidFill>
                  <a:prstClr val="black">
                    <a:lumMod val="75000"/>
                    <a:lumOff val="25000"/>
                  </a:prstClr>
                </a:solidFill>
                <a:latin typeface="BNPP Sans "/>
                <a:ea typeface="+mn-ea"/>
                <a:cs typeface="+mn-cs"/>
              </a:defRPr>
            </a:pPr>
            <a:r>
              <a:rPr lang="en-US" sz="1300" b="1" dirty="0">
                <a:solidFill>
                  <a:schemeClr val="tx1">
                    <a:lumMod val="75000"/>
                    <a:lumOff val="25000"/>
                  </a:schemeClr>
                </a:solidFill>
                <a:latin typeface="BNPP Sans Light" panose="02000503020000020004" pitchFamily="2" charset="0"/>
              </a:rPr>
              <a:t>Fiscal deficit for States likely to be below 3.5% in FY 23 from 4.7% in FY 21</a:t>
            </a:r>
            <a:endParaRPr lang="en-IN" sz="1300" b="1" dirty="0">
              <a:solidFill>
                <a:schemeClr val="tx1">
                  <a:lumMod val="75000"/>
                  <a:lumOff val="25000"/>
                </a:schemeClr>
              </a:solidFill>
              <a:latin typeface="BNPP Sans Light" panose="02000503020000020004" pitchFamily="2" charset="0"/>
            </a:endParaRPr>
          </a:p>
        </p:txBody>
      </p:sp>
      <p:sp>
        <p:nvSpPr>
          <p:cNvPr id="32" name="TextBox 31">
            <a:extLst>
              <a:ext uri="{FF2B5EF4-FFF2-40B4-BE49-F238E27FC236}">
                <a16:creationId xmlns:a16="http://schemas.microsoft.com/office/drawing/2014/main" id="{405CDEEC-EC22-8011-F3EF-6B9705E2A5A0}"/>
              </a:ext>
            </a:extLst>
          </p:cNvPr>
          <p:cNvSpPr txBox="1"/>
          <p:nvPr/>
        </p:nvSpPr>
        <p:spPr>
          <a:xfrm>
            <a:off x="6583996" y="4039542"/>
            <a:ext cx="1985866" cy="1292662"/>
          </a:xfrm>
          <a:prstGeom prst="rect">
            <a:avLst/>
          </a:prstGeom>
          <a:noFill/>
        </p:spPr>
        <p:txBody>
          <a:bodyPr wrap="square">
            <a:spAutoFit/>
          </a:bodyPr>
          <a:lstStyle/>
          <a:p>
            <a:pPr algn="ctr">
              <a:spcBef>
                <a:spcPts val="600"/>
              </a:spcBef>
              <a:spcAft>
                <a:spcPts val="600"/>
              </a:spcAft>
              <a:defRPr sz="1400" b="0" i="0" u="none" strike="noStrike" kern="1200" spc="0" baseline="0">
                <a:solidFill>
                  <a:prstClr val="black">
                    <a:lumMod val="75000"/>
                    <a:lumOff val="25000"/>
                  </a:prstClr>
                </a:solidFill>
                <a:latin typeface="BNPP Sans "/>
                <a:ea typeface="+mn-ea"/>
                <a:cs typeface="+mn-cs"/>
              </a:defRPr>
            </a:pPr>
            <a:r>
              <a:rPr lang="en-IN" sz="1300" b="1" dirty="0">
                <a:solidFill>
                  <a:schemeClr val="tx1">
                    <a:lumMod val="75000"/>
                    <a:lumOff val="25000"/>
                  </a:schemeClr>
                </a:solidFill>
                <a:latin typeface="BNPP Sans Light" panose="02000503020000020004" pitchFamily="2" charset="0"/>
              </a:rPr>
              <a:t>This, in turn, has led to lower borrowing by states. The share of states in total central-state govt borrowing has declined</a:t>
            </a:r>
          </a:p>
        </p:txBody>
      </p:sp>
      <p:sp>
        <p:nvSpPr>
          <p:cNvPr id="35" name="TextBox 34">
            <a:extLst>
              <a:ext uri="{FF2B5EF4-FFF2-40B4-BE49-F238E27FC236}">
                <a16:creationId xmlns:a16="http://schemas.microsoft.com/office/drawing/2014/main" id="{8CADD701-9BE6-5AD4-007B-C061C9DE5EB7}"/>
              </a:ext>
            </a:extLst>
          </p:cNvPr>
          <p:cNvSpPr txBox="1"/>
          <p:nvPr/>
        </p:nvSpPr>
        <p:spPr>
          <a:xfrm>
            <a:off x="9311051" y="4328621"/>
            <a:ext cx="1985866" cy="892552"/>
          </a:xfrm>
          <a:prstGeom prst="rect">
            <a:avLst/>
          </a:prstGeom>
          <a:noFill/>
        </p:spPr>
        <p:txBody>
          <a:bodyPr wrap="square">
            <a:spAutoFit/>
          </a:bodyPr>
          <a:lstStyle/>
          <a:p>
            <a:pPr algn="ctr">
              <a:spcBef>
                <a:spcPts val="600"/>
              </a:spcBef>
              <a:spcAft>
                <a:spcPts val="600"/>
              </a:spcAft>
              <a:defRPr sz="1400" b="0" i="0" u="none" strike="noStrike" kern="1200" spc="0" baseline="0">
                <a:solidFill>
                  <a:prstClr val="black">
                    <a:lumMod val="75000"/>
                    <a:lumOff val="25000"/>
                  </a:prstClr>
                </a:solidFill>
                <a:latin typeface="BNPP Sans "/>
                <a:ea typeface="+mn-ea"/>
                <a:cs typeface="+mn-cs"/>
              </a:defRPr>
            </a:pPr>
            <a:r>
              <a:rPr lang="en-IN" sz="1300" b="1" dirty="0">
                <a:solidFill>
                  <a:schemeClr val="tx1">
                    <a:lumMod val="75000"/>
                    <a:lumOff val="25000"/>
                  </a:schemeClr>
                </a:solidFill>
                <a:latin typeface="BNPP Sans Light" panose="02000503020000020004" pitchFamily="2" charset="0"/>
              </a:rPr>
              <a:t>Better fiscal health and relatively lower fresh issuances supports the spreads v/s G-Sec</a:t>
            </a:r>
          </a:p>
        </p:txBody>
      </p:sp>
      <p:sp>
        <p:nvSpPr>
          <p:cNvPr id="37" name="TextBox 36">
            <a:extLst>
              <a:ext uri="{FF2B5EF4-FFF2-40B4-BE49-F238E27FC236}">
                <a16:creationId xmlns:a16="http://schemas.microsoft.com/office/drawing/2014/main" id="{04939189-D497-02AF-E071-58828BB1FD4C}"/>
              </a:ext>
            </a:extLst>
          </p:cNvPr>
          <p:cNvSpPr txBox="1"/>
          <p:nvPr/>
        </p:nvSpPr>
        <p:spPr>
          <a:xfrm>
            <a:off x="6808758" y="6378687"/>
            <a:ext cx="4663698" cy="287114"/>
          </a:xfrm>
          <a:prstGeom prst="rect">
            <a:avLst/>
          </a:prstGeom>
        </p:spPr>
        <p:txBody>
          <a:bodyPr wrap="square" lIns="0" tIns="0" rIns="0" bIns="0" rtlCol="0">
            <a:noAutofit/>
          </a:bodyPr>
          <a:lstStyle/>
          <a:p>
            <a:r>
              <a:rPr lang="en-IN" sz="900" dirty="0">
                <a:solidFill>
                  <a:schemeClr val="tx1">
                    <a:lumMod val="85000"/>
                    <a:lumOff val="15000"/>
                  </a:schemeClr>
                </a:solidFill>
                <a:latin typeface="BNPP Sans Light" panose="02000503020000020004" pitchFamily="2" charset="0"/>
              </a:rPr>
              <a:t>Source: RBI and Internal Research. Data as on December 2022. </a:t>
            </a:r>
          </a:p>
          <a:p>
            <a:r>
              <a:rPr lang="en-IN" sz="900" dirty="0">
                <a:solidFill>
                  <a:schemeClr val="tx1">
                    <a:lumMod val="85000"/>
                    <a:lumOff val="15000"/>
                  </a:schemeClr>
                </a:solidFill>
                <a:latin typeface="BNPP Sans Light" panose="02000503020000020004" pitchFamily="2" charset="0"/>
              </a:rPr>
              <a:t>*Actual borrowing for Q4 FY 23 is assumed to be same as the budgeted </a:t>
            </a:r>
            <a:r>
              <a:rPr lang="en-IN" sz="900" dirty="0" err="1">
                <a:solidFill>
                  <a:schemeClr val="tx1">
                    <a:lumMod val="85000"/>
                    <a:lumOff val="15000"/>
                  </a:schemeClr>
                </a:solidFill>
                <a:latin typeface="BNPP Sans Light" panose="02000503020000020004" pitchFamily="2" charset="0"/>
              </a:rPr>
              <a:t>i.e</a:t>
            </a:r>
            <a:r>
              <a:rPr lang="en-IN" sz="900" dirty="0">
                <a:solidFill>
                  <a:schemeClr val="tx1">
                    <a:lumMod val="85000"/>
                    <a:lumOff val="15000"/>
                  </a:schemeClr>
                </a:solidFill>
                <a:latin typeface="BNPP Sans Light" panose="02000503020000020004" pitchFamily="2" charset="0"/>
              </a:rPr>
              <a:t> Rs. 3.40 lac crores </a:t>
            </a:r>
          </a:p>
        </p:txBody>
      </p:sp>
      <p:pic>
        <p:nvPicPr>
          <p:cNvPr id="38" name="Graphic 37">
            <a:extLst>
              <a:ext uri="{FF2B5EF4-FFF2-40B4-BE49-F238E27FC236}">
                <a16:creationId xmlns:a16="http://schemas.microsoft.com/office/drawing/2014/main" id="{A0162161-A5DE-62A3-FDB5-B256B190C6A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17901" y="5662862"/>
            <a:ext cx="342089" cy="437874"/>
          </a:xfrm>
          <a:prstGeom prst="rect">
            <a:avLst/>
          </a:prstGeom>
        </p:spPr>
      </p:pic>
      <p:pic>
        <p:nvPicPr>
          <p:cNvPr id="40" name="Graphic 39">
            <a:extLst>
              <a:ext uri="{FF2B5EF4-FFF2-40B4-BE49-F238E27FC236}">
                <a16:creationId xmlns:a16="http://schemas.microsoft.com/office/drawing/2014/main" id="{88AA586D-706A-2F42-0161-508FAAF8274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85986" y="3339996"/>
            <a:ext cx="408460" cy="428883"/>
          </a:xfrm>
          <a:prstGeom prst="rect">
            <a:avLst/>
          </a:prstGeom>
        </p:spPr>
      </p:pic>
      <p:pic>
        <p:nvPicPr>
          <p:cNvPr id="41" name="Graphic 40">
            <a:extLst>
              <a:ext uri="{FF2B5EF4-FFF2-40B4-BE49-F238E27FC236}">
                <a16:creationId xmlns:a16="http://schemas.microsoft.com/office/drawing/2014/main" id="{54B6686C-8C7C-F122-80C6-B3689A83315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016592" y="3404532"/>
            <a:ext cx="419142" cy="419142"/>
          </a:xfrm>
          <a:prstGeom prst="rect">
            <a:avLst/>
          </a:prstGeom>
        </p:spPr>
      </p:pic>
      <p:pic>
        <p:nvPicPr>
          <p:cNvPr id="42" name="Graphic 41">
            <a:extLst>
              <a:ext uri="{FF2B5EF4-FFF2-40B4-BE49-F238E27FC236}">
                <a16:creationId xmlns:a16="http://schemas.microsoft.com/office/drawing/2014/main" id="{0945481E-6F50-F0F8-7274-D2EF79410D7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366111" y="5688828"/>
            <a:ext cx="363268" cy="363268"/>
          </a:xfrm>
          <a:prstGeom prst="rect">
            <a:avLst/>
          </a:prstGeom>
        </p:spPr>
      </p:pic>
      <p:sp>
        <p:nvSpPr>
          <p:cNvPr id="4" name="TextBox 3">
            <a:extLst>
              <a:ext uri="{FF2B5EF4-FFF2-40B4-BE49-F238E27FC236}">
                <a16:creationId xmlns:a16="http://schemas.microsoft.com/office/drawing/2014/main" id="{CDB916E3-68B9-71FF-94CD-71B20C568C10}"/>
              </a:ext>
            </a:extLst>
          </p:cNvPr>
          <p:cNvSpPr txBox="1"/>
          <p:nvPr/>
        </p:nvSpPr>
        <p:spPr>
          <a:xfrm>
            <a:off x="11472456" y="6413209"/>
            <a:ext cx="473206" cy="369332"/>
          </a:xfrm>
          <a:prstGeom prst="rect">
            <a:avLst/>
          </a:prstGeom>
          <a:noFill/>
        </p:spPr>
        <p:txBody>
          <a:bodyPr wrap="none" rtlCol="0">
            <a:spAutoFit/>
          </a:bodyPr>
          <a:lstStyle/>
          <a:p>
            <a:r>
              <a:rPr lang="en-US" b="1" dirty="0">
                <a:solidFill>
                  <a:schemeClr val="bg1"/>
                </a:solidFill>
                <a:latin typeface="Futura" pitchFamily="50" charset="0"/>
              </a:rPr>
              <a:t>11</a:t>
            </a:r>
          </a:p>
        </p:txBody>
      </p:sp>
      <p:pic>
        <p:nvPicPr>
          <p:cNvPr id="10" name="Graphic 9">
            <a:extLst>
              <a:ext uri="{FF2B5EF4-FFF2-40B4-BE49-F238E27FC236}">
                <a16:creationId xmlns:a16="http://schemas.microsoft.com/office/drawing/2014/main" id="{76A8AF86-BE84-3F8C-1806-64E65ADDBF93}"/>
              </a:ext>
            </a:extLst>
          </p:cNvPr>
          <p:cNvPicPr>
            <a:picLocks noChangeAspect="1"/>
          </p:cNvPicPr>
          <p:nvPr/>
        </p:nvPicPr>
        <p:blipFill rotWithShape="1">
          <a:blip r:embed="rId15">
            <a:extLst>
              <a:ext uri="{96DAC541-7B7A-43D3-8B79-37D633B846F1}">
                <asvg:svgBlip xmlns:asvg="http://schemas.microsoft.com/office/drawing/2016/SVG/main" r:embed="rId16"/>
              </a:ext>
            </a:extLst>
          </a:blip>
          <a:srcRect r="71119" b="-4811"/>
          <a:stretch/>
        </p:blipFill>
        <p:spPr>
          <a:xfrm rot="5400000" flipH="1">
            <a:off x="11285963" y="474775"/>
            <a:ext cx="1371600" cy="422048"/>
          </a:xfrm>
          <a:prstGeom prst="rect">
            <a:avLst/>
          </a:prstGeom>
        </p:spPr>
      </p:pic>
    </p:spTree>
    <p:extLst>
      <p:ext uri="{BB962C8B-B14F-4D97-AF65-F5344CB8AC3E}">
        <p14:creationId xmlns:p14="http://schemas.microsoft.com/office/powerpoint/2010/main" val="1162980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834569D-1923-4DC5-7D09-3562CD720EAE}"/>
              </a:ext>
            </a:extLst>
          </p:cNvPr>
          <p:cNvSpPr/>
          <p:nvPr/>
        </p:nvSpPr>
        <p:spPr>
          <a:xfrm>
            <a:off x="-1" y="3735416"/>
            <a:ext cx="12192001" cy="2373554"/>
          </a:xfrm>
          <a:prstGeom prst="rect">
            <a:avLst/>
          </a:prstGeom>
          <a:gradFill flip="none" rotWithShape="1">
            <a:gsLst>
              <a:gs pos="0">
                <a:schemeClr val="accent3">
                  <a:lumMod val="5000"/>
                  <a:lumOff val="95000"/>
                </a:schemeClr>
              </a:gs>
              <a:gs pos="100000">
                <a:schemeClr val="accent3">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hart 12">
            <a:extLst>
              <a:ext uri="{FF2B5EF4-FFF2-40B4-BE49-F238E27FC236}">
                <a16:creationId xmlns:a16="http://schemas.microsoft.com/office/drawing/2014/main" id="{C67592F7-70E6-9150-8B9A-73723B08ADE6}"/>
              </a:ext>
            </a:extLst>
          </p:cNvPr>
          <p:cNvGraphicFramePr>
            <a:graphicFrameLocks/>
          </p:cNvGraphicFramePr>
          <p:nvPr>
            <p:extLst>
              <p:ext uri="{D42A27DB-BD31-4B8C-83A1-F6EECF244321}">
                <p14:modId xmlns:p14="http://schemas.microsoft.com/office/powerpoint/2010/main" val="1160455803"/>
              </p:ext>
            </p:extLst>
          </p:nvPr>
        </p:nvGraphicFramePr>
        <p:xfrm>
          <a:off x="6245659" y="1247281"/>
          <a:ext cx="5094514" cy="2000219"/>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a:extLst>
              <a:ext uri="{FF2B5EF4-FFF2-40B4-BE49-F238E27FC236}">
                <a16:creationId xmlns:a16="http://schemas.microsoft.com/office/drawing/2014/main" id="{F09E148A-2C9A-2FAD-9F15-D057F28F9A23}"/>
              </a:ext>
            </a:extLst>
          </p:cNvPr>
          <p:cNvGrpSpPr/>
          <p:nvPr/>
        </p:nvGrpSpPr>
        <p:grpSpPr>
          <a:xfrm>
            <a:off x="-1" y="1"/>
            <a:ext cx="11484263" cy="546402"/>
            <a:chOff x="-1" y="1"/>
            <a:chExt cx="11484263" cy="546402"/>
          </a:xfrm>
        </p:grpSpPr>
        <p:sp>
          <p:nvSpPr>
            <p:cNvPr id="6" name="Rectangle 5">
              <a:extLst>
                <a:ext uri="{FF2B5EF4-FFF2-40B4-BE49-F238E27FC236}">
                  <a16:creationId xmlns:a16="http://schemas.microsoft.com/office/drawing/2014/main" id="{6EC8CDF0-6BF6-B005-089A-E187EF991C41}"/>
                </a:ext>
              </a:extLst>
            </p:cNvPr>
            <p:cNvSpPr/>
            <p:nvPr/>
          </p:nvSpPr>
          <p:spPr>
            <a:xfrm>
              <a:off x="-1" y="1"/>
              <a:ext cx="676505" cy="546402"/>
            </a:xfrm>
            <a:prstGeom prst="rect">
              <a:avLst/>
            </a:prstGeom>
            <a:solidFill>
              <a:srgbClr val="009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B7238E7C-A92D-D589-2CCA-D9FA7083F003}"/>
                </a:ext>
              </a:extLst>
            </p:cNvPr>
            <p:cNvCxnSpPr>
              <a:cxnSpLocks/>
            </p:cNvCxnSpPr>
            <p:nvPr/>
          </p:nvCxnSpPr>
          <p:spPr>
            <a:xfrm>
              <a:off x="-1" y="546403"/>
              <a:ext cx="11484263" cy="0"/>
            </a:xfrm>
            <a:prstGeom prst="line">
              <a:avLst/>
            </a:prstGeom>
            <a:ln w="15875">
              <a:solidFill>
                <a:srgbClr val="FF5C34"/>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903862F8-CF66-7E1A-2710-E2F2FD27B6AC}"/>
              </a:ext>
            </a:extLst>
          </p:cNvPr>
          <p:cNvSpPr txBox="1"/>
          <p:nvPr/>
        </p:nvSpPr>
        <p:spPr>
          <a:xfrm>
            <a:off x="676504" y="137849"/>
            <a:ext cx="10663669" cy="400110"/>
          </a:xfrm>
          <a:prstGeom prst="rect">
            <a:avLst/>
          </a:prstGeom>
          <a:noFill/>
        </p:spPr>
        <p:txBody>
          <a:bodyPr wrap="square">
            <a:spAutoFit/>
          </a:bodyPr>
          <a:lstStyle/>
          <a:p>
            <a:r>
              <a:rPr lang="en-IN" sz="2000" b="1" dirty="0">
                <a:solidFill>
                  <a:schemeClr val="tx1">
                    <a:lumMod val="65000"/>
                    <a:lumOff val="35000"/>
                  </a:schemeClr>
                </a:solidFill>
                <a:latin typeface="BNPP Sans" panose="02000000000000000000" pitchFamily="2" charset="0"/>
              </a:rPr>
              <a:t>SDL yield near highest levels in last 3 years - </a:t>
            </a:r>
            <a:r>
              <a:rPr lang="en-IN" sz="2000" dirty="0">
                <a:solidFill>
                  <a:schemeClr val="tx1">
                    <a:lumMod val="65000"/>
                    <a:lumOff val="35000"/>
                  </a:schemeClr>
                </a:solidFill>
                <a:latin typeface="BNPP Sans" panose="02000000000000000000" pitchFamily="2" charset="0"/>
              </a:rPr>
              <a:t>A good time to invest at elevated yields</a:t>
            </a:r>
            <a:endParaRPr lang="en-US" sz="2000" dirty="0"/>
          </a:p>
        </p:txBody>
      </p:sp>
      <p:graphicFrame>
        <p:nvGraphicFramePr>
          <p:cNvPr id="7" name="Chart 6">
            <a:extLst>
              <a:ext uri="{FF2B5EF4-FFF2-40B4-BE49-F238E27FC236}">
                <a16:creationId xmlns:a16="http://schemas.microsoft.com/office/drawing/2014/main" id="{6DDEDC44-CE1A-682E-95EC-7526EA42B139}"/>
              </a:ext>
            </a:extLst>
          </p:cNvPr>
          <p:cNvGraphicFramePr>
            <a:graphicFrameLocks/>
          </p:cNvGraphicFramePr>
          <p:nvPr>
            <p:extLst>
              <p:ext uri="{D42A27DB-BD31-4B8C-83A1-F6EECF244321}">
                <p14:modId xmlns:p14="http://schemas.microsoft.com/office/powerpoint/2010/main" val="3798915231"/>
              </p:ext>
            </p:extLst>
          </p:nvPr>
        </p:nvGraphicFramePr>
        <p:xfrm>
          <a:off x="576190" y="1232279"/>
          <a:ext cx="5094514" cy="234266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0A9D3EEC-B274-ED38-04D0-2DCA53BE8DCC}"/>
              </a:ext>
            </a:extLst>
          </p:cNvPr>
          <p:cNvSpPr txBox="1"/>
          <p:nvPr/>
        </p:nvSpPr>
        <p:spPr>
          <a:xfrm>
            <a:off x="3698402" y="1835944"/>
            <a:ext cx="914400" cy="485192"/>
          </a:xfrm>
          <a:prstGeom prst="rect">
            <a:avLst/>
          </a:prstGeom>
          <a:noFill/>
        </p:spPr>
        <p:txBody>
          <a:bodyPr wrap="square" lIns="0" tIns="0" rIns="0" bIns="0" rtlCol="0">
            <a:noAutofit/>
          </a:bodyPr>
          <a:lstStyle/>
          <a:p>
            <a:r>
              <a:rPr lang="en-IN" sz="1400" dirty="0"/>
              <a:t>RBI begins rate hikes</a:t>
            </a:r>
          </a:p>
        </p:txBody>
      </p:sp>
      <p:sp>
        <p:nvSpPr>
          <p:cNvPr id="11" name="TextBox 10">
            <a:extLst>
              <a:ext uri="{FF2B5EF4-FFF2-40B4-BE49-F238E27FC236}">
                <a16:creationId xmlns:a16="http://schemas.microsoft.com/office/drawing/2014/main" id="{D8A81477-AC0B-6C60-DFCC-F2920E958CB6}"/>
              </a:ext>
            </a:extLst>
          </p:cNvPr>
          <p:cNvSpPr txBox="1"/>
          <p:nvPr/>
        </p:nvSpPr>
        <p:spPr>
          <a:xfrm>
            <a:off x="7117693" y="908897"/>
            <a:ext cx="3981450" cy="307777"/>
          </a:xfrm>
          <a:prstGeom prst="rect">
            <a:avLst/>
          </a:prstGeom>
        </p:spPr>
        <p:txBody>
          <a:bodyPr wrap="square">
            <a:spAutoFit/>
          </a:bodyPr>
          <a:lstStyle/>
          <a:p>
            <a:pPr algn="ctr">
              <a:defRPr lang="en-US" sz="1400" b="0" i="0" u="none" strike="noStrike" kern="1200" spc="0" baseline="0">
                <a:solidFill>
                  <a:prstClr val="black">
                    <a:lumMod val="75000"/>
                    <a:lumOff val="25000"/>
                  </a:prstClr>
                </a:solidFill>
                <a:latin typeface="BNPP Sans "/>
                <a:ea typeface="+mn-ea"/>
                <a:cs typeface="+mn-cs"/>
              </a:defRPr>
            </a:pPr>
            <a:r>
              <a:rPr lang="en-US" sz="1400" dirty="0">
                <a:latin typeface="BNPP Sans "/>
              </a:rPr>
              <a:t>CPI Inflation Growth (%) </a:t>
            </a:r>
          </a:p>
        </p:txBody>
      </p:sp>
      <p:sp>
        <p:nvSpPr>
          <p:cNvPr id="12" name="TextBox 11">
            <a:extLst>
              <a:ext uri="{FF2B5EF4-FFF2-40B4-BE49-F238E27FC236}">
                <a16:creationId xmlns:a16="http://schemas.microsoft.com/office/drawing/2014/main" id="{500FF642-0A08-BB5D-BB43-052393EE5D9A}"/>
              </a:ext>
            </a:extLst>
          </p:cNvPr>
          <p:cNvSpPr txBox="1"/>
          <p:nvPr/>
        </p:nvSpPr>
        <p:spPr>
          <a:xfrm>
            <a:off x="1333500" y="939505"/>
            <a:ext cx="3409950" cy="307777"/>
          </a:xfrm>
          <a:prstGeom prst="rect">
            <a:avLst/>
          </a:prstGeom>
        </p:spPr>
        <p:txBody>
          <a:bodyPr wrap="square">
            <a:spAutoFit/>
          </a:bodyPr>
          <a:lstStyle/>
          <a:p>
            <a:pPr marL="0" algn="ctr" defTabSz="914400" rtl="0" eaLnBrk="1" latinLnBrk="0" hangingPunct="1">
              <a:defRPr lang="en-US" sz="1400" b="0" i="0" u="none" strike="noStrike" kern="1200" spc="0" baseline="0">
                <a:solidFill>
                  <a:prstClr val="black">
                    <a:lumMod val="75000"/>
                    <a:lumOff val="25000"/>
                  </a:prstClr>
                </a:solidFill>
                <a:latin typeface="BNPP Sans "/>
                <a:ea typeface="+mn-ea"/>
                <a:cs typeface="+mn-cs"/>
              </a:defRPr>
            </a:pPr>
            <a:r>
              <a:rPr lang="en-IN" sz="1400" b="0" i="0" u="none" strike="noStrike" kern="1200" spc="0" baseline="0" dirty="0">
                <a:latin typeface="BNPP Sans "/>
                <a:ea typeface="+mn-ea"/>
                <a:cs typeface="+mn-cs"/>
              </a:rPr>
              <a:t>5 year SDLs and Repo Rates</a:t>
            </a:r>
          </a:p>
        </p:txBody>
      </p:sp>
      <p:sp>
        <p:nvSpPr>
          <p:cNvPr id="17" name="TextBox 16">
            <a:extLst>
              <a:ext uri="{FF2B5EF4-FFF2-40B4-BE49-F238E27FC236}">
                <a16:creationId xmlns:a16="http://schemas.microsoft.com/office/drawing/2014/main" id="{08769C37-1FB6-CE8F-5E08-FC084E1B3EF1}"/>
              </a:ext>
            </a:extLst>
          </p:cNvPr>
          <p:cNvSpPr txBox="1"/>
          <p:nvPr/>
        </p:nvSpPr>
        <p:spPr>
          <a:xfrm>
            <a:off x="489015" y="5062291"/>
            <a:ext cx="2183108" cy="692497"/>
          </a:xfrm>
          <a:prstGeom prst="rect">
            <a:avLst/>
          </a:prstGeom>
        </p:spPr>
        <p:txBody>
          <a:bodyPr wrap="square">
            <a:spAutoFit/>
          </a:bodyPr>
          <a:lstStyle/>
          <a:p>
            <a:pPr>
              <a:spcBef>
                <a:spcPts val="600"/>
              </a:spcBef>
              <a:spcAft>
                <a:spcPts val="600"/>
              </a:spcAft>
              <a:defRPr sz="1400" b="0" i="0" u="none" strike="noStrike" kern="1200" spc="0" baseline="0">
                <a:solidFill>
                  <a:prstClr val="black">
                    <a:lumMod val="75000"/>
                    <a:lumOff val="25000"/>
                  </a:prstClr>
                </a:solidFill>
                <a:latin typeface="BNPP Sans "/>
                <a:ea typeface="+mn-ea"/>
                <a:cs typeface="+mn-cs"/>
              </a:defRPr>
            </a:pPr>
            <a:r>
              <a:rPr lang="en-IN" sz="1300" b="1" dirty="0">
                <a:solidFill>
                  <a:schemeClr val="tx1">
                    <a:lumMod val="75000"/>
                    <a:lumOff val="25000"/>
                  </a:schemeClr>
                </a:solidFill>
                <a:latin typeface="BNPP Sans Light" panose="02000503020000020004" pitchFamily="2" charset="0"/>
              </a:rPr>
              <a:t>Current 3-5 year SDL yields are at highest level in last three years</a:t>
            </a:r>
          </a:p>
        </p:txBody>
      </p:sp>
      <p:sp>
        <p:nvSpPr>
          <p:cNvPr id="25" name="TextBox 24">
            <a:extLst>
              <a:ext uri="{FF2B5EF4-FFF2-40B4-BE49-F238E27FC236}">
                <a16:creationId xmlns:a16="http://schemas.microsoft.com/office/drawing/2014/main" id="{20129C9C-0CAD-40D1-5A07-23010ECFF004}"/>
              </a:ext>
            </a:extLst>
          </p:cNvPr>
          <p:cNvSpPr txBox="1"/>
          <p:nvPr/>
        </p:nvSpPr>
        <p:spPr>
          <a:xfrm>
            <a:off x="3309646" y="5080953"/>
            <a:ext cx="2310164" cy="692497"/>
          </a:xfrm>
          <a:prstGeom prst="rect">
            <a:avLst/>
          </a:prstGeom>
        </p:spPr>
        <p:txBody>
          <a:bodyPr wrap="square">
            <a:spAutoFit/>
          </a:bodyPr>
          <a:lstStyle/>
          <a:p>
            <a:pPr>
              <a:spcBef>
                <a:spcPts val="600"/>
              </a:spcBef>
              <a:spcAft>
                <a:spcPts val="600"/>
              </a:spcAft>
              <a:defRPr sz="1400" b="0" i="0" u="none" strike="noStrike" kern="1200" spc="0" baseline="0">
                <a:solidFill>
                  <a:prstClr val="black">
                    <a:lumMod val="75000"/>
                    <a:lumOff val="25000"/>
                  </a:prstClr>
                </a:solidFill>
                <a:latin typeface="BNPP Sans "/>
                <a:ea typeface="+mn-ea"/>
                <a:cs typeface="+mn-cs"/>
              </a:defRPr>
            </a:pPr>
            <a:r>
              <a:rPr lang="en-IN" sz="1300" b="1" dirty="0">
                <a:solidFill>
                  <a:schemeClr val="tx1">
                    <a:lumMod val="75000"/>
                    <a:lumOff val="25000"/>
                  </a:schemeClr>
                </a:solidFill>
                <a:latin typeface="BNPP Sans Light" panose="02000503020000020004" pitchFamily="2" charset="0"/>
              </a:rPr>
              <a:t>As inflation appears past the peak, G-Sec and SDL yields have stabilized. </a:t>
            </a:r>
          </a:p>
        </p:txBody>
      </p:sp>
      <p:sp>
        <p:nvSpPr>
          <p:cNvPr id="35" name="TextBox 34">
            <a:extLst>
              <a:ext uri="{FF2B5EF4-FFF2-40B4-BE49-F238E27FC236}">
                <a16:creationId xmlns:a16="http://schemas.microsoft.com/office/drawing/2014/main" id="{487397B9-987A-8E89-17A1-6F9A55752480}"/>
              </a:ext>
            </a:extLst>
          </p:cNvPr>
          <p:cNvSpPr txBox="1"/>
          <p:nvPr/>
        </p:nvSpPr>
        <p:spPr>
          <a:xfrm>
            <a:off x="6152779" y="5062291"/>
            <a:ext cx="2599214" cy="1292662"/>
          </a:xfrm>
          <a:prstGeom prst="rect">
            <a:avLst/>
          </a:prstGeom>
        </p:spPr>
        <p:txBody>
          <a:bodyPr wrap="square">
            <a:spAutoFit/>
          </a:bodyPr>
          <a:lstStyle/>
          <a:p>
            <a:pPr>
              <a:spcBef>
                <a:spcPts val="600"/>
              </a:spcBef>
              <a:spcAft>
                <a:spcPts val="600"/>
              </a:spcAft>
              <a:defRPr sz="1400" b="0" i="0" u="none" strike="noStrike" kern="1200" spc="0" baseline="0">
                <a:solidFill>
                  <a:prstClr val="black">
                    <a:lumMod val="75000"/>
                    <a:lumOff val="25000"/>
                  </a:prstClr>
                </a:solidFill>
                <a:latin typeface="BNPP Sans "/>
                <a:ea typeface="+mn-ea"/>
                <a:cs typeface="+mn-cs"/>
              </a:defRPr>
            </a:pPr>
            <a:r>
              <a:rPr lang="en-IN" sz="1300" b="1" dirty="0">
                <a:solidFill>
                  <a:schemeClr val="tx1">
                    <a:lumMod val="75000"/>
                    <a:lumOff val="25000"/>
                  </a:schemeClr>
                </a:solidFill>
                <a:latin typeface="BNPP Sans Light" panose="02000503020000020004" pitchFamily="2" charset="0"/>
              </a:rPr>
              <a:t>We believe the current yields discount any further policy rate hikes. Since June-22, Repo rate has been hiked by 190 bps, but SDL yields have remained steady.</a:t>
            </a:r>
          </a:p>
        </p:txBody>
      </p:sp>
      <p:sp>
        <p:nvSpPr>
          <p:cNvPr id="42" name="TextBox 41">
            <a:extLst>
              <a:ext uri="{FF2B5EF4-FFF2-40B4-BE49-F238E27FC236}">
                <a16:creationId xmlns:a16="http://schemas.microsoft.com/office/drawing/2014/main" id="{5EF3104F-F1BE-4600-7B54-0A8E022DBCA1}"/>
              </a:ext>
            </a:extLst>
          </p:cNvPr>
          <p:cNvSpPr txBox="1"/>
          <p:nvPr/>
        </p:nvSpPr>
        <p:spPr>
          <a:xfrm>
            <a:off x="9306498" y="5062291"/>
            <a:ext cx="2498520" cy="1292662"/>
          </a:xfrm>
          <a:prstGeom prst="rect">
            <a:avLst/>
          </a:prstGeom>
        </p:spPr>
        <p:txBody>
          <a:bodyPr wrap="square">
            <a:spAutoFit/>
          </a:bodyPr>
          <a:lstStyle/>
          <a:p>
            <a:pPr>
              <a:spcBef>
                <a:spcPts val="600"/>
              </a:spcBef>
              <a:spcAft>
                <a:spcPts val="600"/>
              </a:spcAft>
              <a:defRPr sz="1400" b="0" i="0" u="none" strike="noStrike" kern="1200" spc="0" baseline="0">
                <a:solidFill>
                  <a:prstClr val="black">
                    <a:lumMod val="75000"/>
                    <a:lumOff val="25000"/>
                  </a:prstClr>
                </a:solidFill>
                <a:latin typeface="BNPP Sans "/>
                <a:ea typeface="+mn-ea"/>
                <a:cs typeface="+mn-cs"/>
              </a:defRPr>
            </a:pPr>
            <a:r>
              <a:rPr lang="en-IN" sz="1300" b="1" dirty="0">
                <a:solidFill>
                  <a:schemeClr val="tx1">
                    <a:lumMod val="75000"/>
                    <a:lumOff val="25000"/>
                  </a:schemeClr>
                </a:solidFill>
                <a:latin typeface="BNPP Sans Light" panose="02000503020000020004" pitchFamily="2" charset="0"/>
              </a:rPr>
              <a:t>In addition to attractive coupon, investors can potentially gain from bond price appreciation as well, in case rates were to fall in late 2023/early 2024</a:t>
            </a:r>
          </a:p>
        </p:txBody>
      </p:sp>
      <p:pic>
        <p:nvPicPr>
          <p:cNvPr id="59" name="Graphic 58">
            <a:extLst>
              <a:ext uri="{FF2B5EF4-FFF2-40B4-BE49-F238E27FC236}">
                <a16:creationId xmlns:a16="http://schemas.microsoft.com/office/drawing/2014/main" id="{F92AE021-D797-17DC-2530-A5A68195EF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708" y="30606"/>
            <a:ext cx="487087" cy="485192"/>
          </a:xfrm>
          <a:prstGeom prst="rect">
            <a:avLst/>
          </a:prstGeom>
        </p:spPr>
      </p:pic>
      <p:pic>
        <p:nvPicPr>
          <p:cNvPr id="21" name="Picture 20">
            <a:extLst>
              <a:ext uri="{FF2B5EF4-FFF2-40B4-BE49-F238E27FC236}">
                <a16:creationId xmlns:a16="http://schemas.microsoft.com/office/drawing/2014/main" id="{9578E2E4-0215-720B-F9EC-86227BA95DDE}"/>
              </a:ext>
            </a:extLst>
          </p:cNvPr>
          <p:cNvPicPr>
            <a:picLocks noChangeAspect="1"/>
          </p:cNvPicPr>
          <p:nvPr/>
        </p:nvPicPr>
        <p:blipFill rotWithShape="1">
          <a:blip r:embed="rId6">
            <a:extLst>
              <a:ext uri="{28A0092B-C50C-407E-A947-70E740481C1C}">
                <a14:useLocalDpi xmlns:a14="http://schemas.microsoft.com/office/drawing/2010/main" val="0"/>
              </a:ext>
            </a:extLst>
          </a:blip>
          <a:srcRect t="40720" b="38264"/>
          <a:stretch/>
        </p:blipFill>
        <p:spPr>
          <a:xfrm>
            <a:off x="0" y="3705239"/>
            <a:ext cx="12192000" cy="1404269"/>
          </a:xfrm>
          <a:prstGeom prst="rect">
            <a:avLst/>
          </a:prstGeom>
        </p:spPr>
      </p:pic>
      <p:pic>
        <p:nvPicPr>
          <p:cNvPr id="30" name="Graphic 29">
            <a:extLst>
              <a:ext uri="{FF2B5EF4-FFF2-40B4-BE49-F238E27FC236}">
                <a16:creationId xmlns:a16="http://schemas.microsoft.com/office/drawing/2014/main" id="{4D8D757E-4AA0-A170-2CB8-539F943E8D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77250" y="4162399"/>
            <a:ext cx="493993" cy="487436"/>
          </a:xfrm>
          <a:prstGeom prst="rect">
            <a:avLst/>
          </a:prstGeom>
        </p:spPr>
      </p:pic>
      <p:pic>
        <p:nvPicPr>
          <p:cNvPr id="33" name="Graphic 32">
            <a:extLst>
              <a:ext uri="{FF2B5EF4-FFF2-40B4-BE49-F238E27FC236}">
                <a16:creationId xmlns:a16="http://schemas.microsoft.com/office/drawing/2014/main" id="{A284876E-7313-FA8D-4AA4-3143740A828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57482" y="4120518"/>
            <a:ext cx="582140" cy="582140"/>
          </a:xfrm>
          <a:prstGeom prst="rect">
            <a:avLst/>
          </a:prstGeom>
        </p:spPr>
      </p:pic>
      <p:pic>
        <p:nvPicPr>
          <p:cNvPr id="36" name="Graphic 35">
            <a:extLst>
              <a:ext uri="{FF2B5EF4-FFF2-40B4-BE49-F238E27FC236}">
                <a16:creationId xmlns:a16="http://schemas.microsoft.com/office/drawing/2014/main" id="{4213EFC4-F241-F3A6-0EC3-74D6AAD63D3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124511" y="4183494"/>
            <a:ext cx="618939" cy="445245"/>
          </a:xfrm>
          <a:prstGeom prst="rect">
            <a:avLst/>
          </a:prstGeom>
        </p:spPr>
      </p:pic>
      <p:pic>
        <p:nvPicPr>
          <p:cNvPr id="44" name="Graphic 43">
            <a:extLst>
              <a:ext uri="{FF2B5EF4-FFF2-40B4-BE49-F238E27FC236}">
                <a16:creationId xmlns:a16="http://schemas.microsoft.com/office/drawing/2014/main" id="{8469A84C-ED14-6C3F-E372-9D242F138CB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198359" y="4221777"/>
            <a:ext cx="505413" cy="445245"/>
          </a:xfrm>
          <a:prstGeom prst="rect">
            <a:avLst/>
          </a:prstGeom>
        </p:spPr>
      </p:pic>
      <p:sp>
        <p:nvSpPr>
          <p:cNvPr id="2" name="TextBox 1">
            <a:extLst>
              <a:ext uri="{FF2B5EF4-FFF2-40B4-BE49-F238E27FC236}">
                <a16:creationId xmlns:a16="http://schemas.microsoft.com/office/drawing/2014/main" id="{B8F4FAD3-DF5B-3AB2-CAD6-D3388A4804C6}"/>
              </a:ext>
            </a:extLst>
          </p:cNvPr>
          <p:cNvSpPr txBox="1"/>
          <p:nvPr/>
        </p:nvSpPr>
        <p:spPr>
          <a:xfrm>
            <a:off x="11472456" y="6413209"/>
            <a:ext cx="473206" cy="369332"/>
          </a:xfrm>
          <a:prstGeom prst="rect">
            <a:avLst/>
          </a:prstGeom>
          <a:noFill/>
        </p:spPr>
        <p:txBody>
          <a:bodyPr wrap="none" rtlCol="0">
            <a:spAutoFit/>
          </a:bodyPr>
          <a:lstStyle/>
          <a:p>
            <a:r>
              <a:rPr lang="en-US" b="1" dirty="0">
                <a:solidFill>
                  <a:schemeClr val="bg1"/>
                </a:solidFill>
                <a:latin typeface="Futura" pitchFamily="50" charset="0"/>
              </a:rPr>
              <a:t>12</a:t>
            </a:r>
          </a:p>
        </p:txBody>
      </p:sp>
      <p:sp>
        <p:nvSpPr>
          <p:cNvPr id="16" name="TextBox 15">
            <a:extLst>
              <a:ext uri="{FF2B5EF4-FFF2-40B4-BE49-F238E27FC236}">
                <a16:creationId xmlns:a16="http://schemas.microsoft.com/office/drawing/2014/main" id="{EF6EED13-ABBC-7807-AE1F-B92164E84A6B}"/>
              </a:ext>
            </a:extLst>
          </p:cNvPr>
          <p:cNvSpPr txBox="1"/>
          <p:nvPr/>
        </p:nvSpPr>
        <p:spPr>
          <a:xfrm>
            <a:off x="5342837" y="6460017"/>
            <a:ext cx="6141425" cy="230832"/>
          </a:xfrm>
          <a:prstGeom prst="rect">
            <a:avLst/>
          </a:prstGeom>
          <a:noFill/>
        </p:spPr>
        <p:txBody>
          <a:bodyPr wrap="none" rtlCol="0">
            <a:spAutoFit/>
          </a:bodyPr>
          <a:lstStyle/>
          <a:p>
            <a:r>
              <a:rPr lang="en-IN" sz="900" dirty="0">
                <a:solidFill>
                  <a:schemeClr val="tx1">
                    <a:lumMod val="85000"/>
                    <a:lumOff val="15000"/>
                  </a:schemeClr>
                </a:solidFill>
                <a:latin typeface="BNPP Sans Light" panose="02000503020000020004" pitchFamily="2" charset="0"/>
              </a:rPr>
              <a:t>Source: RBI, Internal Research. Data as on December 2022. </a:t>
            </a:r>
            <a:r>
              <a:rPr lang="en-IN" sz="900" b="1" dirty="0">
                <a:solidFill>
                  <a:schemeClr val="tx1">
                    <a:lumMod val="85000"/>
                    <a:lumOff val="15000"/>
                  </a:schemeClr>
                </a:solidFill>
                <a:latin typeface="BNPP Sans Light" panose="02000503020000020004" pitchFamily="2" charset="0"/>
              </a:rPr>
              <a:t>Past performance may or may not be sustained in the future</a:t>
            </a:r>
            <a:r>
              <a:rPr lang="en-IN" sz="900" dirty="0">
                <a:solidFill>
                  <a:schemeClr val="tx1">
                    <a:lumMod val="85000"/>
                    <a:lumOff val="15000"/>
                  </a:schemeClr>
                </a:solidFill>
                <a:latin typeface="BNPP Sans Light" panose="02000503020000020004" pitchFamily="2" charset="0"/>
              </a:rPr>
              <a:t>.</a:t>
            </a:r>
            <a:endParaRPr lang="en-US" sz="900" dirty="0">
              <a:solidFill>
                <a:schemeClr val="tx1">
                  <a:lumMod val="85000"/>
                  <a:lumOff val="15000"/>
                </a:schemeClr>
              </a:solidFill>
              <a:latin typeface="BNPP Sans Light" panose="02000503020000020004" pitchFamily="2" charset="0"/>
            </a:endParaRPr>
          </a:p>
        </p:txBody>
      </p:sp>
      <p:pic>
        <p:nvPicPr>
          <p:cNvPr id="15" name="Graphic 14">
            <a:extLst>
              <a:ext uri="{FF2B5EF4-FFF2-40B4-BE49-F238E27FC236}">
                <a16:creationId xmlns:a16="http://schemas.microsoft.com/office/drawing/2014/main" id="{66517FDF-48C0-936E-3165-760E4DA747FC}"/>
              </a:ext>
            </a:extLst>
          </p:cNvPr>
          <p:cNvPicPr>
            <a:picLocks noChangeAspect="1"/>
          </p:cNvPicPr>
          <p:nvPr/>
        </p:nvPicPr>
        <p:blipFill rotWithShape="1">
          <a:blip r:embed="rId15">
            <a:extLst>
              <a:ext uri="{96DAC541-7B7A-43D3-8B79-37D633B846F1}">
                <asvg:svgBlip xmlns:asvg="http://schemas.microsoft.com/office/drawing/2016/SVG/main" r:embed="rId16"/>
              </a:ext>
            </a:extLst>
          </a:blip>
          <a:srcRect r="65679" b="-1453"/>
          <a:stretch/>
        </p:blipFill>
        <p:spPr>
          <a:xfrm rot="5400000" flipH="1">
            <a:off x="11290568" y="470172"/>
            <a:ext cx="1371600" cy="431258"/>
          </a:xfrm>
          <a:prstGeom prst="rect">
            <a:avLst/>
          </a:prstGeom>
        </p:spPr>
      </p:pic>
    </p:spTree>
    <p:extLst>
      <p:ext uri="{BB962C8B-B14F-4D97-AF65-F5344CB8AC3E}">
        <p14:creationId xmlns:p14="http://schemas.microsoft.com/office/powerpoint/2010/main" val="1640852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BE74C0BB-09D3-A7C2-78C0-B82E129A222F}"/>
              </a:ext>
            </a:extLst>
          </p:cNvPr>
          <p:cNvSpPr/>
          <p:nvPr/>
        </p:nvSpPr>
        <p:spPr>
          <a:xfrm>
            <a:off x="205896" y="1694543"/>
            <a:ext cx="4932488" cy="3727773"/>
          </a:xfrm>
          <a:prstGeom prst="roundRect">
            <a:avLst>
              <a:gd name="adj" fmla="val 4114"/>
            </a:avLst>
          </a:prstGeom>
          <a:solidFill>
            <a:srgbClr val="009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B2CF68FA-FF01-F52E-846C-03717A857184}"/>
              </a:ext>
            </a:extLst>
          </p:cNvPr>
          <p:cNvSpPr/>
          <p:nvPr/>
        </p:nvSpPr>
        <p:spPr>
          <a:xfrm>
            <a:off x="1434248" y="1084361"/>
            <a:ext cx="5050126" cy="3922558"/>
          </a:xfrm>
          <a:prstGeom prst="roundRect">
            <a:avLst>
              <a:gd name="adj" fmla="val 4114"/>
            </a:avLst>
          </a:prstGeom>
          <a:solidFill>
            <a:srgbClr val="0095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24840523-97C4-EB25-A74F-0F9F0BE8FD96}"/>
              </a:ext>
            </a:extLst>
          </p:cNvPr>
          <p:cNvSpPr/>
          <p:nvPr/>
        </p:nvSpPr>
        <p:spPr>
          <a:xfrm>
            <a:off x="1384108" y="1695251"/>
            <a:ext cx="5100264" cy="3763704"/>
          </a:xfrm>
          <a:prstGeom prst="roundRect">
            <a:avLst>
              <a:gd name="adj" fmla="val 4114"/>
            </a:avLst>
          </a:prstGeom>
          <a:solidFill>
            <a:schemeClr val="bg1">
              <a:lumMod val="95000"/>
            </a:schemeClr>
          </a:solidFill>
          <a:ln>
            <a:noFill/>
          </a:ln>
          <a:effectLst>
            <a:outerShdw blurRad="241300" dist="88900" dir="16200000" sx="97000" sy="97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F09E148A-2C9A-2FAD-9F15-D057F28F9A23}"/>
              </a:ext>
            </a:extLst>
          </p:cNvPr>
          <p:cNvGrpSpPr/>
          <p:nvPr/>
        </p:nvGrpSpPr>
        <p:grpSpPr>
          <a:xfrm>
            <a:off x="-1" y="1"/>
            <a:ext cx="11484263" cy="546402"/>
            <a:chOff x="-1" y="1"/>
            <a:chExt cx="11484263" cy="546402"/>
          </a:xfrm>
        </p:grpSpPr>
        <p:sp>
          <p:nvSpPr>
            <p:cNvPr id="6" name="Rectangle 5">
              <a:extLst>
                <a:ext uri="{FF2B5EF4-FFF2-40B4-BE49-F238E27FC236}">
                  <a16:creationId xmlns:a16="http://schemas.microsoft.com/office/drawing/2014/main" id="{6EC8CDF0-6BF6-B005-089A-E187EF991C41}"/>
                </a:ext>
              </a:extLst>
            </p:cNvPr>
            <p:cNvSpPr/>
            <p:nvPr/>
          </p:nvSpPr>
          <p:spPr>
            <a:xfrm>
              <a:off x="-1" y="1"/>
              <a:ext cx="676505" cy="546402"/>
            </a:xfrm>
            <a:prstGeom prst="rect">
              <a:avLst/>
            </a:prstGeom>
            <a:solidFill>
              <a:srgbClr val="009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B7238E7C-A92D-D589-2CCA-D9FA7083F003}"/>
                </a:ext>
              </a:extLst>
            </p:cNvPr>
            <p:cNvCxnSpPr>
              <a:cxnSpLocks/>
            </p:cNvCxnSpPr>
            <p:nvPr/>
          </p:nvCxnSpPr>
          <p:spPr>
            <a:xfrm>
              <a:off x="-1" y="546403"/>
              <a:ext cx="11484263" cy="0"/>
            </a:xfrm>
            <a:prstGeom prst="line">
              <a:avLst/>
            </a:prstGeom>
            <a:ln w="15875">
              <a:solidFill>
                <a:srgbClr val="FF5C34"/>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903862F8-CF66-7E1A-2710-E2F2FD27B6AC}"/>
              </a:ext>
            </a:extLst>
          </p:cNvPr>
          <p:cNvSpPr txBox="1"/>
          <p:nvPr/>
        </p:nvSpPr>
        <p:spPr>
          <a:xfrm>
            <a:off x="676504" y="137849"/>
            <a:ext cx="5354555" cy="400110"/>
          </a:xfrm>
          <a:prstGeom prst="rect">
            <a:avLst/>
          </a:prstGeom>
          <a:noFill/>
        </p:spPr>
        <p:txBody>
          <a:bodyPr wrap="square">
            <a:spAutoFit/>
          </a:bodyPr>
          <a:lstStyle/>
          <a:p>
            <a:r>
              <a:rPr lang="en-IN" sz="2000" b="1" dirty="0">
                <a:solidFill>
                  <a:schemeClr val="tx1">
                    <a:lumMod val="65000"/>
                    <a:lumOff val="35000"/>
                  </a:schemeClr>
                </a:solidFill>
                <a:latin typeface="BNPP Sans" panose="02000000000000000000" pitchFamily="2" charset="0"/>
              </a:rPr>
              <a:t>Why 2026 SDL?</a:t>
            </a:r>
            <a:endParaRPr lang="en-US" sz="2000" b="1" dirty="0">
              <a:solidFill>
                <a:schemeClr val="tx1">
                  <a:lumMod val="65000"/>
                  <a:lumOff val="35000"/>
                </a:schemeClr>
              </a:solidFill>
              <a:latin typeface="BNPP Sans" panose="02000000000000000000" pitchFamily="2" charset="0"/>
            </a:endParaRPr>
          </a:p>
        </p:txBody>
      </p:sp>
      <p:pic>
        <p:nvPicPr>
          <p:cNvPr id="4" name="Graphic 3">
            <a:extLst>
              <a:ext uri="{FF2B5EF4-FFF2-40B4-BE49-F238E27FC236}">
                <a16:creationId xmlns:a16="http://schemas.microsoft.com/office/drawing/2014/main" id="{F8EA4F26-A763-3AB0-79CA-41696C967D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890" y="62051"/>
            <a:ext cx="452721" cy="419741"/>
          </a:xfrm>
          <a:prstGeom prst="rect">
            <a:avLst/>
          </a:prstGeom>
        </p:spPr>
      </p:pic>
      <p:graphicFrame>
        <p:nvGraphicFramePr>
          <p:cNvPr id="12" name="Table 11">
            <a:extLst>
              <a:ext uri="{FF2B5EF4-FFF2-40B4-BE49-F238E27FC236}">
                <a16:creationId xmlns:a16="http://schemas.microsoft.com/office/drawing/2014/main" id="{CB2FA769-DF6A-2A91-E6B8-28EA6EFCE2E5}"/>
              </a:ext>
            </a:extLst>
          </p:cNvPr>
          <p:cNvGraphicFramePr>
            <a:graphicFrameLocks noGrp="1"/>
          </p:cNvGraphicFramePr>
          <p:nvPr>
            <p:extLst>
              <p:ext uri="{D42A27DB-BD31-4B8C-83A1-F6EECF244321}">
                <p14:modId xmlns:p14="http://schemas.microsoft.com/office/powerpoint/2010/main" val="4286334405"/>
              </p:ext>
            </p:extLst>
          </p:nvPr>
        </p:nvGraphicFramePr>
        <p:xfrm>
          <a:off x="1581680" y="1694543"/>
          <a:ext cx="4902692" cy="3535036"/>
        </p:xfrm>
        <a:graphic>
          <a:graphicData uri="http://schemas.openxmlformats.org/drawingml/2006/table">
            <a:tbl>
              <a:tblPr firstRow="1" bandRow="1">
                <a:tableStyleId>{5C22544A-7EE6-4342-B048-85BDC9FD1C3A}</a:tableStyleId>
              </a:tblPr>
              <a:tblGrid>
                <a:gridCol w="1225673">
                  <a:extLst>
                    <a:ext uri="{9D8B030D-6E8A-4147-A177-3AD203B41FA5}">
                      <a16:colId xmlns:a16="http://schemas.microsoft.com/office/drawing/2014/main" val="2491752686"/>
                    </a:ext>
                  </a:extLst>
                </a:gridCol>
                <a:gridCol w="1225673">
                  <a:extLst>
                    <a:ext uri="{9D8B030D-6E8A-4147-A177-3AD203B41FA5}">
                      <a16:colId xmlns:a16="http://schemas.microsoft.com/office/drawing/2014/main" val="3732694826"/>
                    </a:ext>
                  </a:extLst>
                </a:gridCol>
                <a:gridCol w="1225673">
                  <a:extLst>
                    <a:ext uri="{9D8B030D-6E8A-4147-A177-3AD203B41FA5}">
                      <a16:colId xmlns:a16="http://schemas.microsoft.com/office/drawing/2014/main" val="2353817073"/>
                    </a:ext>
                  </a:extLst>
                </a:gridCol>
                <a:gridCol w="1225673">
                  <a:extLst>
                    <a:ext uri="{9D8B030D-6E8A-4147-A177-3AD203B41FA5}">
                      <a16:colId xmlns:a16="http://schemas.microsoft.com/office/drawing/2014/main" val="630647137"/>
                    </a:ext>
                  </a:extLst>
                </a:gridCol>
              </a:tblGrid>
              <a:tr h="883759">
                <a:tc>
                  <a:txBody>
                    <a:bodyPr/>
                    <a:lstStyle/>
                    <a:p>
                      <a:pPr algn="ctr"/>
                      <a:r>
                        <a:rPr lang="en-IN" sz="1400" b="0" dirty="0">
                          <a:solidFill>
                            <a:schemeClr val="tx1">
                              <a:lumMod val="65000"/>
                              <a:lumOff val="35000"/>
                            </a:schemeClr>
                          </a:solidFill>
                          <a:latin typeface="BNPP Sans" panose="02000000000000000000" pitchFamily="2" charset="0"/>
                        </a:rPr>
                        <a:t>4.00%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N" sz="1400" b="0" dirty="0">
                          <a:solidFill>
                            <a:schemeClr val="tx1">
                              <a:lumMod val="65000"/>
                              <a:lumOff val="35000"/>
                            </a:schemeClr>
                          </a:solidFill>
                          <a:latin typeface="BNPP Sans" panose="02000000000000000000" pitchFamily="2" charset="0"/>
                        </a:rPr>
                        <a:t>6.25%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rtl="0" fontAlgn="ctr"/>
                      <a:r>
                        <a:rPr lang="en-IN" sz="1400" b="0" i="0" u="none" strike="noStrike" dirty="0">
                          <a:solidFill>
                            <a:schemeClr val="tx1">
                              <a:lumMod val="65000"/>
                              <a:lumOff val="35000"/>
                            </a:schemeClr>
                          </a:solidFill>
                          <a:effectLst/>
                          <a:latin typeface="BNPP Sans" panose="02000000000000000000" pitchFamily="2" charset="0"/>
                        </a:rPr>
                        <a:t>2.25%</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rtl="0" fontAlgn="ctr"/>
                      <a:r>
                        <a:rPr lang="en-IN" sz="1400" b="0" i="0" u="none" strike="noStrike" dirty="0">
                          <a:solidFill>
                            <a:schemeClr val="tx1">
                              <a:lumMod val="65000"/>
                              <a:lumOff val="35000"/>
                            </a:schemeClr>
                          </a:solidFill>
                          <a:effectLst/>
                          <a:latin typeface="BNPP Sans" panose="02000000000000000000" pitchFamily="2" charset="0"/>
                        </a:rPr>
                        <a:t>-</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66697360"/>
                  </a:ext>
                </a:extLst>
              </a:tr>
              <a:tr h="883759">
                <a:tc>
                  <a:txBody>
                    <a:bodyPr/>
                    <a:lstStyle/>
                    <a:p>
                      <a:pPr algn="ctr"/>
                      <a:r>
                        <a:rPr lang="en-IN" sz="1400" b="0" dirty="0">
                          <a:solidFill>
                            <a:schemeClr val="tx1">
                              <a:lumMod val="65000"/>
                              <a:lumOff val="35000"/>
                            </a:schemeClr>
                          </a:solidFill>
                          <a:latin typeface="BNPP Sans" panose="02000000000000000000" pitchFamily="2" charset="0"/>
                        </a:rPr>
                        <a:t>4.21%</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IN" sz="1400" b="0" dirty="0">
                          <a:solidFill>
                            <a:schemeClr val="tx1">
                              <a:lumMod val="65000"/>
                              <a:lumOff val="35000"/>
                            </a:schemeClr>
                          </a:solidFill>
                          <a:latin typeface="BNPP Sans" panose="02000000000000000000" pitchFamily="2" charset="0"/>
                        </a:rPr>
                        <a:t>6.87%</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rtl="0" fontAlgn="ctr"/>
                      <a:r>
                        <a:rPr lang="en-IN" sz="1400" b="0" i="0" u="none" strike="noStrike" dirty="0">
                          <a:solidFill>
                            <a:schemeClr val="tx1">
                              <a:lumMod val="65000"/>
                              <a:lumOff val="35000"/>
                            </a:schemeClr>
                          </a:solidFill>
                          <a:effectLst/>
                          <a:latin typeface="BNPP Sans" panose="02000000000000000000" pitchFamily="2" charset="0"/>
                        </a:rPr>
                        <a:t>2.66%</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rtl="0" fontAlgn="ctr"/>
                      <a:r>
                        <a:rPr lang="en-IN" sz="1400" b="0" i="0" u="none" strike="noStrike" dirty="0">
                          <a:solidFill>
                            <a:schemeClr val="tx1">
                              <a:lumMod val="65000"/>
                              <a:lumOff val="35000"/>
                            </a:schemeClr>
                          </a:solidFill>
                          <a:effectLst/>
                          <a:latin typeface="BNPP Sans" panose="02000000000000000000" pitchFamily="2" charset="0"/>
                        </a:rPr>
                        <a:t>0.62%</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6473735"/>
                  </a:ext>
                </a:extLst>
              </a:tr>
              <a:tr h="883759">
                <a:tc>
                  <a:txBody>
                    <a:bodyPr/>
                    <a:lstStyle/>
                    <a:p>
                      <a:pPr algn="ctr"/>
                      <a:r>
                        <a:rPr lang="en-IN" sz="1400" b="0" dirty="0">
                          <a:solidFill>
                            <a:schemeClr val="tx1">
                              <a:lumMod val="65000"/>
                              <a:lumOff val="35000"/>
                            </a:schemeClr>
                          </a:solidFill>
                          <a:latin typeface="BNPP Sans" panose="02000000000000000000" pitchFamily="2" charset="0"/>
                        </a:rPr>
                        <a:t>5.49%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IN" sz="1400" b="0" dirty="0">
                          <a:solidFill>
                            <a:schemeClr val="tx1">
                              <a:lumMod val="65000"/>
                              <a:lumOff val="35000"/>
                            </a:schemeClr>
                          </a:solidFill>
                          <a:latin typeface="BNPP Sans" panose="02000000000000000000" pitchFamily="2" charset="0"/>
                        </a:rPr>
                        <a:t>7.33%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IN" sz="1400" b="0" i="0" u="none" strike="noStrike" dirty="0">
                          <a:solidFill>
                            <a:schemeClr val="tx1">
                              <a:lumMod val="65000"/>
                              <a:lumOff val="35000"/>
                            </a:schemeClr>
                          </a:solidFill>
                          <a:effectLst/>
                          <a:latin typeface="BNPP Sans" panose="02000000000000000000" pitchFamily="2" charset="0"/>
                        </a:rPr>
                        <a:t>1.84%</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IN" sz="1400" b="0" i="0" u="none" strike="noStrike" dirty="0">
                          <a:solidFill>
                            <a:schemeClr val="tx1">
                              <a:lumMod val="65000"/>
                              <a:lumOff val="35000"/>
                            </a:schemeClr>
                          </a:solidFill>
                          <a:effectLst/>
                          <a:latin typeface="BNPP Sans" panose="02000000000000000000" pitchFamily="2" charset="0"/>
                        </a:rPr>
                        <a:t>1.08%</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2254057"/>
                  </a:ext>
                </a:extLst>
              </a:tr>
              <a:tr h="883759">
                <a:tc>
                  <a:txBody>
                    <a:bodyPr/>
                    <a:lstStyle/>
                    <a:p>
                      <a:pPr algn="ctr"/>
                      <a:r>
                        <a:rPr lang="en-IN" sz="1400" b="0" dirty="0">
                          <a:solidFill>
                            <a:schemeClr val="tx1">
                              <a:lumMod val="65000"/>
                              <a:lumOff val="35000"/>
                            </a:schemeClr>
                          </a:solidFill>
                          <a:latin typeface="BNPP Sans" panose="02000000000000000000" pitchFamily="2" charset="0"/>
                        </a:rPr>
                        <a:t>6.99%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IN" sz="1400" b="0" dirty="0">
                          <a:solidFill>
                            <a:schemeClr val="tx1">
                              <a:lumMod val="65000"/>
                              <a:lumOff val="35000"/>
                            </a:schemeClr>
                          </a:solidFill>
                          <a:latin typeface="BNPP Sans" panose="02000000000000000000" pitchFamily="2" charset="0"/>
                        </a:rPr>
                        <a:t>7.59%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IN" sz="1400" b="0" i="0" u="none" strike="noStrike">
                          <a:solidFill>
                            <a:schemeClr val="tx1">
                              <a:lumMod val="65000"/>
                              <a:lumOff val="35000"/>
                            </a:schemeClr>
                          </a:solidFill>
                          <a:effectLst/>
                          <a:latin typeface="BNPP Sans" panose="02000000000000000000" pitchFamily="2" charset="0"/>
                        </a:rPr>
                        <a:t>0.60%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IN" sz="1400" b="0" i="0" u="none" strike="noStrike" dirty="0">
                          <a:solidFill>
                            <a:schemeClr val="tx1">
                              <a:lumMod val="65000"/>
                              <a:lumOff val="35000"/>
                            </a:schemeClr>
                          </a:solidFill>
                          <a:effectLst/>
                          <a:latin typeface="BNPP Sans" panose="02000000000000000000" pitchFamily="2" charset="0"/>
                        </a:rPr>
                        <a:t>1.34%</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4747473"/>
                  </a:ext>
                </a:extLst>
              </a:tr>
            </a:tbl>
          </a:graphicData>
        </a:graphic>
      </p:graphicFrame>
      <p:graphicFrame>
        <p:nvGraphicFramePr>
          <p:cNvPr id="15" name="Table 14">
            <a:extLst>
              <a:ext uri="{FF2B5EF4-FFF2-40B4-BE49-F238E27FC236}">
                <a16:creationId xmlns:a16="http://schemas.microsoft.com/office/drawing/2014/main" id="{644E4125-DDC4-F986-46FF-63E9B4CF9196}"/>
              </a:ext>
            </a:extLst>
          </p:cNvPr>
          <p:cNvGraphicFramePr>
            <a:graphicFrameLocks noGrp="1"/>
          </p:cNvGraphicFramePr>
          <p:nvPr>
            <p:extLst>
              <p:ext uri="{D42A27DB-BD31-4B8C-83A1-F6EECF244321}">
                <p14:modId xmlns:p14="http://schemas.microsoft.com/office/powerpoint/2010/main" val="3371239901"/>
              </p:ext>
            </p:extLst>
          </p:nvPr>
        </p:nvGraphicFramePr>
        <p:xfrm>
          <a:off x="251923" y="1708472"/>
          <a:ext cx="1691958" cy="3587796"/>
        </p:xfrm>
        <a:graphic>
          <a:graphicData uri="http://schemas.openxmlformats.org/drawingml/2006/table">
            <a:tbl>
              <a:tblPr firstRow="1" bandRow="1">
                <a:tableStyleId>{5C22544A-7EE6-4342-B048-85BDC9FD1C3A}</a:tableStyleId>
              </a:tblPr>
              <a:tblGrid>
                <a:gridCol w="1691958">
                  <a:extLst>
                    <a:ext uri="{9D8B030D-6E8A-4147-A177-3AD203B41FA5}">
                      <a16:colId xmlns:a16="http://schemas.microsoft.com/office/drawing/2014/main" val="1640614835"/>
                    </a:ext>
                  </a:extLst>
                </a:gridCol>
              </a:tblGrid>
              <a:tr h="896949">
                <a:tc>
                  <a:txBody>
                    <a:bodyPr/>
                    <a:lstStyle/>
                    <a:p>
                      <a:pPr marL="0" algn="l" defTabSz="914400" rtl="0" eaLnBrk="1" latinLnBrk="0" hangingPunct="1"/>
                      <a:r>
                        <a:rPr lang="en-IN" sz="1400" b="0" kern="1200" dirty="0">
                          <a:solidFill>
                            <a:schemeClr val="bg1"/>
                          </a:solidFill>
                          <a:latin typeface="BNPP Sans" panose="02000000000000000000" pitchFamily="2" charset="0"/>
                          <a:ea typeface="+mn-ea"/>
                          <a:cs typeface="+mn-cs"/>
                        </a:rPr>
                        <a:t>Repo rate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12460066"/>
                  </a:ext>
                </a:extLst>
              </a:tr>
              <a:tr h="896949">
                <a:tc>
                  <a:txBody>
                    <a:bodyPr/>
                    <a:lstStyle/>
                    <a:p>
                      <a:pPr marL="0" algn="l" defTabSz="914400" rtl="0" eaLnBrk="1" latinLnBrk="0" hangingPunct="1"/>
                      <a:r>
                        <a:rPr lang="en-IN" sz="1400" b="0" kern="1200" dirty="0">
                          <a:solidFill>
                            <a:schemeClr val="bg1"/>
                          </a:solidFill>
                          <a:latin typeface="BNPP Sans" panose="02000000000000000000" pitchFamily="2" charset="0"/>
                          <a:ea typeface="+mn-ea"/>
                          <a:cs typeface="+mn-cs"/>
                        </a:rPr>
                        <a:t>1-year T bill</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556909"/>
                  </a:ext>
                </a:extLst>
              </a:tr>
              <a:tr h="896949">
                <a:tc>
                  <a:txBody>
                    <a:bodyPr/>
                    <a:lstStyle/>
                    <a:p>
                      <a:pPr marL="0" algn="l" defTabSz="914400" rtl="0" eaLnBrk="1" latinLnBrk="0" hangingPunct="1"/>
                      <a:r>
                        <a:rPr lang="en-IN" sz="1400" b="0" kern="1200" dirty="0">
                          <a:solidFill>
                            <a:schemeClr val="bg1"/>
                          </a:solidFill>
                          <a:latin typeface="BNPP Sans" panose="02000000000000000000" pitchFamily="2" charset="0"/>
                          <a:ea typeface="+mn-ea"/>
                          <a:cs typeface="+mn-cs"/>
                        </a:rPr>
                        <a:t>3-year SDL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1616071"/>
                  </a:ext>
                </a:extLst>
              </a:tr>
              <a:tr h="896949">
                <a:tc>
                  <a:txBody>
                    <a:bodyPr/>
                    <a:lstStyle/>
                    <a:p>
                      <a:pPr marL="0" algn="l" defTabSz="914400" rtl="0" eaLnBrk="1" latinLnBrk="0" hangingPunct="1"/>
                      <a:r>
                        <a:rPr lang="en-IN" sz="1400" b="0" kern="1200" dirty="0">
                          <a:solidFill>
                            <a:schemeClr val="bg1"/>
                          </a:solidFill>
                          <a:latin typeface="BNPP Sans" panose="02000000000000000000" pitchFamily="2" charset="0"/>
                          <a:ea typeface="+mn-ea"/>
                          <a:cs typeface="+mn-cs"/>
                        </a:rPr>
                        <a:t>10-year SDL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60740161"/>
                  </a:ext>
                </a:extLst>
              </a:tr>
            </a:tbl>
          </a:graphicData>
        </a:graphic>
      </p:graphicFrame>
      <p:graphicFrame>
        <p:nvGraphicFramePr>
          <p:cNvPr id="17" name="Table 16">
            <a:extLst>
              <a:ext uri="{FF2B5EF4-FFF2-40B4-BE49-F238E27FC236}">
                <a16:creationId xmlns:a16="http://schemas.microsoft.com/office/drawing/2014/main" id="{F2C702FB-6474-5165-8CE1-B49425EE3E1E}"/>
              </a:ext>
            </a:extLst>
          </p:cNvPr>
          <p:cNvGraphicFramePr>
            <a:graphicFrameLocks noGrp="1"/>
          </p:cNvGraphicFramePr>
          <p:nvPr>
            <p:extLst>
              <p:ext uri="{D42A27DB-BD31-4B8C-83A1-F6EECF244321}">
                <p14:modId xmlns:p14="http://schemas.microsoft.com/office/powerpoint/2010/main" val="1243896537"/>
              </p:ext>
            </p:extLst>
          </p:nvPr>
        </p:nvGraphicFramePr>
        <p:xfrm>
          <a:off x="1581682" y="1176384"/>
          <a:ext cx="4741508" cy="518160"/>
        </p:xfrm>
        <a:graphic>
          <a:graphicData uri="http://schemas.openxmlformats.org/drawingml/2006/table">
            <a:tbl>
              <a:tblPr firstRow="1" bandRow="1">
                <a:tableStyleId>{5C22544A-7EE6-4342-B048-85BDC9FD1C3A}</a:tableStyleId>
              </a:tblPr>
              <a:tblGrid>
                <a:gridCol w="1252042">
                  <a:extLst>
                    <a:ext uri="{9D8B030D-6E8A-4147-A177-3AD203B41FA5}">
                      <a16:colId xmlns:a16="http://schemas.microsoft.com/office/drawing/2014/main" val="1302533290"/>
                    </a:ext>
                  </a:extLst>
                </a:gridCol>
                <a:gridCol w="1175658">
                  <a:extLst>
                    <a:ext uri="{9D8B030D-6E8A-4147-A177-3AD203B41FA5}">
                      <a16:colId xmlns:a16="http://schemas.microsoft.com/office/drawing/2014/main" val="1367954804"/>
                    </a:ext>
                  </a:extLst>
                </a:gridCol>
                <a:gridCol w="1184987">
                  <a:extLst>
                    <a:ext uri="{9D8B030D-6E8A-4147-A177-3AD203B41FA5}">
                      <a16:colId xmlns:a16="http://schemas.microsoft.com/office/drawing/2014/main" val="1330924341"/>
                    </a:ext>
                  </a:extLst>
                </a:gridCol>
                <a:gridCol w="1128821">
                  <a:extLst>
                    <a:ext uri="{9D8B030D-6E8A-4147-A177-3AD203B41FA5}">
                      <a16:colId xmlns:a16="http://schemas.microsoft.com/office/drawing/2014/main" val="110710273"/>
                    </a:ext>
                  </a:extLst>
                </a:gridCol>
              </a:tblGrid>
              <a:tr h="458470">
                <a:tc>
                  <a:txBody>
                    <a:bodyPr/>
                    <a:lstStyle/>
                    <a:p>
                      <a:pPr marL="0" algn="ctr" defTabSz="914400" rtl="0" eaLnBrk="1" latinLnBrk="0" hangingPunct="1"/>
                      <a:r>
                        <a:rPr lang="en-IN" sz="1400" b="0" kern="1200" dirty="0">
                          <a:solidFill>
                            <a:schemeClr val="bg1"/>
                          </a:solidFill>
                          <a:latin typeface="BNPP Sans" panose="02000000000000000000" pitchFamily="2" charset="0"/>
                          <a:ea typeface="+mn-ea"/>
                          <a:cs typeface="+mn-cs"/>
                        </a:rPr>
                        <a:t>31/12/2021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IN" sz="1400" b="0" kern="1200" dirty="0">
                          <a:solidFill>
                            <a:schemeClr val="bg1"/>
                          </a:solidFill>
                          <a:latin typeface="BNPP Sans" panose="02000000000000000000" pitchFamily="2" charset="0"/>
                          <a:ea typeface="+mn-ea"/>
                          <a:cs typeface="+mn-cs"/>
                        </a:rPr>
                        <a:t>30/12/2022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IN" sz="1400" b="0" kern="1200" dirty="0">
                          <a:solidFill>
                            <a:schemeClr val="bg1"/>
                          </a:solidFill>
                          <a:latin typeface="BNPP Sans" panose="02000000000000000000" pitchFamily="2" charset="0"/>
                          <a:ea typeface="+mn-ea"/>
                          <a:cs typeface="+mn-cs"/>
                        </a:rPr>
                        <a:t>Change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IN" sz="1400" b="0" kern="1200" dirty="0">
                          <a:solidFill>
                            <a:schemeClr val="bg1"/>
                          </a:solidFill>
                          <a:latin typeface="BNPP Sans" panose="02000000000000000000" pitchFamily="2" charset="0"/>
                          <a:ea typeface="+mn-ea"/>
                          <a:cs typeface="+mn-cs"/>
                        </a:rPr>
                        <a:t>Spread over Repo</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8863474"/>
                  </a:ext>
                </a:extLst>
              </a:tr>
            </a:tbl>
          </a:graphicData>
        </a:graphic>
      </p:graphicFrame>
      <p:cxnSp>
        <p:nvCxnSpPr>
          <p:cNvPr id="23" name="Straight Connector 22">
            <a:extLst>
              <a:ext uri="{FF2B5EF4-FFF2-40B4-BE49-F238E27FC236}">
                <a16:creationId xmlns:a16="http://schemas.microsoft.com/office/drawing/2014/main" id="{DDA53DDB-8A86-5C16-731F-81F0111D2CF5}"/>
              </a:ext>
            </a:extLst>
          </p:cNvPr>
          <p:cNvCxnSpPr>
            <a:cxnSpLocks/>
          </p:cNvCxnSpPr>
          <p:nvPr/>
        </p:nvCxnSpPr>
        <p:spPr>
          <a:xfrm>
            <a:off x="2815063" y="1887989"/>
            <a:ext cx="0" cy="3537083"/>
          </a:xfrm>
          <a:prstGeom prst="line">
            <a:avLst/>
          </a:prstGeom>
          <a:ln>
            <a:solidFill>
              <a:srgbClr val="FF5C3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445BF43-0398-31B6-8AFD-7151D4034A28}"/>
              </a:ext>
            </a:extLst>
          </p:cNvPr>
          <p:cNvCxnSpPr>
            <a:cxnSpLocks/>
          </p:cNvCxnSpPr>
          <p:nvPr/>
        </p:nvCxnSpPr>
        <p:spPr>
          <a:xfrm>
            <a:off x="4018712" y="1887989"/>
            <a:ext cx="0" cy="3537083"/>
          </a:xfrm>
          <a:prstGeom prst="line">
            <a:avLst/>
          </a:prstGeom>
          <a:ln>
            <a:solidFill>
              <a:srgbClr val="FF5C3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E13F4B9-D290-920F-8A1C-EB2E96EAB099}"/>
              </a:ext>
            </a:extLst>
          </p:cNvPr>
          <p:cNvCxnSpPr>
            <a:cxnSpLocks/>
          </p:cNvCxnSpPr>
          <p:nvPr/>
        </p:nvCxnSpPr>
        <p:spPr>
          <a:xfrm>
            <a:off x="5194369" y="1887989"/>
            <a:ext cx="0" cy="3537083"/>
          </a:xfrm>
          <a:prstGeom prst="line">
            <a:avLst/>
          </a:prstGeom>
          <a:ln>
            <a:solidFill>
              <a:srgbClr val="FF5C34"/>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AD8D3167-273F-FA82-78FD-5FD91CD5D2F9}"/>
              </a:ext>
            </a:extLst>
          </p:cNvPr>
          <p:cNvGrpSpPr/>
          <p:nvPr/>
        </p:nvGrpSpPr>
        <p:grpSpPr>
          <a:xfrm>
            <a:off x="1854010" y="2556588"/>
            <a:ext cx="587829" cy="1959428"/>
            <a:chOff x="1922106" y="2556588"/>
            <a:chExt cx="587829" cy="1959428"/>
          </a:xfrm>
        </p:grpSpPr>
        <p:cxnSp>
          <p:nvCxnSpPr>
            <p:cNvPr id="30" name="Straight Connector 29">
              <a:extLst>
                <a:ext uri="{FF2B5EF4-FFF2-40B4-BE49-F238E27FC236}">
                  <a16:creationId xmlns:a16="http://schemas.microsoft.com/office/drawing/2014/main" id="{AA98E175-AC36-4366-69AE-0E434F01EC4B}"/>
                </a:ext>
              </a:extLst>
            </p:cNvPr>
            <p:cNvCxnSpPr/>
            <p:nvPr/>
          </p:nvCxnSpPr>
          <p:spPr>
            <a:xfrm>
              <a:off x="1922106" y="2556588"/>
              <a:ext cx="587829" cy="0"/>
            </a:xfrm>
            <a:prstGeom prst="line">
              <a:avLst/>
            </a:prstGeom>
            <a:ln>
              <a:solidFill>
                <a:srgbClr val="FF5C34"/>
              </a:solidFill>
              <a:prstDash val="lg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2DD9230-8247-95B2-199E-8435924CA8D7}"/>
                </a:ext>
              </a:extLst>
            </p:cNvPr>
            <p:cNvCxnSpPr/>
            <p:nvPr/>
          </p:nvCxnSpPr>
          <p:spPr>
            <a:xfrm>
              <a:off x="1922106" y="3526971"/>
              <a:ext cx="587829" cy="0"/>
            </a:xfrm>
            <a:prstGeom prst="line">
              <a:avLst/>
            </a:prstGeom>
            <a:ln>
              <a:solidFill>
                <a:srgbClr val="FF5C34"/>
              </a:solidFill>
              <a:prstDash val="lg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F04303C-8D63-F6D7-A5B9-15811F5C4FC4}"/>
                </a:ext>
              </a:extLst>
            </p:cNvPr>
            <p:cNvCxnSpPr/>
            <p:nvPr/>
          </p:nvCxnSpPr>
          <p:spPr>
            <a:xfrm>
              <a:off x="1922106" y="4516016"/>
              <a:ext cx="587829" cy="0"/>
            </a:xfrm>
            <a:prstGeom prst="line">
              <a:avLst/>
            </a:prstGeom>
            <a:ln>
              <a:solidFill>
                <a:srgbClr val="FF5C34"/>
              </a:solidFill>
              <a:prstDash val="lgDash"/>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9FD5DF11-A9D8-D5BD-4AD0-5C159F8EB145}"/>
              </a:ext>
            </a:extLst>
          </p:cNvPr>
          <p:cNvGrpSpPr/>
          <p:nvPr/>
        </p:nvGrpSpPr>
        <p:grpSpPr>
          <a:xfrm>
            <a:off x="3122973" y="2556588"/>
            <a:ext cx="587829" cy="1959428"/>
            <a:chOff x="1922106" y="2556588"/>
            <a:chExt cx="587829" cy="1959428"/>
          </a:xfrm>
        </p:grpSpPr>
        <p:cxnSp>
          <p:nvCxnSpPr>
            <p:cNvPr id="36" name="Straight Connector 35">
              <a:extLst>
                <a:ext uri="{FF2B5EF4-FFF2-40B4-BE49-F238E27FC236}">
                  <a16:creationId xmlns:a16="http://schemas.microsoft.com/office/drawing/2014/main" id="{20E2B36F-8046-D8F7-3CFA-9119AC001E43}"/>
                </a:ext>
              </a:extLst>
            </p:cNvPr>
            <p:cNvCxnSpPr/>
            <p:nvPr/>
          </p:nvCxnSpPr>
          <p:spPr>
            <a:xfrm>
              <a:off x="1922106" y="2556588"/>
              <a:ext cx="587829" cy="0"/>
            </a:xfrm>
            <a:prstGeom prst="line">
              <a:avLst/>
            </a:prstGeom>
            <a:ln>
              <a:solidFill>
                <a:srgbClr val="FF5C34"/>
              </a:solidFill>
              <a:prstDash val="lg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04DC920-79B7-E27C-6613-9F32EFC781F2}"/>
                </a:ext>
              </a:extLst>
            </p:cNvPr>
            <p:cNvCxnSpPr/>
            <p:nvPr/>
          </p:nvCxnSpPr>
          <p:spPr>
            <a:xfrm>
              <a:off x="1922106" y="3526971"/>
              <a:ext cx="587829" cy="0"/>
            </a:xfrm>
            <a:prstGeom prst="line">
              <a:avLst/>
            </a:prstGeom>
            <a:ln>
              <a:solidFill>
                <a:srgbClr val="FF5C34"/>
              </a:solidFill>
              <a:prstDash val="lg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313D0F0-0095-7755-B762-E296D99C1EC4}"/>
                </a:ext>
              </a:extLst>
            </p:cNvPr>
            <p:cNvCxnSpPr/>
            <p:nvPr/>
          </p:nvCxnSpPr>
          <p:spPr>
            <a:xfrm>
              <a:off x="1922106" y="4516016"/>
              <a:ext cx="587829" cy="0"/>
            </a:xfrm>
            <a:prstGeom prst="line">
              <a:avLst/>
            </a:prstGeom>
            <a:ln>
              <a:solidFill>
                <a:srgbClr val="FF5C34"/>
              </a:solidFill>
              <a:prstDash val="lgDash"/>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47F8B161-C583-B60F-B99B-2FFB543CAADD}"/>
              </a:ext>
            </a:extLst>
          </p:cNvPr>
          <p:cNvGrpSpPr/>
          <p:nvPr/>
        </p:nvGrpSpPr>
        <p:grpSpPr>
          <a:xfrm>
            <a:off x="4354615" y="2556588"/>
            <a:ext cx="587829" cy="1959428"/>
            <a:chOff x="1922106" y="2556588"/>
            <a:chExt cx="587829" cy="1959428"/>
          </a:xfrm>
        </p:grpSpPr>
        <p:cxnSp>
          <p:nvCxnSpPr>
            <p:cNvPr id="42" name="Straight Connector 41">
              <a:extLst>
                <a:ext uri="{FF2B5EF4-FFF2-40B4-BE49-F238E27FC236}">
                  <a16:creationId xmlns:a16="http://schemas.microsoft.com/office/drawing/2014/main" id="{067F12AF-8A7F-088D-9EFE-80ED1818A22B}"/>
                </a:ext>
              </a:extLst>
            </p:cNvPr>
            <p:cNvCxnSpPr/>
            <p:nvPr/>
          </p:nvCxnSpPr>
          <p:spPr>
            <a:xfrm>
              <a:off x="1922106" y="2556588"/>
              <a:ext cx="587829" cy="0"/>
            </a:xfrm>
            <a:prstGeom prst="line">
              <a:avLst/>
            </a:prstGeom>
            <a:ln>
              <a:solidFill>
                <a:srgbClr val="FF5C34"/>
              </a:solidFill>
              <a:prstDash val="lg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2E58FB0-A163-284B-E059-58FD8908CC88}"/>
                </a:ext>
              </a:extLst>
            </p:cNvPr>
            <p:cNvCxnSpPr/>
            <p:nvPr/>
          </p:nvCxnSpPr>
          <p:spPr>
            <a:xfrm>
              <a:off x="1922106" y="3526971"/>
              <a:ext cx="587829" cy="0"/>
            </a:xfrm>
            <a:prstGeom prst="line">
              <a:avLst/>
            </a:prstGeom>
            <a:ln>
              <a:solidFill>
                <a:srgbClr val="FF5C34"/>
              </a:solidFill>
              <a:prstDash val="lgDash"/>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6E959C3-0BE4-C987-0762-093C0DD4F332}"/>
                </a:ext>
              </a:extLst>
            </p:cNvPr>
            <p:cNvCxnSpPr/>
            <p:nvPr/>
          </p:nvCxnSpPr>
          <p:spPr>
            <a:xfrm>
              <a:off x="1922106" y="4516016"/>
              <a:ext cx="587829" cy="0"/>
            </a:xfrm>
            <a:prstGeom prst="line">
              <a:avLst/>
            </a:prstGeom>
            <a:ln>
              <a:solidFill>
                <a:srgbClr val="FF5C34"/>
              </a:solidFill>
              <a:prstDash val="lgDash"/>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D9819602-26D2-B5BA-CC29-AEDABCD5B9DC}"/>
              </a:ext>
            </a:extLst>
          </p:cNvPr>
          <p:cNvGrpSpPr/>
          <p:nvPr/>
        </p:nvGrpSpPr>
        <p:grpSpPr>
          <a:xfrm>
            <a:off x="5545456" y="2556588"/>
            <a:ext cx="587829" cy="1959428"/>
            <a:chOff x="1922106" y="2556588"/>
            <a:chExt cx="587829" cy="1959428"/>
          </a:xfrm>
        </p:grpSpPr>
        <p:cxnSp>
          <p:nvCxnSpPr>
            <p:cNvPr id="91" name="Straight Connector 90">
              <a:extLst>
                <a:ext uri="{FF2B5EF4-FFF2-40B4-BE49-F238E27FC236}">
                  <a16:creationId xmlns:a16="http://schemas.microsoft.com/office/drawing/2014/main" id="{D42C04D2-5413-970E-CEBA-AB60EAF2B38E}"/>
                </a:ext>
              </a:extLst>
            </p:cNvPr>
            <p:cNvCxnSpPr/>
            <p:nvPr/>
          </p:nvCxnSpPr>
          <p:spPr>
            <a:xfrm>
              <a:off x="1922106" y="2556588"/>
              <a:ext cx="587829" cy="0"/>
            </a:xfrm>
            <a:prstGeom prst="line">
              <a:avLst/>
            </a:prstGeom>
            <a:ln>
              <a:solidFill>
                <a:srgbClr val="FF5C34"/>
              </a:solidFill>
              <a:prstDash val="lgDash"/>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1D99657-E8C0-DE40-F797-1F4EEBA27A81}"/>
                </a:ext>
              </a:extLst>
            </p:cNvPr>
            <p:cNvCxnSpPr/>
            <p:nvPr/>
          </p:nvCxnSpPr>
          <p:spPr>
            <a:xfrm>
              <a:off x="1922106" y="3526971"/>
              <a:ext cx="587829" cy="0"/>
            </a:xfrm>
            <a:prstGeom prst="line">
              <a:avLst/>
            </a:prstGeom>
            <a:ln>
              <a:solidFill>
                <a:srgbClr val="FF5C34"/>
              </a:solidFill>
              <a:prstDash val="lgDash"/>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2888ECB-1997-298A-0955-F0F1EDFB61C4}"/>
                </a:ext>
              </a:extLst>
            </p:cNvPr>
            <p:cNvCxnSpPr/>
            <p:nvPr/>
          </p:nvCxnSpPr>
          <p:spPr>
            <a:xfrm>
              <a:off x="1922106" y="4516016"/>
              <a:ext cx="587829" cy="0"/>
            </a:xfrm>
            <a:prstGeom prst="line">
              <a:avLst/>
            </a:prstGeom>
            <a:ln>
              <a:solidFill>
                <a:srgbClr val="FF5C34"/>
              </a:solidFill>
              <a:prstDash val="lgDash"/>
            </a:ln>
          </p:spPr>
          <p:style>
            <a:lnRef idx="1">
              <a:schemeClr val="accent1"/>
            </a:lnRef>
            <a:fillRef idx="0">
              <a:schemeClr val="accent1"/>
            </a:fillRef>
            <a:effectRef idx="0">
              <a:schemeClr val="accent1"/>
            </a:effectRef>
            <a:fontRef idx="minor">
              <a:schemeClr val="tx1"/>
            </a:fontRef>
          </p:style>
        </p:cxnSp>
      </p:grpSp>
      <p:grpSp>
        <p:nvGrpSpPr>
          <p:cNvPr id="103" name="Group 102">
            <a:extLst>
              <a:ext uri="{FF2B5EF4-FFF2-40B4-BE49-F238E27FC236}">
                <a16:creationId xmlns:a16="http://schemas.microsoft.com/office/drawing/2014/main" id="{5EA5F222-F710-6B43-F455-892E6131091A}"/>
              </a:ext>
            </a:extLst>
          </p:cNvPr>
          <p:cNvGrpSpPr/>
          <p:nvPr/>
        </p:nvGrpSpPr>
        <p:grpSpPr>
          <a:xfrm>
            <a:off x="252352" y="2556588"/>
            <a:ext cx="1071735" cy="1959428"/>
            <a:chOff x="1922106" y="2556588"/>
            <a:chExt cx="587829" cy="1959428"/>
          </a:xfrm>
        </p:grpSpPr>
        <p:cxnSp>
          <p:nvCxnSpPr>
            <p:cNvPr id="105" name="Straight Connector 104">
              <a:extLst>
                <a:ext uri="{FF2B5EF4-FFF2-40B4-BE49-F238E27FC236}">
                  <a16:creationId xmlns:a16="http://schemas.microsoft.com/office/drawing/2014/main" id="{6438CA13-4356-67C0-45C4-6F5DADEE781B}"/>
                </a:ext>
              </a:extLst>
            </p:cNvPr>
            <p:cNvCxnSpPr/>
            <p:nvPr/>
          </p:nvCxnSpPr>
          <p:spPr>
            <a:xfrm>
              <a:off x="1922106" y="2556588"/>
              <a:ext cx="587829" cy="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9318A-3F35-C9C0-5710-1AE181044AA2}"/>
                </a:ext>
              </a:extLst>
            </p:cNvPr>
            <p:cNvCxnSpPr/>
            <p:nvPr/>
          </p:nvCxnSpPr>
          <p:spPr>
            <a:xfrm>
              <a:off x="1922106" y="3526971"/>
              <a:ext cx="587829" cy="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CC4ECDE-9AB2-985B-3EE4-6D067562E0E8}"/>
                </a:ext>
              </a:extLst>
            </p:cNvPr>
            <p:cNvCxnSpPr/>
            <p:nvPr/>
          </p:nvCxnSpPr>
          <p:spPr>
            <a:xfrm>
              <a:off x="1922106" y="4516016"/>
              <a:ext cx="587829" cy="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grpSp>
      <p:cxnSp>
        <p:nvCxnSpPr>
          <p:cNvPr id="112" name="Straight Connector 111">
            <a:extLst>
              <a:ext uri="{FF2B5EF4-FFF2-40B4-BE49-F238E27FC236}">
                <a16:creationId xmlns:a16="http://schemas.microsoft.com/office/drawing/2014/main" id="{DF9BEA02-C09C-A1AB-70C4-8E6743FE08C1}"/>
              </a:ext>
            </a:extLst>
          </p:cNvPr>
          <p:cNvCxnSpPr>
            <a:cxnSpLocks/>
          </p:cNvCxnSpPr>
          <p:nvPr/>
        </p:nvCxnSpPr>
        <p:spPr>
          <a:xfrm>
            <a:off x="2815063" y="1176384"/>
            <a:ext cx="0" cy="453587"/>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CD6729F-4DA8-F826-D45C-CE34D4AF81B8}"/>
              </a:ext>
            </a:extLst>
          </p:cNvPr>
          <p:cNvCxnSpPr>
            <a:cxnSpLocks/>
          </p:cNvCxnSpPr>
          <p:nvPr/>
        </p:nvCxnSpPr>
        <p:spPr>
          <a:xfrm>
            <a:off x="4009381" y="1176384"/>
            <a:ext cx="0" cy="453587"/>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2A06383-CA3E-B83B-F739-6749161654DB}"/>
              </a:ext>
            </a:extLst>
          </p:cNvPr>
          <p:cNvCxnSpPr>
            <a:cxnSpLocks/>
          </p:cNvCxnSpPr>
          <p:nvPr/>
        </p:nvCxnSpPr>
        <p:spPr>
          <a:xfrm>
            <a:off x="5185038" y="1176384"/>
            <a:ext cx="0" cy="453587"/>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145" name="Picture 144">
            <a:extLst>
              <a:ext uri="{FF2B5EF4-FFF2-40B4-BE49-F238E27FC236}">
                <a16:creationId xmlns:a16="http://schemas.microsoft.com/office/drawing/2014/main" id="{EDAB69B6-EF6C-AF00-EFE1-A88F3F05C5D7}"/>
              </a:ext>
            </a:extLst>
          </p:cNvPr>
          <p:cNvPicPr>
            <a:picLocks noChangeAspect="1"/>
          </p:cNvPicPr>
          <p:nvPr/>
        </p:nvPicPr>
        <p:blipFill>
          <a:blip r:embed="rId4">
            <a:extLst>
              <a:ext uri="{28A0092B-C50C-407E-A947-70E740481C1C}">
                <a14:useLocalDpi xmlns:a14="http://schemas.microsoft.com/office/drawing/2010/main" val="0"/>
              </a:ext>
            </a:extLst>
          </a:blip>
          <a:srcRect l="13826" r="13826"/>
          <a:stretch/>
        </p:blipFill>
        <p:spPr>
          <a:xfrm>
            <a:off x="6542170" y="1224372"/>
            <a:ext cx="5639533" cy="4653912"/>
          </a:xfrm>
          <a:prstGeom prst="rect">
            <a:avLst/>
          </a:prstGeom>
        </p:spPr>
      </p:pic>
      <p:sp>
        <p:nvSpPr>
          <p:cNvPr id="147" name="TextBox 146">
            <a:extLst>
              <a:ext uri="{FF2B5EF4-FFF2-40B4-BE49-F238E27FC236}">
                <a16:creationId xmlns:a16="http://schemas.microsoft.com/office/drawing/2014/main" id="{344A4693-8FD8-79D7-F3C7-80E838E09BAC}"/>
              </a:ext>
            </a:extLst>
          </p:cNvPr>
          <p:cNvSpPr txBox="1"/>
          <p:nvPr/>
        </p:nvSpPr>
        <p:spPr>
          <a:xfrm>
            <a:off x="6737914" y="2914038"/>
            <a:ext cx="1577381" cy="2092881"/>
          </a:xfrm>
          <a:prstGeom prst="rect">
            <a:avLst/>
          </a:prstGeom>
          <a:noFill/>
        </p:spPr>
        <p:txBody>
          <a:bodyPr wrap="square">
            <a:spAutoFit/>
          </a:bodyPr>
          <a:lstStyle/>
          <a:p>
            <a:pPr>
              <a:spcBef>
                <a:spcPts val="600"/>
              </a:spcBef>
              <a:spcAft>
                <a:spcPts val="600"/>
              </a:spcAft>
              <a:defRPr sz="1400" b="0" i="0" u="none" strike="noStrike" kern="1200" spc="0" baseline="0">
                <a:solidFill>
                  <a:prstClr val="black">
                    <a:lumMod val="75000"/>
                    <a:lumOff val="25000"/>
                  </a:prstClr>
                </a:solidFill>
                <a:latin typeface="BNPP Sans "/>
                <a:ea typeface="+mn-ea"/>
                <a:cs typeface="+mn-cs"/>
              </a:defRPr>
            </a:pPr>
            <a:r>
              <a:rPr lang="en-IN" sz="1300" b="1" dirty="0">
                <a:solidFill>
                  <a:schemeClr val="tx1">
                    <a:lumMod val="75000"/>
                    <a:lumOff val="25000"/>
                  </a:schemeClr>
                </a:solidFill>
                <a:latin typeface="BNPP Sans Light" panose="02000503020000020004" pitchFamily="2" charset="0"/>
              </a:rPr>
              <a:t>Short-end of the curve 1-5 year was worst affected by the rate hikes during the year, hence presents most attractive opportunity to invest</a:t>
            </a:r>
          </a:p>
        </p:txBody>
      </p:sp>
      <p:sp>
        <p:nvSpPr>
          <p:cNvPr id="148" name="TextBox 147">
            <a:extLst>
              <a:ext uri="{FF2B5EF4-FFF2-40B4-BE49-F238E27FC236}">
                <a16:creationId xmlns:a16="http://schemas.microsoft.com/office/drawing/2014/main" id="{C568577A-8E3D-4FB9-2B63-3AE7071DDE62}"/>
              </a:ext>
            </a:extLst>
          </p:cNvPr>
          <p:cNvSpPr txBox="1"/>
          <p:nvPr/>
        </p:nvSpPr>
        <p:spPr>
          <a:xfrm>
            <a:off x="8588341" y="2917281"/>
            <a:ext cx="1555754" cy="1292662"/>
          </a:xfrm>
          <a:prstGeom prst="rect">
            <a:avLst/>
          </a:prstGeom>
          <a:noFill/>
        </p:spPr>
        <p:txBody>
          <a:bodyPr wrap="square">
            <a:spAutoFit/>
          </a:bodyPr>
          <a:lstStyle/>
          <a:p>
            <a:pPr>
              <a:spcBef>
                <a:spcPts val="600"/>
              </a:spcBef>
              <a:spcAft>
                <a:spcPts val="600"/>
              </a:spcAft>
              <a:defRPr sz="1400" b="0" i="0" u="none" strike="noStrike" kern="1200" spc="0" baseline="0">
                <a:solidFill>
                  <a:prstClr val="black">
                    <a:lumMod val="75000"/>
                    <a:lumOff val="25000"/>
                  </a:prstClr>
                </a:solidFill>
                <a:latin typeface="BNPP Sans "/>
                <a:ea typeface="+mn-ea"/>
                <a:cs typeface="+mn-cs"/>
              </a:defRPr>
            </a:pPr>
            <a:r>
              <a:rPr lang="en-IN" sz="1300" b="1" dirty="0">
                <a:solidFill>
                  <a:schemeClr val="tx1">
                    <a:lumMod val="75000"/>
                    <a:lumOff val="25000"/>
                  </a:schemeClr>
                </a:solidFill>
                <a:latin typeface="BNPP Sans Light" panose="02000503020000020004" pitchFamily="2" charset="0"/>
              </a:rPr>
              <a:t>3- 4 year segment offers yields similar to 10-year segment, with significantly less volatility</a:t>
            </a:r>
          </a:p>
        </p:txBody>
      </p:sp>
      <p:sp>
        <p:nvSpPr>
          <p:cNvPr id="149" name="TextBox 148">
            <a:extLst>
              <a:ext uri="{FF2B5EF4-FFF2-40B4-BE49-F238E27FC236}">
                <a16:creationId xmlns:a16="http://schemas.microsoft.com/office/drawing/2014/main" id="{5A285CCE-8F49-DF69-EE68-DE7EA0AE7303}"/>
              </a:ext>
            </a:extLst>
          </p:cNvPr>
          <p:cNvSpPr txBox="1"/>
          <p:nvPr/>
        </p:nvSpPr>
        <p:spPr>
          <a:xfrm>
            <a:off x="10417141" y="2917281"/>
            <a:ext cx="1555754" cy="2292935"/>
          </a:xfrm>
          <a:prstGeom prst="rect">
            <a:avLst/>
          </a:prstGeom>
          <a:noFill/>
        </p:spPr>
        <p:txBody>
          <a:bodyPr wrap="square">
            <a:spAutoFit/>
          </a:bodyPr>
          <a:lstStyle/>
          <a:p>
            <a:pPr>
              <a:spcBef>
                <a:spcPts val="600"/>
              </a:spcBef>
              <a:spcAft>
                <a:spcPts val="600"/>
              </a:spcAft>
              <a:defRPr sz="1400" b="0" i="0" u="none" strike="noStrike" kern="1200" spc="0" baseline="0">
                <a:solidFill>
                  <a:prstClr val="black">
                    <a:lumMod val="75000"/>
                    <a:lumOff val="25000"/>
                  </a:prstClr>
                </a:solidFill>
                <a:latin typeface="BNPP Sans "/>
                <a:ea typeface="+mn-ea"/>
                <a:cs typeface="+mn-cs"/>
              </a:defRPr>
            </a:pPr>
            <a:r>
              <a:rPr lang="en-IN" sz="1300" b="1" dirty="0">
                <a:solidFill>
                  <a:schemeClr val="tx1">
                    <a:lumMod val="75000"/>
                    <a:lumOff val="25000"/>
                  </a:schemeClr>
                </a:solidFill>
                <a:latin typeface="BNPP Sans Light" panose="02000503020000020004" pitchFamily="2" charset="0"/>
              </a:rPr>
              <a:t>3- 4 year segment also aligns well from tax-efficiency perspective. Investments till March 31, 2023 and held beyond April 01, 2026 will qualify for 4 indexations</a:t>
            </a:r>
          </a:p>
        </p:txBody>
      </p:sp>
      <p:pic>
        <p:nvPicPr>
          <p:cNvPr id="151" name="Graphic 150">
            <a:extLst>
              <a:ext uri="{FF2B5EF4-FFF2-40B4-BE49-F238E27FC236}">
                <a16:creationId xmlns:a16="http://schemas.microsoft.com/office/drawing/2014/main" id="{5C889A11-6E16-31C8-FDA8-DEC6AA4383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27578" y="2048523"/>
            <a:ext cx="419361" cy="444484"/>
          </a:xfrm>
          <a:prstGeom prst="rect">
            <a:avLst/>
          </a:prstGeom>
        </p:spPr>
      </p:pic>
      <p:pic>
        <p:nvPicPr>
          <p:cNvPr id="153" name="Graphic 152">
            <a:extLst>
              <a:ext uri="{FF2B5EF4-FFF2-40B4-BE49-F238E27FC236}">
                <a16:creationId xmlns:a16="http://schemas.microsoft.com/office/drawing/2014/main" id="{DB576D35-A91E-1315-C069-C571EA41DD2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51345" y="2124732"/>
            <a:ext cx="705583" cy="292065"/>
          </a:xfrm>
          <a:prstGeom prst="rect">
            <a:avLst/>
          </a:prstGeom>
        </p:spPr>
      </p:pic>
      <p:pic>
        <p:nvPicPr>
          <p:cNvPr id="157" name="Graphic 156">
            <a:extLst>
              <a:ext uri="{FF2B5EF4-FFF2-40B4-BE49-F238E27FC236}">
                <a16:creationId xmlns:a16="http://schemas.microsoft.com/office/drawing/2014/main" id="{8E25A246-946B-96EC-AEAD-EB3D13DEC73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75609" y="2085612"/>
            <a:ext cx="419361" cy="419361"/>
          </a:xfrm>
          <a:prstGeom prst="rect">
            <a:avLst/>
          </a:prstGeom>
        </p:spPr>
      </p:pic>
      <p:sp>
        <p:nvSpPr>
          <p:cNvPr id="2" name="TextBox 1">
            <a:extLst>
              <a:ext uri="{FF2B5EF4-FFF2-40B4-BE49-F238E27FC236}">
                <a16:creationId xmlns:a16="http://schemas.microsoft.com/office/drawing/2014/main" id="{32AB0186-C811-3C6D-AB48-E6C186D39297}"/>
              </a:ext>
            </a:extLst>
          </p:cNvPr>
          <p:cNvSpPr txBox="1"/>
          <p:nvPr/>
        </p:nvSpPr>
        <p:spPr>
          <a:xfrm>
            <a:off x="11472456" y="6413209"/>
            <a:ext cx="473206" cy="369332"/>
          </a:xfrm>
          <a:prstGeom prst="rect">
            <a:avLst/>
          </a:prstGeom>
          <a:noFill/>
        </p:spPr>
        <p:txBody>
          <a:bodyPr wrap="none" rtlCol="0">
            <a:spAutoFit/>
          </a:bodyPr>
          <a:lstStyle/>
          <a:p>
            <a:r>
              <a:rPr lang="en-US" b="1" dirty="0">
                <a:solidFill>
                  <a:schemeClr val="bg1"/>
                </a:solidFill>
                <a:latin typeface="Futura" pitchFamily="50" charset="0"/>
              </a:rPr>
              <a:t>13</a:t>
            </a:r>
          </a:p>
        </p:txBody>
      </p:sp>
      <p:sp>
        <p:nvSpPr>
          <p:cNvPr id="11" name="TextBox 10">
            <a:extLst>
              <a:ext uri="{FF2B5EF4-FFF2-40B4-BE49-F238E27FC236}">
                <a16:creationId xmlns:a16="http://schemas.microsoft.com/office/drawing/2014/main" id="{F4DEE0BE-E0B3-C8C4-AEF2-55B1C61F1674}"/>
              </a:ext>
            </a:extLst>
          </p:cNvPr>
          <p:cNvSpPr txBox="1"/>
          <p:nvPr/>
        </p:nvSpPr>
        <p:spPr>
          <a:xfrm>
            <a:off x="8287682" y="6334153"/>
            <a:ext cx="3224697" cy="369332"/>
          </a:xfrm>
          <a:prstGeom prst="rect">
            <a:avLst/>
          </a:prstGeom>
          <a:noFill/>
        </p:spPr>
        <p:txBody>
          <a:bodyPr wrap="square">
            <a:spAutoFit/>
          </a:bodyPr>
          <a:lstStyle/>
          <a:p>
            <a:r>
              <a:rPr lang="en-IN" sz="900" dirty="0">
                <a:solidFill>
                  <a:schemeClr val="tx1">
                    <a:lumMod val="65000"/>
                    <a:lumOff val="35000"/>
                  </a:schemeClr>
                </a:solidFill>
                <a:latin typeface="BNPP Sans Light" panose="02000503020000020004" pitchFamily="2" charset="0"/>
              </a:rPr>
              <a:t>Source: Bloomberg</a:t>
            </a:r>
          </a:p>
          <a:p>
            <a:r>
              <a:rPr lang="en-IN" sz="900" b="1" dirty="0">
                <a:solidFill>
                  <a:schemeClr val="tx1">
                    <a:lumMod val="65000"/>
                    <a:lumOff val="35000"/>
                  </a:schemeClr>
                </a:solidFill>
                <a:latin typeface="BNPP Sans Light" panose="02000503020000020004" pitchFamily="2" charset="0"/>
              </a:rPr>
              <a:t>Past performance may or may not be sustained in the future</a:t>
            </a:r>
            <a:r>
              <a:rPr lang="en-IN" sz="900" dirty="0">
                <a:solidFill>
                  <a:schemeClr val="tx1">
                    <a:lumMod val="65000"/>
                    <a:lumOff val="35000"/>
                  </a:schemeClr>
                </a:solidFill>
                <a:latin typeface="BNPP Sans Light" panose="02000503020000020004" pitchFamily="2" charset="0"/>
              </a:rPr>
              <a:t>.</a:t>
            </a:r>
          </a:p>
        </p:txBody>
      </p:sp>
      <p:pic>
        <p:nvPicPr>
          <p:cNvPr id="9" name="Graphic 8">
            <a:extLst>
              <a:ext uri="{FF2B5EF4-FFF2-40B4-BE49-F238E27FC236}">
                <a16:creationId xmlns:a16="http://schemas.microsoft.com/office/drawing/2014/main" id="{3D24B8F4-D081-4754-77E0-DDDC19C70611}"/>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r="71119" b="-4811"/>
          <a:stretch/>
        </p:blipFill>
        <p:spPr>
          <a:xfrm rot="5400000" flipH="1">
            <a:off x="11285963" y="474775"/>
            <a:ext cx="1371600" cy="422048"/>
          </a:xfrm>
          <a:prstGeom prst="rect">
            <a:avLst/>
          </a:prstGeom>
        </p:spPr>
      </p:pic>
    </p:spTree>
    <p:extLst>
      <p:ext uri="{BB962C8B-B14F-4D97-AF65-F5344CB8AC3E}">
        <p14:creationId xmlns:p14="http://schemas.microsoft.com/office/powerpoint/2010/main" val="3541839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3A8103E3-5327-DD2D-06BA-0A3D4D4CD798}"/>
              </a:ext>
            </a:extLst>
          </p:cNvPr>
          <p:cNvSpPr/>
          <p:nvPr/>
        </p:nvSpPr>
        <p:spPr>
          <a:xfrm>
            <a:off x="1177047" y="1170544"/>
            <a:ext cx="9863847" cy="3359935"/>
          </a:xfrm>
          <a:prstGeom prst="roundRect">
            <a:avLst>
              <a:gd name="adj" fmla="val 5745"/>
            </a:avLst>
          </a:prstGeom>
          <a:solidFill>
            <a:srgbClr val="DAECE0"/>
          </a:solidFill>
          <a:ln>
            <a:solidFill>
              <a:srgbClr val="009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9981790-890B-14CD-67D5-EDD500003A3C}"/>
              </a:ext>
            </a:extLst>
          </p:cNvPr>
          <p:cNvSpPr/>
          <p:nvPr/>
        </p:nvSpPr>
        <p:spPr>
          <a:xfrm>
            <a:off x="1177047" y="1880662"/>
            <a:ext cx="9863847" cy="3359935"/>
          </a:xfrm>
          <a:prstGeom prst="roundRect">
            <a:avLst>
              <a:gd name="adj" fmla="val 5745"/>
            </a:avLst>
          </a:prstGeom>
          <a:solidFill>
            <a:schemeClr val="bg1">
              <a:lumMod val="95000"/>
            </a:schemeClr>
          </a:solidFill>
          <a:ln>
            <a:noFill/>
          </a:ln>
          <a:effectLst>
            <a:outerShdw blurRad="139700" dist="76200" dir="16800000" sx="99000" sy="99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5" name="Table 74">
            <a:extLst>
              <a:ext uri="{FF2B5EF4-FFF2-40B4-BE49-F238E27FC236}">
                <a16:creationId xmlns:a16="http://schemas.microsoft.com/office/drawing/2014/main" id="{ACCCCCC3-609C-5B57-96DB-1750FF6438F6}"/>
              </a:ext>
            </a:extLst>
          </p:cNvPr>
          <p:cNvGraphicFramePr>
            <a:graphicFrameLocks noGrp="1"/>
          </p:cNvGraphicFramePr>
          <p:nvPr>
            <p:extLst>
              <p:ext uri="{D42A27DB-BD31-4B8C-83A1-F6EECF244321}">
                <p14:modId xmlns:p14="http://schemas.microsoft.com/office/powerpoint/2010/main" val="209500723"/>
              </p:ext>
            </p:extLst>
          </p:nvPr>
        </p:nvGraphicFramePr>
        <p:xfrm>
          <a:off x="9174204" y="1974763"/>
          <a:ext cx="1555402" cy="3281047"/>
        </p:xfrm>
        <a:graphic>
          <a:graphicData uri="http://schemas.openxmlformats.org/drawingml/2006/table">
            <a:tbl>
              <a:tblPr firstRow="1" bandRow="1">
                <a:effectLst/>
                <a:tableStyleId>{BC89EF96-8CEA-46FF-86C4-4CE0E7609802}</a:tableStyleId>
              </a:tblPr>
              <a:tblGrid>
                <a:gridCol w="1555402">
                  <a:extLst>
                    <a:ext uri="{9D8B030D-6E8A-4147-A177-3AD203B41FA5}">
                      <a16:colId xmlns:a16="http://schemas.microsoft.com/office/drawing/2014/main" val="4142037696"/>
                    </a:ext>
                  </a:extLst>
                </a:gridCol>
              </a:tblGrid>
              <a:tr h="298277">
                <a:tc>
                  <a:txBody>
                    <a:bodyPr/>
                    <a:lstStyle/>
                    <a:p>
                      <a:pPr marL="0" algn="ctr" defTabSz="914400" rtl="0" eaLnBrk="1" latinLnBrk="0" hangingPunct="1">
                        <a:defRPr sz="1400" b="0" i="0" u="none" strike="noStrike" kern="1200" spc="0" baseline="0">
                          <a:solidFill>
                            <a:prstClr val="black">
                              <a:lumMod val="75000"/>
                              <a:lumOff val="25000"/>
                            </a:prstClr>
                          </a:solidFill>
                          <a:latin typeface="BNPP Sans "/>
                          <a:ea typeface="+mn-ea"/>
                          <a:cs typeface="+mn-cs"/>
                        </a:defRPr>
                      </a:pPr>
                      <a:r>
                        <a:rPr lang="en-IN" sz="1200" b="0" i="0" u="none" strike="noStrike" kern="1200" spc="0" baseline="0" dirty="0">
                          <a:solidFill>
                            <a:prstClr val="black">
                              <a:lumMod val="75000"/>
                              <a:lumOff val="25000"/>
                            </a:prstClr>
                          </a:solidFill>
                          <a:latin typeface="BNPP Sans "/>
                          <a:ea typeface="+mn-ea"/>
                          <a:cs typeface="+mn-cs"/>
                        </a:rPr>
                        <a:t>100,000</a:t>
                      </a: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1419255"/>
                  </a:ext>
                </a:extLst>
              </a:tr>
              <a:tr h="298277">
                <a:tc>
                  <a:txBody>
                    <a:bodyPr/>
                    <a:lstStyle/>
                    <a:p>
                      <a:pPr marL="0" algn="ctr" defTabSz="914400" rtl="0" eaLnBrk="1" latinLnBrk="0" hangingPunct="1">
                        <a:defRPr sz="1400" b="0" i="0" u="none" strike="noStrike" kern="1200" spc="0" baseline="0">
                          <a:solidFill>
                            <a:prstClr val="black">
                              <a:lumMod val="75000"/>
                              <a:lumOff val="25000"/>
                            </a:prstClr>
                          </a:solidFill>
                          <a:latin typeface="BNPP Sans "/>
                          <a:ea typeface="+mn-ea"/>
                          <a:cs typeface="+mn-cs"/>
                        </a:defRPr>
                      </a:pPr>
                      <a:r>
                        <a:rPr lang="en-IN" sz="1200" b="0" i="0" u="none" strike="noStrike" kern="1200" spc="0" baseline="0" dirty="0">
                          <a:solidFill>
                            <a:prstClr val="black">
                              <a:lumMod val="75000"/>
                              <a:lumOff val="25000"/>
                            </a:prstClr>
                          </a:solidFill>
                          <a:latin typeface="BNPP Sans "/>
                          <a:ea typeface="+mn-ea"/>
                          <a:cs typeface="+mn-cs"/>
                        </a:rPr>
                        <a:t>5.10%</a:t>
                      </a: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1043853"/>
                  </a:ext>
                </a:extLst>
              </a:tr>
              <a:tr h="298277">
                <a:tc>
                  <a:txBody>
                    <a:bodyPr/>
                    <a:lstStyle/>
                    <a:p>
                      <a:pPr marL="0" algn="ctr" defTabSz="914400" rtl="0" eaLnBrk="1" latinLnBrk="0" hangingPunct="1">
                        <a:defRPr sz="1400" b="0" i="0" u="none" strike="noStrike" kern="1200" spc="0" baseline="0">
                          <a:solidFill>
                            <a:prstClr val="black">
                              <a:lumMod val="75000"/>
                              <a:lumOff val="25000"/>
                            </a:prstClr>
                          </a:solidFill>
                          <a:latin typeface="BNPP Sans "/>
                          <a:ea typeface="+mn-ea"/>
                          <a:cs typeface="+mn-cs"/>
                        </a:defRPr>
                      </a:pPr>
                      <a:r>
                        <a:rPr lang="en-IN" sz="1200" b="0" i="0" u="none" strike="noStrike" kern="1200" spc="0" baseline="0" dirty="0">
                          <a:solidFill>
                            <a:prstClr val="black">
                              <a:lumMod val="75000"/>
                              <a:lumOff val="25000"/>
                            </a:prstClr>
                          </a:solidFill>
                          <a:latin typeface="BNPP Sans "/>
                          <a:ea typeface="+mn-ea"/>
                          <a:cs typeface="+mn-cs"/>
                        </a:rPr>
                        <a:t>3.9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634127"/>
                  </a:ext>
                </a:extLst>
              </a:tr>
              <a:tr h="298277">
                <a:tc>
                  <a:txBody>
                    <a:bodyPr/>
                    <a:lstStyle/>
                    <a:p>
                      <a:pPr marL="0" algn="ctr" defTabSz="914400" rtl="0" eaLnBrk="1" latinLnBrk="0" hangingPunct="1">
                        <a:defRPr sz="1400" b="0" i="0" u="none" strike="noStrike" kern="1200" spc="0" baseline="0">
                          <a:solidFill>
                            <a:prstClr val="black">
                              <a:lumMod val="75000"/>
                              <a:lumOff val="25000"/>
                            </a:prstClr>
                          </a:solidFill>
                          <a:latin typeface="BNPP Sans "/>
                          <a:ea typeface="+mn-ea"/>
                          <a:cs typeface="+mn-cs"/>
                        </a:defRPr>
                      </a:pPr>
                      <a:r>
                        <a:rPr lang="en-IN" sz="1200" b="0" i="0" u="none" strike="noStrike" kern="1200" spc="0" baseline="0" dirty="0">
                          <a:solidFill>
                            <a:prstClr val="black">
                              <a:lumMod val="75000"/>
                              <a:lumOff val="25000"/>
                            </a:prstClr>
                          </a:solidFill>
                          <a:latin typeface="BNPP Sans "/>
                          <a:ea typeface="+mn-ea"/>
                          <a:cs typeface="+mn-cs"/>
                        </a:rPr>
                        <a:t>NA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44976130"/>
                  </a:ext>
                </a:extLst>
              </a:tr>
              <a:tr h="298277">
                <a:tc>
                  <a:txBody>
                    <a:bodyPr/>
                    <a:lstStyle/>
                    <a:p>
                      <a:pPr marL="0" algn="ctr" defTabSz="914400" rtl="0" eaLnBrk="1" latinLnBrk="0" hangingPunct="1">
                        <a:defRPr sz="1400" b="0" i="0" u="none" strike="noStrike" kern="1200" spc="0" baseline="0">
                          <a:solidFill>
                            <a:prstClr val="black">
                              <a:lumMod val="75000"/>
                              <a:lumOff val="25000"/>
                            </a:prstClr>
                          </a:solidFill>
                          <a:latin typeface="BNPP Sans "/>
                          <a:ea typeface="+mn-ea"/>
                          <a:cs typeface="+mn-cs"/>
                        </a:defRPr>
                      </a:pPr>
                      <a:r>
                        <a:rPr lang="en-IN" sz="1200" b="0" i="0" u="none" strike="noStrike" kern="1200" spc="0" baseline="0" dirty="0">
                          <a:solidFill>
                            <a:prstClr val="black">
                              <a:lumMod val="75000"/>
                              <a:lumOff val="25000"/>
                            </a:prstClr>
                          </a:solidFill>
                          <a:latin typeface="BNPP Sans "/>
                          <a:ea typeface="+mn-ea"/>
                          <a:cs typeface="+mn-cs"/>
                        </a:rPr>
                        <a:t>121,616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4545017"/>
                  </a:ext>
                </a:extLst>
              </a:tr>
              <a:tr h="298277">
                <a:tc>
                  <a:txBody>
                    <a:bodyPr/>
                    <a:lstStyle/>
                    <a:p>
                      <a:pPr marL="0" algn="ctr" defTabSz="914400" rtl="0" eaLnBrk="1" latinLnBrk="0" hangingPunct="1">
                        <a:defRPr sz="1400" b="0" i="0" u="none" strike="noStrike" kern="1200" spc="0" baseline="0">
                          <a:solidFill>
                            <a:prstClr val="black">
                              <a:lumMod val="75000"/>
                              <a:lumOff val="25000"/>
                            </a:prstClr>
                          </a:solidFill>
                          <a:latin typeface="BNPP Sans "/>
                          <a:ea typeface="+mn-ea"/>
                          <a:cs typeface="+mn-cs"/>
                        </a:defRPr>
                      </a:pPr>
                      <a:r>
                        <a:rPr lang="en-IN" sz="1200" b="0" i="0" u="none" strike="noStrike" kern="1200" spc="0" baseline="0" dirty="0">
                          <a:solidFill>
                            <a:prstClr val="black">
                              <a:lumMod val="75000"/>
                              <a:lumOff val="25000"/>
                            </a:prstClr>
                          </a:solidFill>
                          <a:latin typeface="BNPP Sans "/>
                          <a:ea typeface="+mn-ea"/>
                          <a:cs typeface="+mn-cs"/>
                        </a:rPr>
                        <a:t>100,000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23551181"/>
                  </a:ext>
                </a:extLst>
              </a:tr>
              <a:tr h="298277">
                <a:tc>
                  <a:txBody>
                    <a:bodyPr/>
                    <a:lstStyle/>
                    <a:p>
                      <a:pPr marL="0" algn="ctr" defTabSz="914400" rtl="0" eaLnBrk="1" latinLnBrk="0" hangingPunct="1">
                        <a:defRPr sz="1400" b="0" i="0" u="none" strike="noStrike" kern="1200" spc="0" baseline="0">
                          <a:solidFill>
                            <a:prstClr val="black">
                              <a:lumMod val="75000"/>
                              <a:lumOff val="25000"/>
                            </a:prstClr>
                          </a:solidFill>
                          <a:latin typeface="BNPP Sans "/>
                          <a:ea typeface="+mn-ea"/>
                          <a:cs typeface="+mn-cs"/>
                        </a:defRPr>
                      </a:pPr>
                      <a:r>
                        <a:rPr lang="en-IN" sz="1200" b="0" i="0" u="none" strike="noStrike" kern="1200" spc="0" baseline="0" dirty="0">
                          <a:solidFill>
                            <a:prstClr val="black">
                              <a:lumMod val="75000"/>
                              <a:lumOff val="25000"/>
                            </a:prstClr>
                          </a:solidFill>
                          <a:latin typeface="BNPP Sans "/>
                          <a:ea typeface="+mn-ea"/>
                          <a:cs typeface="+mn-cs"/>
                        </a:rPr>
                        <a:t>NA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3866124"/>
                  </a:ext>
                </a:extLst>
              </a:tr>
              <a:tr h="298277">
                <a:tc>
                  <a:txBody>
                    <a:bodyPr/>
                    <a:lstStyle/>
                    <a:p>
                      <a:pPr marL="0" algn="ctr" defTabSz="914400" rtl="0" eaLnBrk="1" latinLnBrk="0" hangingPunct="1">
                        <a:defRPr sz="1400" b="0" i="0" u="none" strike="noStrike" kern="1200" spc="0" baseline="0">
                          <a:solidFill>
                            <a:prstClr val="black">
                              <a:lumMod val="75000"/>
                              <a:lumOff val="25000"/>
                            </a:prstClr>
                          </a:solidFill>
                          <a:latin typeface="BNPP Sans "/>
                          <a:ea typeface="+mn-ea"/>
                          <a:cs typeface="+mn-cs"/>
                        </a:defRPr>
                      </a:pPr>
                      <a:r>
                        <a:rPr lang="en-IN" sz="1200" b="0" i="0" u="none" strike="noStrike" kern="1200" spc="0" baseline="0" dirty="0">
                          <a:solidFill>
                            <a:prstClr val="black">
                              <a:lumMod val="75000"/>
                              <a:lumOff val="25000"/>
                            </a:prstClr>
                          </a:solidFill>
                          <a:latin typeface="BNPP Sans "/>
                          <a:ea typeface="+mn-ea"/>
                          <a:cs typeface="+mn-cs"/>
                        </a:rPr>
                        <a:t>NA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6946379"/>
                  </a:ext>
                </a:extLst>
              </a:tr>
              <a:tr h="298277">
                <a:tc>
                  <a:txBody>
                    <a:bodyPr/>
                    <a:lstStyle/>
                    <a:p>
                      <a:pPr marL="0" algn="ctr" defTabSz="914400" rtl="0" eaLnBrk="1" latinLnBrk="0" hangingPunct="1">
                        <a:defRPr sz="1400" b="0" i="0" u="none" strike="noStrike" kern="1200" spc="0" baseline="0">
                          <a:solidFill>
                            <a:prstClr val="black">
                              <a:lumMod val="75000"/>
                              <a:lumOff val="25000"/>
                            </a:prstClr>
                          </a:solidFill>
                          <a:latin typeface="BNPP Sans "/>
                          <a:ea typeface="+mn-ea"/>
                          <a:cs typeface="+mn-cs"/>
                        </a:defRPr>
                      </a:pPr>
                      <a:r>
                        <a:rPr lang="en-IN" sz="1200" b="0" i="0" u="none" strike="noStrike" kern="1200" spc="0" baseline="0" dirty="0">
                          <a:solidFill>
                            <a:prstClr val="black">
                              <a:lumMod val="75000"/>
                              <a:lumOff val="25000"/>
                            </a:prstClr>
                          </a:solidFill>
                          <a:latin typeface="BNPP Sans "/>
                          <a:ea typeface="+mn-ea"/>
                          <a:cs typeface="+mn-cs"/>
                        </a:rPr>
                        <a:t>NA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6263729"/>
                  </a:ext>
                </a:extLst>
              </a:tr>
              <a:tr h="298277">
                <a:tc>
                  <a:txBody>
                    <a:bodyPr/>
                    <a:lstStyle/>
                    <a:p>
                      <a:pPr marL="0" algn="ctr" defTabSz="914400" rtl="0" eaLnBrk="1" latinLnBrk="0" hangingPunct="1">
                        <a:defRPr sz="1400" b="0" i="0" u="none" strike="noStrike" kern="1200" spc="0" baseline="0">
                          <a:solidFill>
                            <a:prstClr val="black">
                              <a:lumMod val="75000"/>
                              <a:lumOff val="25000"/>
                            </a:prstClr>
                          </a:solidFill>
                          <a:latin typeface="BNPP Sans "/>
                          <a:ea typeface="+mn-ea"/>
                          <a:cs typeface="+mn-cs"/>
                        </a:defRPr>
                      </a:pPr>
                      <a:r>
                        <a:rPr lang="en-IN" sz="1200" b="0" i="0" u="none" strike="noStrike" kern="1200" spc="0" baseline="0" dirty="0">
                          <a:solidFill>
                            <a:prstClr val="black">
                              <a:lumMod val="75000"/>
                              <a:lumOff val="25000"/>
                            </a:prstClr>
                          </a:solidFill>
                          <a:latin typeface="BNPP Sans "/>
                          <a:ea typeface="+mn-ea"/>
                          <a:cs typeface="+mn-cs"/>
                        </a:rPr>
                        <a:t>121,616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81191492"/>
                  </a:ext>
                </a:extLst>
              </a:tr>
              <a:tr h="298277">
                <a:tc>
                  <a:txBody>
                    <a:bodyPr/>
                    <a:lstStyle/>
                    <a:p>
                      <a:pPr marL="0" algn="ctr" defTabSz="914400" rtl="0" eaLnBrk="1" latinLnBrk="0" hangingPunct="1">
                        <a:defRPr sz="1400" b="0" i="0" u="none" strike="noStrike" kern="1200" spc="0" baseline="0">
                          <a:solidFill>
                            <a:prstClr val="black">
                              <a:lumMod val="75000"/>
                              <a:lumOff val="25000"/>
                            </a:prstClr>
                          </a:solidFill>
                          <a:latin typeface="BNPP Sans "/>
                          <a:ea typeface="+mn-ea"/>
                          <a:cs typeface="+mn-cs"/>
                        </a:defRPr>
                      </a:pPr>
                      <a:r>
                        <a:rPr lang="en-IN" sz="1200" b="0" i="0" u="none" strike="noStrike" kern="1200" spc="0" baseline="0" dirty="0">
                          <a:solidFill>
                            <a:prstClr val="black">
                              <a:lumMod val="75000"/>
                              <a:lumOff val="25000"/>
                            </a:prstClr>
                          </a:solidFill>
                          <a:latin typeface="BNPP Sans "/>
                          <a:ea typeface="+mn-ea"/>
                          <a:cs typeface="+mn-cs"/>
                        </a:rPr>
                        <a:t>5.10%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8281877"/>
                  </a:ext>
                </a:extLst>
              </a:tr>
            </a:tbl>
          </a:graphicData>
        </a:graphic>
      </p:graphicFrame>
      <p:graphicFrame>
        <p:nvGraphicFramePr>
          <p:cNvPr id="74" name="Table 73">
            <a:extLst>
              <a:ext uri="{FF2B5EF4-FFF2-40B4-BE49-F238E27FC236}">
                <a16:creationId xmlns:a16="http://schemas.microsoft.com/office/drawing/2014/main" id="{42366AD3-08B7-55C9-9212-0194BCC124FD}"/>
              </a:ext>
            </a:extLst>
          </p:cNvPr>
          <p:cNvGraphicFramePr>
            <a:graphicFrameLocks noGrp="1"/>
          </p:cNvGraphicFramePr>
          <p:nvPr>
            <p:extLst>
              <p:ext uri="{D42A27DB-BD31-4B8C-83A1-F6EECF244321}">
                <p14:modId xmlns:p14="http://schemas.microsoft.com/office/powerpoint/2010/main" val="2515727832"/>
              </p:ext>
            </p:extLst>
          </p:nvPr>
        </p:nvGraphicFramePr>
        <p:xfrm>
          <a:off x="6779667" y="1974763"/>
          <a:ext cx="1828800" cy="3281047"/>
        </p:xfrm>
        <a:graphic>
          <a:graphicData uri="http://schemas.openxmlformats.org/drawingml/2006/table">
            <a:tbl>
              <a:tblPr firstRow="1" bandRow="1">
                <a:effectLst/>
                <a:tableStyleId>{BC89EF96-8CEA-46FF-86C4-4CE0E7609802}</a:tableStyleId>
              </a:tblPr>
              <a:tblGrid>
                <a:gridCol w="1828800">
                  <a:extLst>
                    <a:ext uri="{9D8B030D-6E8A-4147-A177-3AD203B41FA5}">
                      <a16:colId xmlns:a16="http://schemas.microsoft.com/office/drawing/2014/main" val="2225190600"/>
                    </a:ext>
                  </a:extLst>
                </a:gridCol>
              </a:tblGrid>
              <a:tr h="298277">
                <a:tc>
                  <a:txBody>
                    <a:bodyPr/>
                    <a:lstStyle/>
                    <a:p>
                      <a:pPr marL="0" algn="ctr" defTabSz="914400" rtl="0" eaLnBrk="1" latinLnBrk="0" hangingPunct="1">
                        <a:defRPr sz="1400" b="0" i="0" u="none" strike="noStrike" kern="1200" spc="0" baseline="0">
                          <a:solidFill>
                            <a:prstClr val="black">
                              <a:lumMod val="75000"/>
                              <a:lumOff val="25000"/>
                            </a:prstClr>
                          </a:solidFill>
                          <a:latin typeface="BNPP Sans "/>
                          <a:ea typeface="+mn-ea"/>
                          <a:cs typeface="+mn-cs"/>
                        </a:defRPr>
                      </a:pPr>
                      <a:r>
                        <a:rPr lang="en-IN" sz="1200" b="0" i="0" u="none" strike="noStrike" kern="1200" spc="0" baseline="0" dirty="0">
                          <a:solidFill>
                            <a:prstClr val="black">
                              <a:lumMod val="75000"/>
                              <a:lumOff val="25000"/>
                            </a:prstClr>
                          </a:solidFill>
                          <a:latin typeface="BNPP Sans "/>
                          <a:ea typeface="+mn-ea"/>
                          <a:cs typeface="+mn-cs"/>
                        </a:rPr>
                        <a:t>100,000</a:t>
                      </a: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3840663"/>
                  </a:ext>
                </a:extLst>
              </a:tr>
              <a:tr h="298277">
                <a:tc>
                  <a:txBody>
                    <a:bodyPr/>
                    <a:lstStyle/>
                    <a:p>
                      <a:pPr marL="0" algn="ctr" defTabSz="914400" rtl="0" eaLnBrk="1" latinLnBrk="0" hangingPunct="1">
                        <a:defRPr sz="1400" b="0" i="0" u="none" strike="noStrike" kern="1200" spc="0" baseline="0">
                          <a:solidFill>
                            <a:prstClr val="black">
                              <a:lumMod val="75000"/>
                              <a:lumOff val="25000"/>
                            </a:prstClr>
                          </a:solidFill>
                          <a:latin typeface="BNPP Sans "/>
                          <a:ea typeface="+mn-ea"/>
                          <a:cs typeface="+mn-cs"/>
                        </a:defRPr>
                      </a:pPr>
                      <a:r>
                        <a:rPr lang="en-IN" sz="1200" b="0" i="0" u="none" strike="noStrike" kern="1200" spc="0" baseline="0" dirty="0">
                          <a:solidFill>
                            <a:prstClr val="black">
                              <a:lumMod val="75000"/>
                              <a:lumOff val="25000"/>
                            </a:prstClr>
                          </a:solidFill>
                          <a:latin typeface="BNPP Sans "/>
                          <a:ea typeface="+mn-ea"/>
                          <a:cs typeface="+mn-cs"/>
                        </a:rPr>
                        <a:t>7.37%</a:t>
                      </a: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8002983"/>
                  </a:ext>
                </a:extLst>
              </a:tr>
              <a:tr h="298277">
                <a:tc>
                  <a:txBody>
                    <a:bodyPr/>
                    <a:lstStyle/>
                    <a:p>
                      <a:pPr marL="0" algn="ctr" defTabSz="914400" rtl="0" eaLnBrk="1" latinLnBrk="0" hangingPunct="1">
                        <a:defRPr sz="1400" b="0" i="0" u="none" strike="noStrike" kern="1200" spc="0" baseline="0">
                          <a:solidFill>
                            <a:prstClr val="black">
                              <a:lumMod val="75000"/>
                              <a:lumOff val="25000"/>
                            </a:prstClr>
                          </a:solidFill>
                          <a:latin typeface="BNPP Sans "/>
                          <a:ea typeface="+mn-ea"/>
                          <a:cs typeface="+mn-cs"/>
                        </a:defRPr>
                      </a:pPr>
                      <a:r>
                        <a:rPr lang="en-IN" sz="1200" b="0" i="0" u="none" strike="noStrike" kern="1200" spc="0" baseline="0" dirty="0">
                          <a:solidFill>
                            <a:prstClr val="black">
                              <a:lumMod val="75000"/>
                              <a:lumOff val="25000"/>
                            </a:prstClr>
                          </a:solidFill>
                          <a:latin typeface="BNPP Sans "/>
                          <a:ea typeface="+mn-ea"/>
                          <a:cs typeface="+mn-cs"/>
                        </a:rPr>
                        <a:t>3.9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971623"/>
                  </a:ext>
                </a:extLst>
              </a:tr>
              <a:tr h="298277">
                <a:tc>
                  <a:txBody>
                    <a:bodyPr/>
                    <a:lstStyle/>
                    <a:p>
                      <a:pPr marL="0" algn="ctr" defTabSz="914400" rtl="0" eaLnBrk="1" latinLnBrk="0" hangingPunct="1">
                        <a:defRPr sz="1400" b="0" i="0" u="none" strike="noStrike" kern="1200" spc="0" baseline="0">
                          <a:solidFill>
                            <a:prstClr val="black">
                              <a:lumMod val="75000"/>
                              <a:lumOff val="25000"/>
                            </a:prstClr>
                          </a:solidFill>
                          <a:latin typeface="BNPP Sans "/>
                          <a:ea typeface="+mn-ea"/>
                          <a:cs typeface="+mn-cs"/>
                        </a:defRPr>
                      </a:pPr>
                      <a:r>
                        <a:rPr lang="en-IN" sz="1200" b="0" i="0" u="none" strike="noStrike" kern="1200" spc="0" baseline="0" dirty="0">
                          <a:solidFill>
                            <a:prstClr val="black">
                              <a:lumMod val="75000"/>
                              <a:lumOff val="25000"/>
                            </a:prstClr>
                          </a:solidFill>
                          <a:latin typeface="BNPP Sans "/>
                          <a:ea typeface="+mn-ea"/>
                          <a:cs typeface="+mn-cs"/>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2659558"/>
                  </a:ext>
                </a:extLst>
              </a:tr>
              <a:tr h="298277">
                <a:tc>
                  <a:txBody>
                    <a:bodyPr/>
                    <a:lstStyle/>
                    <a:p>
                      <a:pPr marL="0" algn="ctr" defTabSz="914400" rtl="0" eaLnBrk="1" latinLnBrk="0" hangingPunct="1">
                        <a:defRPr sz="1400" b="0" i="0" u="none" strike="noStrike" kern="1200" spc="0" baseline="0">
                          <a:solidFill>
                            <a:prstClr val="black">
                              <a:lumMod val="75000"/>
                              <a:lumOff val="25000"/>
                            </a:prstClr>
                          </a:solidFill>
                          <a:latin typeface="BNPP Sans "/>
                          <a:ea typeface="+mn-ea"/>
                          <a:cs typeface="+mn-cs"/>
                        </a:defRPr>
                      </a:pPr>
                      <a:r>
                        <a:rPr lang="en-IN" sz="1200" b="0" i="0" u="none" strike="noStrike" kern="1200" spc="0" baseline="0" dirty="0">
                          <a:solidFill>
                            <a:prstClr val="black">
                              <a:lumMod val="75000"/>
                              <a:lumOff val="25000"/>
                            </a:prstClr>
                          </a:solidFill>
                          <a:latin typeface="BNPP Sans "/>
                          <a:ea typeface="+mn-ea"/>
                          <a:cs typeface="+mn-cs"/>
                        </a:rPr>
                        <a:t>132,282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45381197"/>
                  </a:ext>
                </a:extLst>
              </a:tr>
              <a:tr h="298277">
                <a:tc>
                  <a:txBody>
                    <a:bodyPr/>
                    <a:lstStyle/>
                    <a:p>
                      <a:pPr marL="0" algn="ctr" defTabSz="914400" rtl="0" eaLnBrk="1" latinLnBrk="0" hangingPunct="1">
                        <a:defRPr sz="1400" b="0" i="0" u="none" strike="noStrike" kern="1200" spc="0" baseline="0">
                          <a:solidFill>
                            <a:prstClr val="black">
                              <a:lumMod val="75000"/>
                              <a:lumOff val="25000"/>
                            </a:prstClr>
                          </a:solidFill>
                          <a:latin typeface="BNPP Sans "/>
                          <a:ea typeface="+mn-ea"/>
                          <a:cs typeface="+mn-cs"/>
                        </a:defRPr>
                      </a:pPr>
                      <a:r>
                        <a:rPr lang="en-IN" sz="1200" b="0" i="0" u="none" strike="noStrike" kern="1200" spc="0" baseline="0" dirty="0">
                          <a:solidFill>
                            <a:prstClr val="black">
                              <a:lumMod val="75000"/>
                              <a:lumOff val="25000"/>
                            </a:prstClr>
                          </a:solidFill>
                          <a:latin typeface="BNPP Sans "/>
                          <a:ea typeface="+mn-ea"/>
                          <a:cs typeface="+mn-cs"/>
                        </a:rPr>
                        <a:t>121,551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9403044"/>
                  </a:ext>
                </a:extLst>
              </a:tr>
              <a:tr h="298277">
                <a:tc>
                  <a:txBody>
                    <a:bodyPr/>
                    <a:lstStyle/>
                    <a:p>
                      <a:pPr marL="0" algn="ctr" defTabSz="914400" rtl="0" eaLnBrk="1" latinLnBrk="0" hangingPunct="1">
                        <a:defRPr sz="1400" b="0" i="0" u="none" strike="noStrike" kern="1200" spc="0" baseline="0">
                          <a:solidFill>
                            <a:prstClr val="black">
                              <a:lumMod val="75000"/>
                              <a:lumOff val="25000"/>
                            </a:prstClr>
                          </a:solidFill>
                          <a:latin typeface="BNPP Sans "/>
                          <a:ea typeface="+mn-ea"/>
                          <a:cs typeface="+mn-cs"/>
                        </a:defRPr>
                      </a:pPr>
                      <a:r>
                        <a:rPr lang="en-IN" sz="1200" b="0" i="0" u="none" strike="noStrike" kern="1200" spc="0" baseline="0" dirty="0">
                          <a:solidFill>
                            <a:prstClr val="black">
                              <a:lumMod val="75000"/>
                              <a:lumOff val="25000"/>
                            </a:prstClr>
                          </a:solidFill>
                          <a:latin typeface="BNPP Sans "/>
                          <a:ea typeface="+mn-ea"/>
                          <a:cs typeface="+mn-cs"/>
                        </a:rPr>
                        <a:t>10,731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2973937"/>
                  </a:ext>
                </a:extLst>
              </a:tr>
              <a:tr h="298277">
                <a:tc>
                  <a:txBody>
                    <a:bodyPr/>
                    <a:lstStyle/>
                    <a:p>
                      <a:pPr marL="0" algn="ctr" defTabSz="914400" rtl="0" eaLnBrk="1" latinLnBrk="0" hangingPunct="1">
                        <a:defRPr sz="1400" b="0" i="0" u="none" strike="noStrike" kern="1200" spc="0" baseline="0">
                          <a:solidFill>
                            <a:prstClr val="black">
                              <a:lumMod val="75000"/>
                              <a:lumOff val="25000"/>
                            </a:prstClr>
                          </a:solidFill>
                          <a:latin typeface="BNPP Sans "/>
                          <a:ea typeface="+mn-ea"/>
                          <a:cs typeface="+mn-cs"/>
                        </a:defRPr>
                      </a:pPr>
                      <a:r>
                        <a:rPr lang="en-IN" sz="1200" b="0" i="0" u="none" strike="noStrike" kern="1200" spc="0" baseline="0" dirty="0">
                          <a:solidFill>
                            <a:prstClr val="black">
                              <a:lumMod val="75000"/>
                              <a:lumOff val="25000"/>
                            </a:prstClr>
                          </a:solidFill>
                          <a:latin typeface="BNPP Sans "/>
                          <a:ea typeface="+mn-ea"/>
                          <a:cs typeface="+mn-cs"/>
                        </a:rPr>
                        <a:t>20%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9824017"/>
                  </a:ext>
                </a:extLst>
              </a:tr>
              <a:tr h="298277">
                <a:tc>
                  <a:txBody>
                    <a:bodyPr/>
                    <a:lstStyle/>
                    <a:p>
                      <a:pPr marL="0" algn="ctr" defTabSz="914400" rtl="0" eaLnBrk="1" latinLnBrk="0" hangingPunct="1">
                        <a:defRPr sz="1400" b="0" i="0" u="none" strike="noStrike" kern="1200" spc="0" baseline="0">
                          <a:solidFill>
                            <a:prstClr val="black">
                              <a:lumMod val="75000"/>
                              <a:lumOff val="25000"/>
                            </a:prstClr>
                          </a:solidFill>
                          <a:latin typeface="BNPP Sans "/>
                          <a:ea typeface="+mn-ea"/>
                          <a:cs typeface="+mn-cs"/>
                        </a:defRPr>
                      </a:pPr>
                      <a:r>
                        <a:rPr lang="en-IN" sz="1200" b="0" i="0" u="none" strike="noStrike" kern="1200" spc="0" baseline="0" dirty="0">
                          <a:solidFill>
                            <a:prstClr val="black">
                              <a:lumMod val="75000"/>
                              <a:lumOff val="25000"/>
                            </a:prstClr>
                          </a:solidFill>
                          <a:latin typeface="BNPP Sans "/>
                          <a:ea typeface="+mn-ea"/>
                          <a:cs typeface="+mn-cs"/>
                        </a:rPr>
                        <a:t>2,146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143010"/>
                  </a:ext>
                </a:extLst>
              </a:tr>
              <a:tr h="298277">
                <a:tc>
                  <a:txBody>
                    <a:bodyPr/>
                    <a:lstStyle/>
                    <a:p>
                      <a:pPr marL="0" algn="ctr" defTabSz="914400" rtl="0" eaLnBrk="1" latinLnBrk="0" hangingPunct="1">
                        <a:defRPr sz="1400" b="0" i="0" u="none" strike="noStrike" kern="1200" spc="0" baseline="0">
                          <a:solidFill>
                            <a:prstClr val="black">
                              <a:lumMod val="75000"/>
                              <a:lumOff val="25000"/>
                            </a:prstClr>
                          </a:solidFill>
                          <a:latin typeface="BNPP Sans "/>
                          <a:ea typeface="+mn-ea"/>
                          <a:cs typeface="+mn-cs"/>
                        </a:defRPr>
                      </a:pPr>
                      <a:r>
                        <a:rPr lang="en-IN" sz="1200" b="1" i="0" u="none" strike="noStrike" kern="1200" spc="0" baseline="0" dirty="0">
                          <a:solidFill>
                            <a:srgbClr val="00955E"/>
                          </a:solidFill>
                          <a:latin typeface="BNPP Sans "/>
                          <a:ea typeface="+mn-ea"/>
                          <a:cs typeface="+mn-cs"/>
                        </a:rPr>
                        <a:t>130,136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6210625"/>
                  </a:ext>
                </a:extLst>
              </a:tr>
              <a:tr h="298277">
                <a:tc>
                  <a:txBody>
                    <a:bodyPr/>
                    <a:lstStyle/>
                    <a:p>
                      <a:pPr marL="0" algn="ctr" defTabSz="914400" rtl="0" eaLnBrk="1" latinLnBrk="0" hangingPunct="1">
                        <a:defRPr sz="1400" b="0" i="0" u="none" strike="noStrike" kern="1200" spc="0" baseline="0">
                          <a:solidFill>
                            <a:prstClr val="black">
                              <a:lumMod val="75000"/>
                              <a:lumOff val="25000"/>
                            </a:prstClr>
                          </a:solidFill>
                          <a:latin typeface="BNPP Sans "/>
                          <a:ea typeface="+mn-ea"/>
                          <a:cs typeface="+mn-cs"/>
                        </a:defRPr>
                      </a:pPr>
                      <a:r>
                        <a:rPr lang="en-IN" sz="1200" b="1" i="0" u="none" strike="noStrike" kern="1200" spc="0" baseline="0" dirty="0">
                          <a:solidFill>
                            <a:srgbClr val="00955E"/>
                          </a:solidFill>
                          <a:latin typeface="BNPP Sans "/>
                          <a:ea typeface="+mn-ea"/>
                          <a:cs typeface="+mn-cs"/>
                        </a:rPr>
                        <a:t>6.92%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24553855"/>
                  </a:ext>
                </a:extLst>
              </a:tr>
            </a:tbl>
          </a:graphicData>
        </a:graphic>
      </p:graphicFrame>
      <p:graphicFrame>
        <p:nvGraphicFramePr>
          <p:cNvPr id="76" name="Table 75">
            <a:extLst>
              <a:ext uri="{FF2B5EF4-FFF2-40B4-BE49-F238E27FC236}">
                <a16:creationId xmlns:a16="http://schemas.microsoft.com/office/drawing/2014/main" id="{03F0FC05-E981-886D-FB65-DB54BA00A80F}"/>
              </a:ext>
            </a:extLst>
          </p:cNvPr>
          <p:cNvGraphicFramePr>
            <a:graphicFrameLocks noGrp="1"/>
          </p:cNvGraphicFramePr>
          <p:nvPr>
            <p:extLst>
              <p:ext uri="{D42A27DB-BD31-4B8C-83A1-F6EECF244321}">
                <p14:modId xmlns:p14="http://schemas.microsoft.com/office/powerpoint/2010/main" val="2979087168"/>
              </p:ext>
            </p:extLst>
          </p:nvPr>
        </p:nvGraphicFramePr>
        <p:xfrm>
          <a:off x="4142587" y="1974763"/>
          <a:ext cx="1801012" cy="3281047"/>
        </p:xfrm>
        <a:graphic>
          <a:graphicData uri="http://schemas.openxmlformats.org/drawingml/2006/table">
            <a:tbl>
              <a:tblPr firstRow="1" bandRow="1">
                <a:effectLst/>
                <a:tableStyleId>{BC89EF96-8CEA-46FF-86C4-4CE0E7609802}</a:tableStyleId>
              </a:tblPr>
              <a:tblGrid>
                <a:gridCol w="1801012">
                  <a:extLst>
                    <a:ext uri="{9D8B030D-6E8A-4147-A177-3AD203B41FA5}">
                      <a16:colId xmlns:a16="http://schemas.microsoft.com/office/drawing/2014/main" val="1596399117"/>
                    </a:ext>
                  </a:extLst>
                </a:gridCol>
              </a:tblGrid>
              <a:tr h="298277">
                <a:tc>
                  <a:txBody>
                    <a:bodyPr/>
                    <a:lstStyle/>
                    <a:p>
                      <a:pPr marL="0" algn="ctr" defTabSz="914400" rtl="0" eaLnBrk="1" latinLnBrk="0" hangingPunct="1">
                        <a:defRPr sz="1400" b="0" i="0" u="none" strike="noStrike" kern="1200" spc="0" baseline="0">
                          <a:solidFill>
                            <a:prstClr val="black">
                              <a:lumMod val="75000"/>
                              <a:lumOff val="25000"/>
                            </a:prstClr>
                          </a:solidFill>
                          <a:latin typeface="BNPP Sans "/>
                          <a:ea typeface="+mn-ea"/>
                          <a:cs typeface="+mn-cs"/>
                        </a:defRPr>
                      </a:pPr>
                      <a:r>
                        <a:rPr lang="en-IN" sz="1200" b="0" i="0" u="none" strike="noStrike" kern="1200" spc="0" baseline="0" dirty="0">
                          <a:solidFill>
                            <a:prstClr val="black">
                              <a:lumMod val="75000"/>
                              <a:lumOff val="25000"/>
                            </a:prstClr>
                          </a:solidFill>
                          <a:latin typeface="BNPP Sans "/>
                          <a:ea typeface="+mn-ea"/>
                          <a:cs typeface="+mn-cs"/>
                        </a:rPr>
                        <a:t>100,000</a:t>
                      </a: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2945460"/>
                  </a:ext>
                </a:extLst>
              </a:tr>
              <a:tr h="298277">
                <a:tc>
                  <a:txBody>
                    <a:bodyPr/>
                    <a:lstStyle/>
                    <a:p>
                      <a:pPr marL="0" algn="ctr" defTabSz="914400" rtl="0" eaLnBrk="1" latinLnBrk="0" hangingPunct="1">
                        <a:defRPr sz="1400" b="0" i="0" u="none" strike="noStrike" kern="1200" spc="0" baseline="0">
                          <a:solidFill>
                            <a:prstClr val="black">
                              <a:lumMod val="75000"/>
                              <a:lumOff val="25000"/>
                            </a:prstClr>
                          </a:solidFill>
                          <a:latin typeface="BNPP Sans "/>
                          <a:ea typeface="+mn-ea"/>
                          <a:cs typeface="+mn-cs"/>
                        </a:defRPr>
                      </a:pPr>
                      <a:r>
                        <a:rPr lang="en-IN" sz="1200" b="0" i="0" u="none" strike="noStrike" kern="1200" spc="0" baseline="0" dirty="0">
                          <a:solidFill>
                            <a:prstClr val="black">
                              <a:lumMod val="75000"/>
                              <a:lumOff val="25000"/>
                            </a:prstClr>
                          </a:solidFill>
                          <a:latin typeface="BNPP Sans "/>
                          <a:ea typeface="+mn-ea"/>
                          <a:cs typeface="+mn-cs"/>
                        </a:rPr>
                        <a:t>7.37%</a:t>
                      </a: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50032568"/>
                  </a:ext>
                </a:extLst>
              </a:tr>
              <a:tr h="298277">
                <a:tc>
                  <a:txBody>
                    <a:bodyPr/>
                    <a:lstStyle/>
                    <a:p>
                      <a:pPr marL="0" algn="ctr" defTabSz="914400" rtl="0" eaLnBrk="1" latinLnBrk="0" hangingPunct="1">
                        <a:defRPr sz="1400" b="0" i="0" u="none" strike="noStrike" kern="1200" spc="0" baseline="0">
                          <a:solidFill>
                            <a:prstClr val="black">
                              <a:lumMod val="75000"/>
                              <a:lumOff val="25000"/>
                            </a:prstClr>
                          </a:solidFill>
                          <a:latin typeface="BNPP Sans "/>
                          <a:ea typeface="+mn-ea"/>
                          <a:cs typeface="+mn-cs"/>
                        </a:defRPr>
                      </a:pPr>
                      <a:r>
                        <a:rPr lang="en-IN" sz="1200" b="0" i="0" u="none" strike="noStrike" kern="1200" spc="0" baseline="0" dirty="0">
                          <a:solidFill>
                            <a:prstClr val="black">
                              <a:lumMod val="75000"/>
                              <a:lumOff val="25000"/>
                            </a:prstClr>
                          </a:solidFill>
                          <a:latin typeface="BNPP Sans "/>
                          <a:ea typeface="+mn-ea"/>
                          <a:cs typeface="+mn-cs"/>
                        </a:rPr>
                        <a:t>3.9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11614330"/>
                  </a:ext>
                </a:extLst>
              </a:tr>
              <a:tr h="298277">
                <a:tc>
                  <a:txBody>
                    <a:bodyPr/>
                    <a:lstStyle/>
                    <a:p>
                      <a:pPr marL="0" algn="ctr" defTabSz="914400" rtl="0" eaLnBrk="1" latinLnBrk="0" hangingPunct="1">
                        <a:defRPr sz="1400" b="0" i="0" u="none" strike="noStrike" kern="1200" spc="0" baseline="0">
                          <a:solidFill>
                            <a:prstClr val="black">
                              <a:lumMod val="75000"/>
                              <a:lumOff val="25000"/>
                            </a:prstClr>
                          </a:solidFill>
                          <a:latin typeface="BNPP Sans "/>
                          <a:ea typeface="+mn-ea"/>
                          <a:cs typeface="+mn-cs"/>
                        </a:defRPr>
                      </a:pPr>
                      <a:r>
                        <a:rPr lang="en-IN" sz="1200" b="0" i="0" u="none" strike="noStrike" kern="1200" spc="0" baseline="0" dirty="0">
                          <a:solidFill>
                            <a:prstClr val="black">
                              <a:lumMod val="75000"/>
                              <a:lumOff val="25000"/>
                            </a:prstClr>
                          </a:solidFill>
                          <a:latin typeface="BNPP Sans "/>
                          <a:ea typeface="+mn-ea"/>
                          <a:cs typeface="+mn-cs"/>
                        </a:rPr>
                        <a:t>NA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00551246"/>
                  </a:ext>
                </a:extLst>
              </a:tr>
              <a:tr h="298277">
                <a:tc>
                  <a:txBody>
                    <a:bodyPr/>
                    <a:lstStyle/>
                    <a:p>
                      <a:pPr marL="0" algn="ctr" defTabSz="914400" rtl="0" eaLnBrk="1" latinLnBrk="0" hangingPunct="1">
                        <a:defRPr sz="1400" b="0" i="0" u="none" strike="noStrike" kern="1200" spc="0" baseline="0">
                          <a:solidFill>
                            <a:prstClr val="black">
                              <a:lumMod val="75000"/>
                              <a:lumOff val="25000"/>
                            </a:prstClr>
                          </a:solidFill>
                          <a:latin typeface="BNPP Sans "/>
                          <a:ea typeface="+mn-ea"/>
                          <a:cs typeface="+mn-cs"/>
                        </a:defRPr>
                      </a:pPr>
                      <a:r>
                        <a:rPr lang="en-IN" sz="1200" b="0" i="0" u="none" strike="noStrike" kern="1200" spc="0" baseline="0" dirty="0">
                          <a:solidFill>
                            <a:prstClr val="black">
                              <a:lumMod val="75000"/>
                              <a:lumOff val="25000"/>
                            </a:prstClr>
                          </a:solidFill>
                          <a:latin typeface="BNPP Sans "/>
                          <a:ea typeface="+mn-ea"/>
                          <a:cs typeface="+mn-cs"/>
                        </a:rPr>
                        <a:t>132,282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67700794"/>
                  </a:ext>
                </a:extLst>
              </a:tr>
              <a:tr h="298277">
                <a:tc>
                  <a:txBody>
                    <a:bodyPr/>
                    <a:lstStyle/>
                    <a:p>
                      <a:pPr marL="0" algn="ctr" defTabSz="914400" rtl="0" eaLnBrk="1" latinLnBrk="0" hangingPunct="1">
                        <a:defRPr sz="1400" b="0" i="0" u="none" strike="noStrike" kern="1200" spc="0" baseline="0">
                          <a:solidFill>
                            <a:prstClr val="black">
                              <a:lumMod val="75000"/>
                              <a:lumOff val="25000"/>
                            </a:prstClr>
                          </a:solidFill>
                          <a:latin typeface="BNPP Sans "/>
                          <a:ea typeface="+mn-ea"/>
                          <a:cs typeface="+mn-cs"/>
                        </a:defRPr>
                      </a:pPr>
                      <a:r>
                        <a:rPr lang="en-IN" sz="1200" b="0" i="0" u="none" strike="noStrike" kern="1200" spc="0" baseline="0" dirty="0">
                          <a:solidFill>
                            <a:prstClr val="black">
                              <a:lumMod val="75000"/>
                              <a:lumOff val="25000"/>
                            </a:prstClr>
                          </a:solidFill>
                          <a:latin typeface="BNPP Sans "/>
                          <a:ea typeface="+mn-ea"/>
                          <a:cs typeface="+mn-cs"/>
                        </a:rPr>
                        <a:t>100,000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80311525"/>
                  </a:ext>
                </a:extLst>
              </a:tr>
              <a:tr h="298277">
                <a:tc>
                  <a:txBody>
                    <a:bodyPr/>
                    <a:lstStyle/>
                    <a:p>
                      <a:pPr marL="0" algn="ctr" defTabSz="914400" rtl="0" eaLnBrk="1" latinLnBrk="0" hangingPunct="1">
                        <a:defRPr sz="1400" b="0" i="0" u="none" strike="noStrike" kern="1200" spc="0" baseline="0">
                          <a:solidFill>
                            <a:prstClr val="black">
                              <a:lumMod val="75000"/>
                              <a:lumOff val="25000"/>
                            </a:prstClr>
                          </a:solidFill>
                          <a:latin typeface="BNPP Sans "/>
                          <a:ea typeface="+mn-ea"/>
                          <a:cs typeface="+mn-cs"/>
                        </a:defRPr>
                      </a:pPr>
                      <a:r>
                        <a:rPr lang="en-IN" sz="1200" b="0" i="0" u="none" strike="noStrike" kern="1200" spc="0" baseline="0" dirty="0">
                          <a:solidFill>
                            <a:prstClr val="black">
                              <a:lumMod val="75000"/>
                              <a:lumOff val="25000"/>
                            </a:prstClr>
                          </a:solidFill>
                          <a:latin typeface="BNPP Sans "/>
                          <a:ea typeface="+mn-ea"/>
                          <a:cs typeface="+mn-cs"/>
                        </a:rPr>
                        <a:t>32,282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21726049"/>
                  </a:ext>
                </a:extLst>
              </a:tr>
              <a:tr h="298277">
                <a:tc>
                  <a:txBody>
                    <a:bodyPr/>
                    <a:lstStyle/>
                    <a:p>
                      <a:pPr marL="0" algn="ctr" defTabSz="914400" rtl="0" eaLnBrk="1" latinLnBrk="0" hangingPunct="1">
                        <a:defRPr sz="1400" b="0" i="0" u="none" strike="noStrike" kern="1200" spc="0" baseline="0">
                          <a:solidFill>
                            <a:prstClr val="black">
                              <a:lumMod val="75000"/>
                              <a:lumOff val="25000"/>
                            </a:prstClr>
                          </a:solidFill>
                          <a:latin typeface="BNPP Sans "/>
                          <a:ea typeface="+mn-ea"/>
                          <a:cs typeface="+mn-cs"/>
                        </a:defRPr>
                      </a:pPr>
                      <a:r>
                        <a:rPr lang="en-IN" sz="1200" b="0" i="0" u="none" strike="noStrike" kern="1200" spc="0" baseline="0" dirty="0">
                          <a:solidFill>
                            <a:prstClr val="black">
                              <a:lumMod val="75000"/>
                              <a:lumOff val="25000"/>
                            </a:prstClr>
                          </a:solidFill>
                          <a:latin typeface="BNPP Sans "/>
                          <a:ea typeface="+mn-ea"/>
                          <a:cs typeface="+mn-cs"/>
                        </a:rPr>
                        <a:t>30%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4237266"/>
                  </a:ext>
                </a:extLst>
              </a:tr>
              <a:tr h="298277">
                <a:tc>
                  <a:txBody>
                    <a:bodyPr/>
                    <a:lstStyle/>
                    <a:p>
                      <a:pPr marL="0" algn="ctr" defTabSz="914400" rtl="0" eaLnBrk="1" latinLnBrk="0" hangingPunct="1">
                        <a:defRPr sz="1400" b="0" i="0" u="none" strike="noStrike" kern="1200" spc="0" baseline="0">
                          <a:solidFill>
                            <a:prstClr val="black">
                              <a:lumMod val="75000"/>
                              <a:lumOff val="25000"/>
                            </a:prstClr>
                          </a:solidFill>
                          <a:latin typeface="BNPP Sans "/>
                          <a:ea typeface="+mn-ea"/>
                          <a:cs typeface="+mn-cs"/>
                        </a:defRPr>
                      </a:pPr>
                      <a:r>
                        <a:rPr lang="en-IN" sz="1200" b="0" i="0" u="none" strike="noStrike" kern="1200" spc="0" baseline="0" dirty="0">
                          <a:solidFill>
                            <a:prstClr val="black">
                              <a:lumMod val="75000"/>
                              <a:lumOff val="25000"/>
                            </a:prstClr>
                          </a:solidFill>
                          <a:latin typeface="BNPP Sans "/>
                          <a:ea typeface="+mn-ea"/>
                          <a:cs typeface="+mn-cs"/>
                        </a:rPr>
                        <a:t>9,685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6551699"/>
                  </a:ext>
                </a:extLst>
              </a:tr>
              <a:tr h="298277">
                <a:tc>
                  <a:txBody>
                    <a:bodyPr/>
                    <a:lstStyle/>
                    <a:p>
                      <a:pPr marL="0" algn="ctr" defTabSz="914400" rtl="0" eaLnBrk="1" latinLnBrk="0" hangingPunct="1">
                        <a:defRPr sz="1400" b="0" i="0" u="none" strike="noStrike" kern="1200" spc="0" baseline="0">
                          <a:solidFill>
                            <a:prstClr val="black">
                              <a:lumMod val="75000"/>
                              <a:lumOff val="25000"/>
                            </a:prstClr>
                          </a:solidFill>
                          <a:latin typeface="BNPP Sans "/>
                          <a:ea typeface="+mn-ea"/>
                          <a:cs typeface="+mn-cs"/>
                        </a:defRPr>
                      </a:pPr>
                      <a:r>
                        <a:rPr lang="en-IN" sz="1200" b="0" i="0" u="none" strike="noStrike" kern="1200" spc="0" baseline="0" dirty="0">
                          <a:solidFill>
                            <a:prstClr val="black">
                              <a:lumMod val="75000"/>
                              <a:lumOff val="25000"/>
                            </a:prstClr>
                          </a:solidFill>
                          <a:latin typeface="BNPP Sans "/>
                          <a:ea typeface="+mn-ea"/>
                          <a:cs typeface="+mn-cs"/>
                        </a:rPr>
                        <a:t>122,597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86016856"/>
                  </a:ext>
                </a:extLst>
              </a:tr>
              <a:tr h="298277">
                <a:tc>
                  <a:txBody>
                    <a:bodyPr/>
                    <a:lstStyle/>
                    <a:p>
                      <a:pPr marL="0" algn="ctr" defTabSz="914400" rtl="0" eaLnBrk="1" latinLnBrk="0" hangingPunct="1">
                        <a:defRPr sz="1400" b="0" i="0" u="none" strike="noStrike" kern="1200" spc="0" baseline="0">
                          <a:solidFill>
                            <a:prstClr val="black">
                              <a:lumMod val="75000"/>
                              <a:lumOff val="25000"/>
                            </a:prstClr>
                          </a:solidFill>
                          <a:latin typeface="BNPP Sans "/>
                          <a:ea typeface="+mn-ea"/>
                          <a:cs typeface="+mn-cs"/>
                        </a:defRPr>
                      </a:pPr>
                      <a:r>
                        <a:rPr lang="en-IN" sz="1200" b="0" i="0" u="none" strike="noStrike" kern="1200" spc="0" baseline="0" dirty="0">
                          <a:solidFill>
                            <a:prstClr val="black">
                              <a:lumMod val="75000"/>
                              <a:lumOff val="25000"/>
                            </a:prstClr>
                          </a:solidFill>
                          <a:latin typeface="BNPP Sans "/>
                          <a:ea typeface="+mn-ea"/>
                          <a:cs typeface="+mn-cs"/>
                        </a:rPr>
                        <a:t>5.31%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4842899"/>
                  </a:ext>
                </a:extLst>
              </a:tr>
            </a:tbl>
          </a:graphicData>
        </a:graphic>
      </p:graphicFrame>
      <p:grpSp>
        <p:nvGrpSpPr>
          <p:cNvPr id="5" name="Group 4">
            <a:extLst>
              <a:ext uri="{FF2B5EF4-FFF2-40B4-BE49-F238E27FC236}">
                <a16:creationId xmlns:a16="http://schemas.microsoft.com/office/drawing/2014/main" id="{F09E148A-2C9A-2FAD-9F15-D057F28F9A23}"/>
              </a:ext>
            </a:extLst>
          </p:cNvPr>
          <p:cNvGrpSpPr/>
          <p:nvPr/>
        </p:nvGrpSpPr>
        <p:grpSpPr>
          <a:xfrm>
            <a:off x="-1" y="1"/>
            <a:ext cx="11484263" cy="546402"/>
            <a:chOff x="-1" y="1"/>
            <a:chExt cx="11484263" cy="546402"/>
          </a:xfrm>
        </p:grpSpPr>
        <p:sp>
          <p:nvSpPr>
            <p:cNvPr id="6" name="Rectangle 5">
              <a:extLst>
                <a:ext uri="{FF2B5EF4-FFF2-40B4-BE49-F238E27FC236}">
                  <a16:creationId xmlns:a16="http://schemas.microsoft.com/office/drawing/2014/main" id="{6EC8CDF0-6BF6-B005-089A-E187EF991C41}"/>
                </a:ext>
              </a:extLst>
            </p:cNvPr>
            <p:cNvSpPr/>
            <p:nvPr/>
          </p:nvSpPr>
          <p:spPr>
            <a:xfrm>
              <a:off x="-1" y="1"/>
              <a:ext cx="676505" cy="546402"/>
            </a:xfrm>
            <a:prstGeom prst="rect">
              <a:avLst/>
            </a:prstGeom>
            <a:solidFill>
              <a:srgbClr val="009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B7238E7C-A92D-D589-2CCA-D9FA7083F003}"/>
                </a:ext>
              </a:extLst>
            </p:cNvPr>
            <p:cNvCxnSpPr>
              <a:cxnSpLocks/>
            </p:cNvCxnSpPr>
            <p:nvPr/>
          </p:nvCxnSpPr>
          <p:spPr>
            <a:xfrm>
              <a:off x="-1" y="546403"/>
              <a:ext cx="11484263" cy="0"/>
            </a:xfrm>
            <a:prstGeom prst="line">
              <a:avLst/>
            </a:prstGeom>
            <a:ln w="15875">
              <a:solidFill>
                <a:srgbClr val="FF5C34"/>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903862F8-CF66-7E1A-2710-E2F2FD27B6AC}"/>
              </a:ext>
            </a:extLst>
          </p:cNvPr>
          <p:cNvSpPr txBox="1"/>
          <p:nvPr/>
        </p:nvSpPr>
        <p:spPr>
          <a:xfrm>
            <a:off x="676504" y="137849"/>
            <a:ext cx="5354555" cy="400110"/>
          </a:xfrm>
          <a:prstGeom prst="rect">
            <a:avLst/>
          </a:prstGeom>
          <a:noFill/>
        </p:spPr>
        <p:txBody>
          <a:bodyPr wrap="square">
            <a:spAutoFit/>
          </a:bodyPr>
          <a:lstStyle/>
          <a:p>
            <a:r>
              <a:rPr lang="en-IN" sz="2000" b="1" dirty="0">
                <a:solidFill>
                  <a:schemeClr val="tx1">
                    <a:lumMod val="65000"/>
                    <a:lumOff val="35000"/>
                  </a:schemeClr>
                </a:solidFill>
                <a:latin typeface="BNPP Sans" panose="02000000000000000000" pitchFamily="2" charset="0"/>
              </a:rPr>
              <a:t>Indexation Benefits</a:t>
            </a:r>
            <a:endParaRPr lang="en-US" sz="2000" b="1" dirty="0">
              <a:solidFill>
                <a:schemeClr val="tx1">
                  <a:lumMod val="65000"/>
                  <a:lumOff val="35000"/>
                </a:schemeClr>
              </a:solidFill>
              <a:latin typeface="BNPP Sans" panose="02000000000000000000" pitchFamily="2" charset="0"/>
            </a:endParaRPr>
          </a:p>
        </p:txBody>
      </p:sp>
      <p:pic>
        <p:nvPicPr>
          <p:cNvPr id="7" name="Graphic 6">
            <a:extLst>
              <a:ext uri="{FF2B5EF4-FFF2-40B4-BE49-F238E27FC236}">
                <a16:creationId xmlns:a16="http://schemas.microsoft.com/office/drawing/2014/main" id="{396552A7-4026-B302-058B-F4F6F43A91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2297" y="88852"/>
            <a:ext cx="351907" cy="438224"/>
          </a:xfrm>
          <a:prstGeom prst="rect">
            <a:avLst/>
          </a:prstGeom>
        </p:spPr>
      </p:pic>
      <p:sp>
        <p:nvSpPr>
          <p:cNvPr id="9" name="Content Placeholder 1">
            <a:extLst>
              <a:ext uri="{FF2B5EF4-FFF2-40B4-BE49-F238E27FC236}">
                <a16:creationId xmlns:a16="http://schemas.microsoft.com/office/drawing/2014/main" id="{7E1AD8E6-63A9-7E0E-F2EE-B18E5B031798}"/>
              </a:ext>
            </a:extLst>
          </p:cNvPr>
          <p:cNvSpPr txBox="1">
            <a:spLocks/>
          </p:cNvSpPr>
          <p:nvPr/>
        </p:nvSpPr>
        <p:spPr>
          <a:xfrm>
            <a:off x="676504" y="615334"/>
            <a:ext cx="7007724" cy="363979"/>
          </a:xfrm>
          <a:prstGeom prst="rect">
            <a:avLst/>
          </a:prstGeom>
          <a:noFill/>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defRPr sz="1400" b="0" i="0" u="none" strike="noStrike" kern="1200" spc="0" baseline="0">
                <a:solidFill>
                  <a:prstClr val="black">
                    <a:lumMod val="75000"/>
                    <a:lumOff val="25000"/>
                  </a:prstClr>
                </a:solidFill>
                <a:latin typeface="BNPP Sans "/>
                <a:ea typeface="+mn-ea"/>
                <a:cs typeface="+mn-cs"/>
              </a:defRPr>
            </a:pPr>
            <a:r>
              <a:rPr lang="en-IN" sz="1400" dirty="0">
                <a:solidFill>
                  <a:prstClr val="black">
                    <a:lumMod val="75000"/>
                    <a:lumOff val="25000"/>
                  </a:prstClr>
                </a:solidFill>
                <a:latin typeface="BNPP Sans "/>
              </a:rPr>
              <a:t>Comparison between Traditional Investment, Tax Free Bonds and Target Maturity Fund</a:t>
            </a:r>
          </a:p>
        </p:txBody>
      </p:sp>
      <p:graphicFrame>
        <p:nvGraphicFramePr>
          <p:cNvPr id="10" name="Table 9">
            <a:extLst>
              <a:ext uri="{FF2B5EF4-FFF2-40B4-BE49-F238E27FC236}">
                <a16:creationId xmlns:a16="http://schemas.microsoft.com/office/drawing/2014/main" id="{1D89509B-B96E-9808-B596-5B443D48543F}"/>
              </a:ext>
            </a:extLst>
          </p:cNvPr>
          <p:cNvGraphicFramePr>
            <a:graphicFrameLocks noGrp="1"/>
          </p:cNvGraphicFramePr>
          <p:nvPr>
            <p:extLst>
              <p:ext uri="{D42A27DB-BD31-4B8C-83A1-F6EECF244321}">
                <p14:modId xmlns:p14="http://schemas.microsoft.com/office/powerpoint/2010/main" val="1600359583"/>
              </p:ext>
            </p:extLst>
          </p:nvPr>
        </p:nvGraphicFramePr>
        <p:xfrm>
          <a:off x="1058594" y="1974763"/>
          <a:ext cx="2723049" cy="3281047"/>
        </p:xfrm>
        <a:graphic>
          <a:graphicData uri="http://schemas.openxmlformats.org/drawingml/2006/table">
            <a:tbl>
              <a:tblPr firstRow="1" bandRow="1">
                <a:effectLst/>
                <a:tableStyleId>{BC89EF96-8CEA-46FF-86C4-4CE0E7609802}</a:tableStyleId>
              </a:tblPr>
              <a:tblGrid>
                <a:gridCol w="2723049">
                  <a:extLst>
                    <a:ext uri="{9D8B030D-6E8A-4147-A177-3AD203B41FA5}">
                      <a16:colId xmlns:a16="http://schemas.microsoft.com/office/drawing/2014/main" val="598203071"/>
                    </a:ext>
                  </a:extLst>
                </a:gridCol>
              </a:tblGrid>
              <a:tr h="298277">
                <a:tc>
                  <a:txBody>
                    <a:bodyPr/>
                    <a:lstStyle/>
                    <a:p>
                      <a:pPr marL="0" algn="ctr" defTabSz="914400" rtl="0" eaLnBrk="1" latinLnBrk="0" hangingPunct="1">
                        <a:defRPr sz="1400" b="0" i="0" u="none" strike="noStrike" kern="1200" spc="0" baseline="0">
                          <a:solidFill>
                            <a:prstClr val="black">
                              <a:lumMod val="75000"/>
                              <a:lumOff val="25000"/>
                            </a:prstClr>
                          </a:solidFill>
                          <a:latin typeface="BNPP Sans "/>
                          <a:ea typeface="+mn-ea"/>
                          <a:cs typeface="+mn-cs"/>
                        </a:defRPr>
                      </a:pPr>
                      <a:r>
                        <a:rPr lang="en-IN" sz="1200" b="0" i="0" u="none" strike="noStrike" kern="1200" spc="0" baseline="0" dirty="0">
                          <a:solidFill>
                            <a:prstClr val="black">
                              <a:lumMod val="75000"/>
                              <a:lumOff val="25000"/>
                            </a:prstClr>
                          </a:solidFill>
                          <a:latin typeface="BNPP Sans "/>
                          <a:ea typeface="+mn-ea"/>
                          <a:cs typeface="+mn-cs"/>
                        </a:rPr>
                        <a:t>Investment Amount</a:t>
                      </a: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7422971"/>
                  </a:ext>
                </a:extLst>
              </a:tr>
              <a:tr h="298277">
                <a:tc>
                  <a:txBody>
                    <a:bodyPr/>
                    <a:lstStyle/>
                    <a:p>
                      <a:pPr marL="0" algn="ctr" defTabSz="914400" rtl="0" eaLnBrk="1" latinLnBrk="0" hangingPunct="1">
                        <a:defRPr sz="1400" b="0" i="0" u="none" strike="noStrike" kern="1200" spc="0" baseline="0">
                          <a:solidFill>
                            <a:prstClr val="black">
                              <a:lumMod val="75000"/>
                              <a:lumOff val="25000"/>
                            </a:prstClr>
                          </a:solidFill>
                          <a:latin typeface="BNPP Sans "/>
                          <a:ea typeface="+mn-ea"/>
                          <a:cs typeface="+mn-cs"/>
                        </a:defRPr>
                      </a:pPr>
                      <a:r>
                        <a:rPr lang="en-IN" sz="1200" b="0" i="0" u="none" strike="noStrike" kern="1200" spc="0" baseline="0" dirty="0">
                          <a:solidFill>
                            <a:prstClr val="black">
                              <a:lumMod val="75000"/>
                              <a:lumOff val="25000"/>
                            </a:prstClr>
                          </a:solidFill>
                          <a:latin typeface="BNPP Sans "/>
                          <a:ea typeface="+mn-ea"/>
                          <a:cs typeface="+mn-cs"/>
                        </a:rPr>
                        <a:t>Rate of return (%)</a:t>
                      </a: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96692424"/>
                  </a:ext>
                </a:extLst>
              </a:tr>
              <a:tr h="298277">
                <a:tc>
                  <a:txBody>
                    <a:bodyPr/>
                    <a:lstStyle/>
                    <a:p>
                      <a:pPr marL="0" algn="ctr" defTabSz="914400" rtl="0" eaLnBrk="1" latinLnBrk="0" hangingPunct="1">
                        <a:defRPr sz="1400" b="0" i="0" u="none" strike="noStrike" kern="1200" spc="0" baseline="0">
                          <a:solidFill>
                            <a:prstClr val="black">
                              <a:lumMod val="75000"/>
                              <a:lumOff val="25000"/>
                            </a:prstClr>
                          </a:solidFill>
                          <a:latin typeface="BNPP Sans "/>
                          <a:ea typeface="+mn-ea"/>
                          <a:cs typeface="+mn-cs"/>
                        </a:defRPr>
                      </a:pPr>
                      <a:r>
                        <a:rPr lang="en-IN" sz="1200" b="0" i="0" u="none" strike="noStrike" kern="1200" spc="0" baseline="0" dirty="0">
                          <a:solidFill>
                            <a:prstClr val="black">
                              <a:lumMod val="75000"/>
                              <a:lumOff val="25000"/>
                            </a:prstClr>
                          </a:solidFill>
                          <a:latin typeface="BNPP Sans "/>
                          <a:ea typeface="+mn-ea"/>
                          <a:cs typeface="+mn-cs"/>
                        </a:rPr>
                        <a:t>Holding period (in years)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74617148"/>
                  </a:ext>
                </a:extLst>
              </a:tr>
              <a:tr h="298277">
                <a:tc>
                  <a:txBody>
                    <a:bodyPr/>
                    <a:lstStyle/>
                    <a:p>
                      <a:pPr marL="0" algn="ctr" defTabSz="914400" rtl="0" eaLnBrk="1" latinLnBrk="0" hangingPunct="1">
                        <a:defRPr sz="1400" b="0" i="0" u="none" strike="noStrike" kern="1200" spc="0" baseline="0">
                          <a:solidFill>
                            <a:prstClr val="black">
                              <a:lumMod val="75000"/>
                              <a:lumOff val="25000"/>
                            </a:prstClr>
                          </a:solidFill>
                          <a:latin typeface="BNPP Sans "/>
                          <a:ea typeface="+mn-ea"/>
                          <a:cs typeface="+mn-cs"/>
                        </a:defRPr>
                      </a:pPr>
                      <a:r>
                        <a:rPr lang="en-IN" sz="1200" b="0" i="0" u="none" strike="noStrike" kern="1200" spc="0" baseline="0" dirty="0">
                          <a:solidFill>
                            <a:prstClr val="black">
                              <a:lumMod val="75000"/>
                              <a:lumOff val="25000"/>
                            </a:prstClr>
                          </a:solidFill>
                          <a:latin typeface="BNPP Sans "/>
                          <a:ea typeface="+mn-ea"/>
                          <a:cs typeface="+mn-cs"/>
                        </a:rPr>
                        <a:t>Indexation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9702148"/>
                  </a:ext>
                </a:extLst>
              </a:tr>
              <a:tr h="298277">
                <a:tc>
                  <a:txBody>
                    <a:bodyPr/>
                    <a:lstStyle/>
                    <a:p>
                      <a:pPr marL="0" algn="ctr" defTabSz="914400" rtl="0" eaLnBrk="1" latinLnBrk="0" hangingPunct="1">
                        <a:defRPr sz="1400" b="0" i="0" u="none" strike="noStrike" kern="1200" spc="0" baseline="0">
                          <a:solidFill>
                            <a:prstClr val="black">
                              <a:lumMod val="75000"/>
                              <a:lumOff val="25000"/>
                            </a:prstClr>
                          </a:solidFill>
                          <a:latin typeface="BNPP Sans "/>
                          <a:ea typeface="+mn-ea"/>
                          <a:cs typeface="+mn-cs"/>
                        </a:defRPr>
                      </a:pPr>
                      <a:r>
                        <a:rPr lang="en-IN" sz="1200" b="0" i="0" u="none" strike="noStrike" kern="1200" spc="0" baseline="0" dirty="0">
                          <a:solidFill>
                            <a:prstClr val="black">
                              <a:lumMod val="75000"/>
                              <a:lumOff val="25000"/>
                            </a:prstClr>
                          </a:solidFill>
                          <a:latin typeface="BNPP Sans "/>
                          <a:ea typeface="+mn-ea"/>
                          <a:cs typeface="+mn-cs"/>
                        </a:rPr>
                        <a:t>Value on Maturity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42565306"/>
                  </a:ext>
                </a:extLst>
              </a:tr>
              <a:tr h="298277">
                <a:tc>
                  <a:txBody>
                    <a:bodyPr/>
                    <a:lstStyle/>
                    <a:p>
                      <a:pPr marL="0" algn="ctr" defTabSz="914400" rtl="0" eaLnBrk="1" latinLnBrk="0" hangingPunct="1">
                        <a:defRPr sz="1400" b="0" i="0" u="none" strike="noStrike" kern="1200" spc="0" baseline="0">
                          <a:solidFill>
                            <a:prstClr val="black">
                              <a:lumMod val="75000"/>
                              <a:lumOff val="25000"/>
                            </a:prstClr>
                          </a:solidFill>
                          <a:latin typeface="BNPP Sans "/>
                          <a:ea typeface="+mn-ea"/>
                          <a:cs typeface="+mn-cs"/>
                        </a:defRPr>
                      </a:pPr>
                      <a:r>
                        <a:rPr lang="en-IN" sz="1200" b="0" i="0" u="none" strike="noStrike" kern="1200" spc="0" baseline="0" dirty="0">
                          <a:solidFill>
                            <a:prstClr val="black">
                              <a:lumMod val="75000"/>
                              <a:lumOff val="25000"/>
                            </a:prstClr>
                          </a:solidFill>
                          <a:latin typeface="BNPP Sans "/>
                          <a:ea typeface="+mn-ea"/>
                          <a:cs typeface="+mn-cs"/>
                        </a:rPr>
                        <a:t>Indexed Cost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90015099"/>
                  </a:ext>
                </a:extLst>
              </a:tr>
              <a:tr h="298277">
                <a:tc>
                  <a:txBody>
                    <a:bodyPr/>
                    <a:lstStyle/>
                    <a:p>
                      <a:pPr marL="0" algn="ctr" defTabSz="914400" rtl="0" eaLnBrk="1" latinLnBrk="0" hangingPunct="1">
                        <a:defRPr sz="1400" b="0" i="0" u="none" strike="noStrike" kern="1200" spc="0" baseline="0">
                          <a:solidFill>
                            <a:prstClr val="black">
                              <a:lumMod val="75000"/>
                              <a:lumOff val="25000"/>
                            </a:prstClr>
                          </a:solidFill>
                          <a:latin typeface="BNPP Sans "/>
                          <a:ea typeface="+mn-ea"/>
                          <a:cs typeface="+mn-cs"/>
                        </a:defRPr>
                      </a:pPr>
                      <a:r>
                        <a:rPr lang="en-IN" sz="1200" b="0" i="0" u="none" strike="noStrike" kern="1200" spc="0" baseline="0" dirty="0">
                          <a:solidFill>
                            <a:prstClr val="black">
                              <a:lumMod val="75000"/>
                              <a:lumOff val="25000"/>
                            </a:prstClr>
                          </a:solidFill>
                          <a:latin typeface="BNPP Sans "/>
                          <a:ea typeface="+mn-ea"/>
                          <a:cs typeface="+mn-cs"/>
                        </a:rPr>
                        <a:t>Taxable Amount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4133868"/>
                  </a:ext>
                </a:extLst>
              </a:tr>
              <a:tr h="298277">
                <a:tc>
                  <a:txBody>
                    <a:bodyPr/>
                    <a:lstStyle/>
                    <a:p>
                      <a:pPr marL="0" algn="ctr" defTabSz="914400" rtl="0" eaLnBrk="1" latinLnBrk="0" hangingPunct="1">
                        <a:defRPr sz="1400" b="0" i="0" u="none" strike="noStrike" kern="1200" spc="0" baseline="0">
                          <a:solidFill>
                            <a:prstClr val="black">
                              <a:lumMod val="75000"/>
                              <a:lumOff val="25000"/>
                            </a:prstClr>
                          </a:solidFill>
                          <a:latin typeface="BNPP Sans "/>
                          <a:ea typeface="+mn-ea"/>
                          <a:cs typeface="+mn-cs"/>
                        </a:defRPr>
                      </a:pPr>
                      <a:r>
                        <a:rPr lang="en-IN" sz="1200" b="0" i="0" u="none" strike="noStrike" kern="1200" spc="0" baseline="0" dirty="0">
                          <a:solidFill>
                            <a:prstClr val="black">
                              <a:lumMod val="75000"/>
                              <a:lumOff val="25000"/>
                            </a:prstClr>
                          </a:solidFill>
                          <a:latin typeface="BNPP Sans "/>
                          <a:ea typeface="+mn-ea"/>
                          <a:cs typeface="+mn-cs"/>
                        </a:rPr>
                        <a:t>Applicable tax value*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94182121"/>
                  </a:ext>
                </a:extLst>
              </a:tr>
              <a:tr h="298277">
                <a:tc>
                  <a:txBody>
                    <a:bodyPr/>
                    <a:lstStyle/>
                    <a:p>
                      <a:pPr marL="0" algn="ctr" defTabSz="914400" rtl="0" eaLnBrk="1" latinLnBrk="0" hangingPunct="1">
                        <a:defRPr sz="1400" b="0" i="0" u="none" strike="noStrike" kern="1200" spc="0" baseline="0">
                          <a:solidFill>
                            <a:prstClr val="black">
                              <a:lumMod val="75000"/>
                              <a:lumOff val="25000"/>
                            </a:prstClr>
                          </a:solidFill>
                          <a:latin typeface="BNPP Sans "/>
                          <a:ea typeface="+mn-ea"/>
                          <a:cs typeface="+mn-cs"/>
                        </a:defRPr>
                      </a:pPr>
                      <a:r>
                        <a:rPr lang="en-IN" sz="1200" b="0" i="0" u="none" strike="noStrike" kern="1200" spc="0" baseline="0" dirty="0">
                          <a:solidFill>
                            <a:prstClr val="black">
                              <a:lumMod val="75000"/>
                              <a:lumOff val="25000"/>
                            </a:prstClr>
                          </a:solidFill>
                          <a:latin typeface="BNPP Sans "/>
                          <a:ea typeface="+mn-ea"/>
                          <a:cs typeface="+mn-cs"/>
                        </a:rPr>
                        <a:t>Applicable tax amount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9191675"/>
                  </a:ext>
                </a:extLst>
              </a:tr>
              <a:tr h="298277">
                <a:tc>
                  <a:txBody>
                    <a:bodyPr/>
                    <a:lstStyle/>
                    <a:p>
                      <a:pPr marL="0" algn="ctr" defTabSz="914400" rtl="0" eaLnBrk="1" latinLnBrk="0" hangingPunct="1">
                        <a:defRPr sz="1400" b="0" i="0" u="none" strike="noStrike" kern="1200" spc="0" baseline="0">
                          <a:solidFill>
                            <a:prstClr val="black">
                              <a:lumMod val="75000"/>
                              <a:lumOff val="25000"/>
                            </a:prstClr>
                          </a:solidFill>
                          <a:latin typeface="BNPP Sans "/>
                          <a:ea typeface="+mn-ea"/>
                          <a:cs typeface="+mn-cs"/>
                        </a:defRPr>
                      </a:pPr>
                      <a:r>
                        <a:rPr lang="en-IN" sz="1200" b="0" i="0" u="none" strike="noStrike" kern="1200" spc="0" baseline="0" dirty="0">
                          <a:solidFill>
                            <a:prstClr val="black">
                              <a:lumMod val="75000"/>
                              <a:lumOff val="25000"/>
                            </a:prstClr>
                          </a:solidFill>
                          <a:latin typeface="BNPP Sans "/>
                          <a:ea typeface="+mn-ea"/>
                          <a:cs typeface="+mn-cs"/>
                        </a:rPr>
                        <a:t>Post Tax Value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24789338"/>
                  </a:ext>
                </a:extLst>
              </a:tr>
              <a:tr h="298277">
                <a:tc>
                  <a:txBody>
                    <a:bodyPr/>
                    <a:lstStyle/>
                    <a:p>
                      <a:pPr marL="0" algn="ctr" defTabSz="914400" rtl="0" eaLnBrk="1" latinLnBrk="0" hangingPunct="1">
                        <a:defRPr sz="1400" b="0" i="0" u="none" strike="noStrike" kern="1200" spc="0" baseline="0">
                          <a:solidFill>
                            <a:prstClr val="black">
                              <a:lumMod val="75000"/>
                              <a:lumOff val="25000"/>
                            </a:prstClr>
                          </a:solidFill>
                          <a:latin typeface="BNPP Sans "/>
                          <a:ea typeface="+mn-ea"/>
                          <a:cs typeface="+mn-cs"/>
                        </a:defRPr>
                      </a:pPr>
                      <a:r>
                        <a:rPr lang="en-IN" sz="1200" b="0" i="0" u="none" strike="noStrike" kern="1200" spc="0" baseline="0" dirty="0">
                          <a:solidFill>
                            <a:prstClr val="black">
                              <a:lumMod val="75000"/>
                              <a:lumOff val="25000"/>
                            </a:prstClr>
                          </a:solidFill>
                          <a:latin typeface="BNPP Sans "/>
                          <a:ea typeface="+mn-ea"/>
                          <a:cs typeface="+mn-cs"/>
                        </a:rPr>
                        <a:t>Net post tax return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60154802"/>
                  </a:ext>
                </a:extLst>
              </a:tr>
            </a:tbl>
          </a:graphicData>
        </a:graphic>
      </p:graphicFrame>
      <p:graphicFrame>
        <p:nvGraphicFramePr>
          <p:cNvPr id="14" name="Table 13">
            <a:extLst>
              <a:ext uri="{FF2B5EF4-FFF2-40B4-BE49-F238E27FC236}">
                <a16:creationId xmlns:a16="http://schemas.microsoft.com/office/drawing/2014/main" id="{3C6FB409-97A4-1927-544D-73E85EB5D9F0}"/>
              </a:ext>
            </a:extLst>
          </p:cNvPr>
          <p:cNvGraphicFramePr>
            <a:graphicFrameLocks noGrp="1"/>
          </p:cNvGraphicFramePr>
          <p:nvPr>
            <p:extLst>
              <p:ext uri="{D42A27DB-BD31-4B8C-83A1-F6EECF244321}">
                <p14:modId xmlns:p14="http://schemas.microsoft.com/office/powerpoint/2010/main" val="1150142112"/>
              </p:ext>
            </p:extLst>
          </p:nvPr>
        </p:nvGraphicFramePr>
        <p:xfrm>
          <a:off x="3696512" y="1481451"/>
          <a:ext cx="7344381" cy="421558"/>
        </p:xfrm>
        <a:graphic>
          <a:graphicData uri="http://schemas.openxmlformats.org/drawingml/2006/table">
            <a:tbl>
              <a:tblPr firstRow="1" bandRow="1">
                <a:effectLst/>
                <a:tableStyleId>{BC89EF96-8CEA-46FF-86C4-4CE0E7609802}</a:tableStyleId>
              </a:tblPr>
              <a:tblGrid>
                <a:gridCol w="2733471">
                  <a:extLst>
                    <a:ext uri="{9D8B030D-6E8A-4147-A177-3AD203B41FA5}">
                      <a16:colId xmlns:a16="http://schemas.microsoft.com/office/drawing/2014/main" val="3236691487"/>
                    </a:ext>
                  </a:extLst>
                </a:gridCol>
                <a:gridCol w="2373549">
                  <a:extLst>
                    <a:ext uri="{9D8B030D-6E8A-4147-A177-3AD203B41FA5}">
                      <a16:colId xmlns:a16="http://schemas.microsoft.com/office/drawing/2014/main" val="1570573073"/>
                    </a:ext>
                  </a:extLst>
                </a:gridCol>
                <a:gridCol w="2237361">
                  <a:extLst>
                    <a:ext uri="{9D8B030D-6E8A-4147-A177-3AD203B41FA5}">
                      <a16:colId xmlns:a16="http://schemas.microsoft.com/office/drawing/2014/main" val="929484769"/>
                    </a:ext>
                  </a:extLst>
                </a:gridCol>
              </a:tblGrid>
              <a:tr h="421558">
                <a:tc>
                  <a:txBody>
                    <a:bodyPr/>
                    <a:lstStyle/>
                    <a:p>
                      <a:pPr algn="ctr"/>
                      <a:r>
                        <a:rPr lang="en-IN" sz="1400" dirty="0">
                          <a:solidFill>
                            <a:schemeClr val="tx1">
                              <a:lumMod val="75000"/>
                              <a:lumOff val="25000"/>
                            </a:schemeClr>
                          </a:solidFill>
                          <a:latin typeface="BNPP Sans" panose="02000000000000000000" pitchFamily="2" charset="0"/>
                          <a:cs typeface="Calibri" panose="020F0502020204030204" pitchFamily="34" charset="0"/>
                        </a:rPr>
                        <a:t>Traditional investment</a:t>
                      </a: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algn="ctr"/>
                      <a:r>
                        <a:rPr lang="en-IN" sz="1400" dirty="0">
                          <a:solidFill>
                            <a:schemeClr val="tx1">
                              <a:lumMod val="75000"/>
                              <a:lumOff val="25000"/>
                            </a:schemeClr>
                          </a:solidFill>
                          <a:latin typeface="BNPP Sans" panose="02000000000000000000" pitchFamily="2" charset="0"/>
                          <a:cs typeface="Calibri" panose="020F0502020204030204" pitchFamily="34" charset="0"/>
                        </a:rPr>
                        <a:t>   Target Maturity Fund</a:t>
                      </a: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algn="ctr"/>
                      <a:r>
                        <a:rPr lang="en-IN" sz="1400" dirty="0">
                          <a:solidFill>
                            <a:schemeClr val="tx1">
                              <a:lumMod val="75000"/>
                              <a:lumOff val="25000"/>
                            </a:schemeClr>
                          </a:solidFill>
                          <a:latin typeface="BNPP Sans" panose="02000000000000000000" pitchFamily="2" charset="0"/>
                          <a:cs typeface="Calibri" panose="020F0502020204030204" pitchFamily="34" charset="0"/>
                        </a:rPr>
                        <a:t>  Tax Free Bond</a:t>
                      </a: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8368875"/>
                  </a:ext>
                </a:extLst>
              </a:tr>
            </a:tbl>
          </a:graphicData>
        </a:graphic>
      </p:graphicFrame>
      <p:cxnSp>
        <p:nvCxnSpPr>
          <p:cNvPr id="16" name="Straight Connector 15">
            <a:extLst>
              <a:ext uri="{FF2B5EF4-FFF2-40B4-BE49-F238E27FC236}">
                <a16:creationId xmlns:a16="http://schemas.microsoft.com/office/drawing/2014/main" id="{8B274814-B633-8BFC-8479-AD9C2AAA55D2}"/>
              </a:ext>
            </a:extLst>
          </p:cNvPr>
          <p:cNvCxnSpPr>
            <a:cxnSpLocks/>
          </p:cNvCxnSpPr>
          <p:nvPr/>
        </p:nvCxnSpPr>
        <p:spPr>
          <a:xfrm>
            <a:off x="6427721" y="1345263"/>
            <a:ext cx="0" cy="42155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F8FC870-FC92-FF3F-3B83-35C06A87DEAC}"/>
              </a:ext>
            </a:extLst>
          </p:cNvPr>
          <p:cNvCxnSpPr>
            <a:cxnSpLocks/>
          </p:cNvCxnSpPr>
          <p:nvPr/>
        </p:nvCxnSpPr>
        <p:spPr>
          <a:xfrm>
            <a:off x="8810998" y="1345263"/>
            <a:ext cx="0" cy="42155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0F3581-E500-83D7-15C3-248FEEE3D5CE}"/>
              </a:ext>
            </a:extLst>
          </p:cNvPr>
          <p:cNvCxnSpPr>
            <a:cxnSpLocks/>
          </p:cNvCxnSpPr>
          <p:nvPr/>
        </p:nvCxnSpPr>
        <p:spPr>
          <a:xfrm>
            <a:off x="6439711" y="1880661"/>
            <a:ext cx="0" cy="3359935"/>
          </a:xfrm>
          <a:prstGeom prst="line">
            <a:avLst/>
          </a:prstGeom>
          <a:ln>
            <a:solidFill>
              <a:srgbClr val="0096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A9ED61F-8721-1F71-B3D8-F6CCC2742DB1}"/>
              </a:ext>
            </a:extLst>
          </p:cNvPr>
          <p:cNvCxnSpPr>
            <a:cxnSpLocks/>
          </p:cNvCxnSpPr>
          <p:nvPr/>
        </p:nvCxnSpPr>
        <p:spPr>
          <a:xfrm>
            <a:off x="8822987" y="1880661"/>
            <a:ext cx="0" cy="3359935"/>
          </a:xfrm>
          <a:prstGeom prst="line">
            <a:avLst/>
          </a:prstGeom>
          <a:ln>
            <a:solidFill>
              <a:srgbClr val="00965E"/>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895EAA1A-11E1-0084-BE9F-2ADB8C9770EA}"/>
              </a:ext>
            </a:extLst>
          </p:cNvPr>
          <p:cNvGrpSpPr/>
          <p:nvPr/>
        </p:nvGrpSpPr>
        <p:grpSpPr>
          <a:xfrm>
            <a:off x="4396900" y="2260039"/>
            <a:ext cx="1254868" cy="2658592"/>
            <a:chOff x="4270442" y="2402732"/>
            <a:chExt cx="1254868" cy="3171217"/>
          </a:xfrm>
        </p:grpSpPr>
        <p:cxnSp>
          <p:nvCxnSpPr>
            <p:cNvPr id="35" name="Straight Connector 34">
              <a:extLst>
                <a:ext uri="{FF2B5EF4-FFF2-40B4-BE49-F238E27FC236}">
                  <a16:creationId xmlns:a16="http://schemas.microsoft.com/office/drawing/2014/main" id="{263C5CEB-75E7-A946-BDC0-999480A0D724}"/>
                </a:ext>
              </a:extLst>
            </p:cNvPr>
            <p:cNvCxnSpPr/>
            <p:nvPr/>
          </p:nvCxnSpPr>
          <p:spPr>
            <a:xfrm>
              <a:off x="4270442" y="2402732"/>
              <a:ext cx="1254868" cy="0"/>
            </a:xfrm>
            <a:prstGeom prst="line">
              <a:avLst/>
            </a:prstGeom>
            <a:ln>
              <a:solidFill>
                <a:srgbClr val="00965E"/>
              </a:solidFill>
              <a:prstDash val="dash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5229B1A-6C02-9DD7-1756-311F76B76933}"/>
                </a:ext>
              </a:extLst>
            </p:cNvPr>
            <p:cNvCxnSpPr/>
            <p:nvPr/>
          </p:nvCxnSpPr>
          <p:spPr>
            <a:xfrm>
              <a:off x="4270442" y="2755089"/>
              <a:ext cx="1254868" cy="0"/>
            </a:xfrm>
            <a:prstGeom prst="line">
              <a:avLst/>
            </a:prstGeom>
            <a:ln>
              <a:solidFill>
                <a:srgbClr val="00965E"/>
              </a:solidFill>
              <a:prstDash val="dash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6E9DFB6-FD4F-5E31-86F8-EAC8D57D29DE}"/>
                </a:ext>
              </a:extLst>
            </p:cNvPr>
            <p:cNvCxnSpPr/>
            <p:nvPr/>
          </p:nvCxnSpPr>
          <p:spPr>
            <a:xfrm>
              <a:off x="4270442" y="3107446"/>
              <a:ext cx="1254868" cy="0"/>
            </a:xfrm>
            <a:prstGeom prst="line">
              <a:avLst/>
            </a:prstGeom>
            <a:ln>
              <a:solidFill>
                <a:srgbClr val="00965E"/>
              </a:solidFill>
              <a:prstDash val="dash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70A7B5F-CBCC-A36C-2FEF-E7BCF1EAAD38}"/>
                </a:ext>
              </a:extLst>
            </p:cNvPr>
            <p:cNvCxnSpPr/>
            <p:nvPr/>
          </p:nvCxnSpPr>
          <p:spPr>
            <a:xfrm>
              <a:off x="4270442" y="3459803"/>
              <a:ext cx="1254868" cy="0"/>
            </a:xfrm>
            <a:prstGeom prst="line">
              <a:avLst/>
            </a:prstGeom>
            <a:ln>
              <a:solidFill>
                <a:srgbClr val="00965E"/>
              </a:solidFill>
              <a:prstDash val="dash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638B9C5-6D62-CC17-75AE-230A144199D9}"/>
                </a:ext>
              </a:extLst>
            </p:cNvPr>
            <p:cNvCxnSpPr/>
            <p:nvPr/>
          </p:nvCxnSpPr>
          <p:spPr>
            <a:xfrm>
              <a:off x="4270442" y="3812160"/>
              <a:ext cx="1254868" cy="0"/>
            </a:xfrm>
            <a:prstGeom prst="line">
              <a:avLst/>
            </a:prstGeom>
            <a:ln>
              <a:solidFill>
                <a:srgbClr val="00965E"/>
              </a:solidFill>
              <a:prstDash val="dash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46ACDC6-B964-E246-D702-51810C47D24C}"/>
                </a:ext>
              </a:extLst>
            </p:cNvPr>
            <p:cNvCxnSpPr/>
            <p:nvPr/>
          </p:nvCxnSpPr>
          <p:spPr>
            <a:xfrm>
              <a:off x="4270442" y="4164517"/>
              <a:ext cx="1254868" cy="0"/>
            </a:xfrm>
            <a:prstGeom prst="line">
              <a:avLst/>
            </a:prstGeom>
            <a:ln>
              <a:solidFill>
                <a:srgbClr val="00965E"/>
              </a:solidFill>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FB7CA2B-7AEE-26B9-88B7-3ACD3204DFFD}"/>
                </a:ext>
              </a:extLst>
            </p:cNvPr>
            <p:cNvCxnSpPr/>
            <p:nvPr/>
          </p:nvCxnSpPr>
          <p:spPr>
            <a:xfrm>
              <a:off x="4270442" y="4516874"/>
              <a:ext cx="1254868" cy="0"/>
            </a:xfrm>
            <a:prstGeom prst="line">
              <a:avLst/>
            </a:prstGeom>
            <a:ln>
              <a:solidFill>
                <a:srgbClr val="00965E"/>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E5EE45B-203C-D474-1C93-F32B2B530854}"/>
                </a:ext>
              </a:extLst>
            </p:cNvPr>
            <p:cNvCxnSpPr/>
            <p:nvPr/>
          </p:nvCxnSpPr>
          <p:spPr>
            <a:xfrm>
              <a:off x="4270442" y="4869231"/>
              <a:ext cx="1254868" cy="0"/>
            </a:xfrm>
            <a:prstGeom prst="line">
              <a:avLst/>
            </a:prstGeom>
            <a:ln>
              <a:solidFill>
                <a:srgbClr val="00965E"/>
              </a:solidFill>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4010AF8-0211-3601-277B-A7087A45B691}"/>
                </a:ext>
              </a:extLst>
            </p:cNvPr>
            <p:cNvCxnSpPr/>
            <p:nvPr/>
          </p:nvCxnSpPr>
          <p:spPr>
            <a:xfrm>
              <a:off x="4270442" y="5221588"/>
              <a:ext cx="1254868" cy="0"/>
            </a:xfrm>
            <a:prstGeom prst="line">
              <a:avLst/>
            </a:prstGeom>
            <a:ln>
              <a:solidFill>
                <a:srgbClr val="00965E"/>
              </a:solidFill>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61C79A7-B711-7B9D-F681-8BB5B1DEDACB}"/>
                </a:ext>
              </a:extLst>
            </p:cNvPr>
            <p:cNvCxnSpPr/>
            <p:nvPr/>
          </p:nvCxnSpPr>
          <p:spPr>
            <a:xfrm>
              <a:off x="4270442" y="5573949"/>
              <a:ext cx="1254868" cy="0"/>
            </a:xfrm>
            <a:prstGeom prst="line">
              <a:avLst/>
            </a:prstGeom>
            <a:ln>
              <a:solidFill>
                <a:srgbClr val="00965E"/>
              </a:solidFill>
              <a:prstDash val="dashDot"/>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A827B9F7-7325-DCC1-4B5C-1E23ED5D48B3}"/>
              </a:ext>
            </a:extLst>
          </p:cNvPr>
          <p:cNvGrpSpPr/>
          <p:nvPr/>
        </p:nvGrpSpPr>
        <p:grpSpPr>
          <a:xfrm>
            <a:off x="7023877" y="2260039"/>
            <a:ext cx="1254868" cy="2658592"/>
            <a:chOff x="4270442" y="2402732"/>
            <a:chExt cx="1254868" cy="3171217"/>
          </a:xfrm>
        </p:grpSpPr>
        <p:cxnSp>
          <p:nvCxnSpPr>
            <p:cNvPr id="53" name="Straight Connector 52">
              <a:extLst>
                <a:ext uri="{FF2B5EF4-FFF2-40B4-BE49-F238E27FC236}">
                  <a16:creationId xmlns:a16="http://schemas.microsoft.com/office/drawing/2014/main" id="{182CD23D-68FE-EFE7-E092-FA8F07482679}"/>
                </a:ext>
              </a:extLst>
            </p:cNvPr>
            <p:cNvCxnSpPr/>
            <p:nvPr/>
          </p:nvCxnSpPr>
          <p:spPr>
            <a:xfrm>
              <a:off x="4270442" y="2402732"/>
              <a:ext cx="1254868" cy="0"/>
            </a:xfrm>
            <a:prstGeom prst="line">
              <a:avLst/>
            </a:prstGeom>
            <a:ln>
              <a:solidFill>
                <a:srgbClr val="00965E"/>
              </a:solidFill>
              <a:prstDash val="dash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4330C13-6125-A9B2-EE9A-0388F7C26836}"/>
                </a:ext>
              </a:extLst>
            </p:cNvPr>
            <p:cNvCxnSpPr/>
            <p:nvPr/>
          </p:nvCxnSpPr>
          <p:spPr>
            <a:xfrm>
              <a:off x="4270442" y="2755089"/>
              <a:ext cx="1254868" cy="0"/>
            </a:xfrm>
            <a:prstGeom prst="line">
              <a:avLst/>
            </a:prstGeom>
            <a:ln>
              <a:solidFill>
                <a:srgbClr val="00965E"/>
              </a:solidFill>
              <a:prstDash val="dash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9509177-D835-A079-012A-695F45DDD1C1}"/>
                </a:ext>
              </a:extLst>
            </p:cNvPr>
            <p:cNvCxnSpPr/>
            <p:nvPr/>
          </p:nvCxnSpPr>
          <p:spPr>
            <a:xfrm>
              <a:off x="4270442" y="3107446"/>
              <a:ext cx="1254868" cy="0"/>
            </a:xfrm>
            <a:prstGeom prst="line">
              <a:avLst/>
            </a:prstGeom>
            <a:ln>
              <a:solidFill>
                <a:srgbClr val="00965E"/>
              </a:solidFill>
              <a:prstDash val="dash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796DDDF-E06D-500E-392F-AB123F19A26F}"/>
                </a:ext>
              </a:extLst>
            </p:cNvPr>
            <p:cNvCxnSpPr/>
            <p:nvPr/>
          </p:nvCxnSpPr>
          <p:spPr>
            <a:xfrm>
              <a:off x="4270442" y="3459803"/>
              <a:ext cx="1254868" cy="0"/>
            </a:xfrm>
            <a:prstGeom prst="line">
              <a:avLst/>
            </a:prstGeom>
            <a:ln>
              <a:solidFill>
                <a:srgbClr val="00965E"/>
              </a:solidFill>
              <a:prstDash val="dash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0F9EA95-52F3-0998-327F-1D4C9765D8BC}"/>
                </a:ext>
              </a:extLst>
            </p:cNvPr>
            <p:cNvCxnSpPr/>
            <p:nvPr/>
          </p:nvCxnSpPr>
          <p:spPr>
            <a:xfrm>
              <a:off x="4270442" y="3812160"/>
              <a:ext cx="1254868" cy="0"/>
            </a:xfrm>
            <a:prstGeom prst="line">
              <a:avLst/>
            </a:prstGeom>
            <a:ln>
              <a:solidFill>
                <a:srgbClr val="00965E"/>
              </a:solidFill>
              <a:prstDash val="dash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F2F64BB-DD40-B8D8-D54E-94195B9E506C}"/>
                </a:ext>
              </a:extLst>
            </p:cNvPr>
            <p:cNvCxnSpPr/>
            <p:nvPr/>
          </p:nvCxnSpPr>
          <p:spPr>
            <a:xfrm>
              <a:off x="4270442" y="4164517"/>
              <a:ext cx="1254868" cy="0"/>
            </a:xfrm>
            <a:prstGeom prst="line">
              <a:avLst/>
            </a:prstGeom>
            <a:ln>
              <a:solidFill>
                <a:srgbClr val="00965E"/>
              </a:solidFill>
              <a:prstDash val="dash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0E31546-F13F-5F48-70AA-9FEFF8EB7162}"/>
                </a:ext>
              </a:extLst>
            </p:cNvPr>
            <p:cNvCxnSpPr/>
            <p:nvPr/>
          </p:nvCxnSpPr>
          <p:spPr>
            <a:xfrm>
              <a:off x="4270442" y="4516874"/>
              <a:ext cx="1254868" cy="0"/>
            </a:xfrm>
            <a:prstGeom prst="line">
              <a:avLst/>
            </a:prstGeom>
            <a:ln>
              <a:solidFill>
                <a:srgbClr val="00965E"/>
              </a:solidFill>
              <a:prstDash val="dash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8E8DC61-6CC9-790B-F6B9-3C1750556660}"/>
                </a:ext>
              </a:extLst>
            </p:cNvPr>
            <p:cNvCxnSpPr/>
            <p:nvPr/>
          </p:nvCxnSpPr>
          <p:spPr>
            <a:xfrm>
              <a:off x="4270442" y="4869231"/>
              <a:ext cx="1254868" cy="0"/>
            </a:xfrm>
            <a:prstGeom prst="line">
              <a:avLst/>
            </a:prstGeom>
            <a:ln>
              <a:solidFill>
                <a:srgbClr val="00965E"/>
              </a:solidFill>
              <a:prstDash val="dash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4F5C076-93F0-F530-6894-C84800CFE65D}"/>
                </a:ext>
              </a:extLst>
            </p:cNvPr>
            <p:cNvCxnSpPr/>
            <p:nvPr/>
          </p:nvCxnSpPr>
          <p:spPr>
            <a:xfrm>
              <a:off x="4270442" y="5221588"/>
              <a:ext cx="1254868" cy="0"/>
            </a:xfrm>
            <a:prstGeom prst="line">
              <a:avLst/>
            </a:prstGeom>
            <a:ln>
              <a:solidFill>
                <a:srgbClr val="00965E"/>
              </a:solidFill>
              <a:prstDash val="dash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4E0C87D-5097-E4B8-F74B-9461E129998B}"/>
                </a:ext>
              </a:extLst>
            </p:cNvPr>
            <p:cNvCxnSpPr/>
            <p:nvPr/>
          </p:nvCxnSpPr>
          <p:spPr>
            <a:xfrm>
              <a:off x="4270442" y="5573949"/>
              <a:ext cx="1254868" cy="0"/>
            </a:xfrm>
            <a:prstGeom prst="line">
              <a:avLst/>
            </a:prstGeom>
            <a:ln>
              <a:solidFill>
                <a:srgbClr val="00965E"/>
              </a:solidFill>
              <a:prstDash val="dashDot"/>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3DD2FA5-B18F-E6F6-04B0-1D52D59CC65C}"/>
              </a:ext>
            </a:extLst>
          </p:cNvPr>
          <p:cNvGrpSpPr/>
          <p:nvPr/>
        </p:nvGrpSpPr>
        <p:grpSpPr>
          <a:xfrm>
            <a:off x="9348277" y="2260039"/>
            <a:ext cx="1254868" cy="2658592"/>
            <a:chOff x="4270442" y="2402732"/>
            <a:chExt cx="1254868" cy="3171217"/>
          </a:xfrm>
        </p:grpSpPr>
        <p:cxnSp>
          <p:nvCxnSpPr>
            <p:cNvPr id="64" name="Straight Connector 63">
              <a:extLst>
                <a:ext uri="{FF2B5EF4-FFF2-40B4-BE49-F238E27FC236}">
                  <a16:creationId xmlns:a16="http://schemas.microsoft.com/office/drawing/2014/main" id="{109107F3-58CD-6BE0-B709-0BCAE1238EEB}"/>
                </a:ext>
              </a:extLst>
            </p:cNvPr>
            <p:cNvCxnSpPr/>
            <p:nvPr/>
          </p:nvCxnSpPr>
          <p:spPr>
            <a:xfrm>
              <a:off x="4270442" y="2402732"/>
              <a:ext cx="1254868" cy="0"/>
            </a:xfrm>
            <a:prstGeom prst="line">
              <a:avLst/>
            </a:prstGeom>
            <a:ln>
              <a:solidFill>
                <a:srgbClr val="00965E"/>
              </a:solidFill>
              <a:prstDash val="dash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E6ADBAE-1FAD-B496-6A7B-49804FC652B8}"/>
                </a:ext>
              </a:extLst>
            </p:cNvPr>
            <p:cNvCxnSpPr/>
            <p:nvPr/>
          </p:nvCxnSpPr>
          <p:spPr>
            <a:xfrm>
              <a:off x="4270442" y="2755089"/>
              <a:ext cx="1254868" cy="0"/>
            </a:xfrm>
            <a:prstGeom prst="line">
              <a:avLst/>
            </a:prstGeom>
            <a:ln>
              <a:solidFill>
                <a:srgbClr val="00965E"/>
              </a:solidFill>
              <a:prstDash val="dash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1D73F04-69DB-BDE3-60DF-83A3BFDE591E}"/>
                </a:ext>
              </a:extLst>
            </p:cNvPr>
            <p:cNvCxnSpPr/>
            <p:nvPr/>
          </p:nvCxnSpPr>
          <p:spPr>
            <a:xfrm>
              <a:off x="4270442" y="3107446"/>
              <a:ext cx="1254868" cy="0"/>
            </a:xfrm>
            <a:prstGeom prst="line">
              <a:avLst/>
            </a:prstGeom>
            <a:ln>
              <a:solidFill>
                <a:srgbClr val="00965E"/>
              </a:solidFill>
              <a:prstDash val="dash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97D6E53-0DE7-AD8B-FB67-8FD47EAB327E}"/>
                </a:ext>
              </a:extLst>
            </p:cNvPr>
            <p:cNvCxnSpPr/>
            <p:nvPr/>
          </p:nvCxnSpPr>
          <p:spPr>
            <a:xfrm>
              <a:off x="4270442" y="3459803"/>
              <a:ext cx="1254868" cy="0"/>
            </a:xfrm>
            <a:prstGeom prst="line">
              <a:avLst/>
            </a:prstGeom>
            <a:ln>
              <a:solidFill>
                <a:srgbClr val="00965E"/>
              </a:solidFill>
              <a:prstDash val="dash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BD4F965-513D-53FD-6BD5-248A9DF70346}"/>
                </a:ext>
              </a:extLst>
            </p:cNvPr>
            <p:cNvCxnSpPr/>
            <p:nvPr/>
          </p:nvCxnSpPr>
          <p:spPr>
            <a:xfrm>
              <a:off x="4270442" y="3812160"/>
              <a:ext cx="1254868" cy="0"/>
            </a:xfrm>
            <a:prstGeom prst="line">
              <a:avLst/>
            </a:prstGeom>
            <a:ln>
              <a:solidFill>
                <a:srgbClr val="00965E"/>
              </a:solidFill>
              <a:prstDash val="dash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C0E036B-45A1-D38E-9EDF-3A7EBA9DFE0F}"/>
                </a:ext>
              </a:extLst>
            </p:cNvPr>
            <p:cNvCxnSpPr/>
            <p:nvPr/>
          </p:nvCxnSpPr>
          <p:spPr>
            <a:xfrm>
              <a:off x="4270442" y="4164517"/>
              <a:ext cx="1254868" cy="0"/>
            </a:xfrm>
            <a:prstGeom prst="line">
              <a:avLst/>
            </a:prstGeom>
            <a:ln>
              <a:solidFill>
                <a:srgbClr val="00965E"/>
              </a:solidFill>
              <a:prstDash val="dash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3CDC86F-0C40-C91A-FA2A-57AA2E5B8811}"/>
                </a:ext>
              </a:extLst>
            </p:cNvPr>
            <p:cNvCxnSpPr/>
            <p:nvPr/>
          </p:nvCxnSpPr>
          <p:spPr>
            <a:xfrm>
              <a:off x="4270442" y="4516874"/>
              <a:ext cx="1254868" cy="0"/>
            </a:xfrm>
            <a:prstGeom prst="line">
              <a:avLst/>
            </a:prstGeom>
            <a:ln>
              <a:solidFill>
                <a:srgbClr val="00965E"/>
              </a:solidFill>
              <a:prstDash val="dash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1316CE2-B382-6A4E-1F7A-9793A2F6FBBD}"/>
                </a:ext>
              </a:extLst>
            </p:cNvPr>
            <p:cNvCxnSpPr/>
            <p:nvPr/>
          </p:nvCxnSpPr>
          <p:spPr>
            <a:xfrm>
              <a:off x="4270442" y="4869231"/>
              <a:ext cx="1254868" cy="0"/>
            </a:xfrm>
            <a:prstGeom prst="line">
              <a:avLst/>
            </a:prstGeom>
            <a:ln>
              <a:solidFill>
                <a:srgbClr val="00965E"/>
              </a:solidFill>
              <a:prstDash val="dash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0A47AD9-63AF-8A8B-D008-9491E9ACC40D}"/>
                </a:ext>
              </a:extLst>
            </p:cNvPr>
            <p:cNvCxnSpPr/>
            <p:nvPr/>
          </p:nvCxnSpPr>
          <p:spPr>
            <a:xfrm>
              <a:off x="4270442" y="5221588"/>
              <a:ext cx="1254868" cy="0"/>
            </a:xfrm>
            <a:prstGeom prst="line">
              <a:avLst/>
            </a:prstGeom>
            <a:ln>
              <a:solidFill>
                <a:srgbClr val="00965E"/>
              </a:solidFill>
              <a:prstDash val="dash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2256ADD-2B7E-AC6A-269B-B7BF25EDB9C7}"/>
                </a:ext>
              </a:extLst>
            </p:cNvPr>
            <p:cNvCxnSpPr/>
            <p:nvPr/>
          </p:nvCxnSpPr>
          <p:spPr>
            <a:xfrm>
              <a:off x="4270442" y="5573949"/>
              <a:ext cx="1254868" cy="0"/>
            </a:xfrm>
            <a:prstGeom prst="line">
              <a:avLst/>
            </a:prstGeom>
            <a:ln>
              <a:solidFill>
                <a:srgbClr val="00965E"/>
              </a:solidFill>
              <a:prstDash val="dashDot"/>
            </a:ln>
          </p:spPr>
          <p:style>
            <a:lnRef idx="1">
              <a:schemeClr val="accent1"/>
            </a:lnRef>
            <a:fillRef idx="0">
              <a:schemeClr val="accent1"/>
            </a:fillRef>
            <a:effectRef idx="0">
              <a:schemeClr val="accent1"/>
            </a:effectRef>
            <a:fontRef idx="minor">
              <a:schemeClr val="tx1"/>
            </a:fontRef>
          </p:style>
        </p:cxnSp>
      </p:grpSp>
      <p:cxnSp>
        <p:nvCxnSpPr>
          <p:cNvPr id="77" name="Straight Connector 76">
            <a:extLst>
              <a:ext uri="{FF2B5EF4-FFF2-40B4-BE49-F238E27FC236}">
                <a16:creationId xmlns:a16="http://schemas.microsoft.com/office/drawing/2014/main" id="{C264C7E3-BC6B-3E06-0ADC-69975CCB2956}"/>
              </a:ext>
            </a:extLst>
          </p:cNvPr>
          <p:cNvCxnSpPr>
            <a:cxnSpLocks/>
          </p:cNvCxnSpPr>
          <p:nvPr/>
        </p:nvCxnSpPr>
        <p:spPr>
          <a:xfrm>
            <a:off x="3647872" y="1880661"/>
            <a:ext cx="0" cy="3359935"/>
          </a:xfrm>
          <a:prstGeom prst="line">
            <a:avLst/>
          </a:prstGeom>
          <a:ln>
            <a:solidFill>
              <a:srgbClr val="00965E"/>
            </a:solidFill>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830FB632-8A76-7932-3165-574AA2534A11}"/>
              </a:ext>
            </a:extLst>
          </p:cNvPr>
          <p:cNvGrpSpPr/>
          <p:nvPr/>
        </p:nvGrpSpPr>
        <p:grpSpPr>
          <a:xfrm>
            <a:off x="1418519" y="2260039"/>
            <a:ext cx="1974714" cy="2658592"/>
            <a:chOff x="4270442" y="2402732"/>
            <a:chExt cx="1254868" cy="3171217"/>
          </a:xfrm>
        </p:grpSpPr>
        <p:cxnSp>
          <p:nvCxnSpPr>
            <p:cNvPr id="79" name="Straight Connector 78">
              <a:extLst>
                <a:ext uri="{FF2B5EF4-FFF2-40B4-BE49-F238E27FC236}">
                  <a16:creationId xmlns:a16="http://schemas.microsoft.com/office/drawing/2014/main" id="{DE5BDDBD-3D8A-A7BF-1663-5BF792EC91A5}"/>
                </a:ext>
              </a:extLst>
            </p:cNvPr>
            <p:cNvCxnSpPr/>
            <p:nvPr/>
          </p:nvCxnSpPr>
          <p:spPr>
            <a:xfrm>
              <a:off x="4270442" y="2402732"/>
              <a:ext cx="1254868" cy="0"/>
            </a:xfrm>
            <a:prstGeom prst="line">
              <a:avLst/>
            </a:prstGeom>
            <a:ln>
              <a:solidFill>
                <a:srgbClr val="00965E"/>
              </a:solidFill>
              <a:prstDash val="dash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6C15944-2B96-4039-D3F1-A56FC1532826}"/>
                </a:ext>
              </a:extLst>
            </p:cNvPr>
            <p:cNvCxnSpPr/>
            <p:nvPr/>
          </p:nvCxnSpPr>
          <p:spPr>
            <a:xfrm>
              <a:off x="4270442" y="2755089"/>
              <a:ext cx="1254868" cy="0"/>
            </a:xfrm>
            <a:prstGeom prst="line">
              <a:avLst/>
            </a:prstGeom>
            <a:ln>
              <a:solidFill>
                <a:srgbClr val="00965E"/>
              </a:solidFill>
              <a:prstDash val="dash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72F6BE70-9322-C62A-92DD-D363C5BD626C}"/>
                </a:ext>
              </a:extLst>
            </p:cNvPr>
            <p:cNvCxnSpPr/>
            <p:nvPr/>
          </p:nvCxnSpPr>
          <p:spPr>
            <a:xfrm>
              <a:off x="4270442" y="3107446"/>
              <a:ext cx="1254868" cy="0"/>
            </a:xfrm>
            <a:prstGeom prst="line">
              <a:avLst/>
            </a:prstGeom>
            <a:ln>
              <a:solidFill>
                <a:srgbClr val="00965E"/>
              </a:solidFill>
              <a:prstDash val="dash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C97833C-D3D8-EE7D-7C80-692E3793DE2C}"/>
                </a:ext>
              </a:extLst>
            </p:cNvPr>
            <p:cNvCxnSpPr/>
            <p:nvPr/>
          </p:nvCxnSpPr>
          <p:spPr>
            <a:xfrm>
              <a:off x="4270442" y="3459803"/>
              <a:ext cx="1254868" cy="0"/>
            </a:xfrm>
            <a:prstGeom prst="line">
              <a:avLst/>
            </a:prstGeom>
            <a:ln>
              <a:solidFill>
                <a:srgbClr val="00965E"/>
              </a:solidFill>
              <a:prstDash val="dash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4AAD539-0411-1D64-D4BB-75DD3F7D71F3}"/>
                </a:ext>
              </a:extLst>
            </p:cNvPr>
            <p:cNvCxnSpPr/>
            <p:nvPr/>
          </p:nvCxnSpPr>
          <p:spPr>
            <a:xfrm>
              <a:off x="4270442" y="3812160"/>
              <a:ext cx="1254868" cy="0"/>
            </a:xfrm>
            <a:prstGeom prst="line">
              <a:avLst/>
            </a:prstGeom>
            <a:ln>
              <a:solidFill>
                <a:srgbClr val="00965E"/>
              </a:solidFill>
              <a:prstDash val="dash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7F56BAF9-92F8-CEC7-D365-BA3FA819A56C}"/>
                </a:ext>
              </a:extLst>
            </p:cNvPr>
            <p:cNvCxnSpPr/>
            <p:nvPr/>
          </p:nvCxnSpPr>
          <p:spPr>
            <a:xfrm>
              <a:off x="4270442" y="4164517"/>
              <a:ext cx="1254868" cy="0"/>
            </a:xfrm>
            <a:prstGeom prst="line">
              <a:avLst/>
            </a:prstGeom>
            <a:ln>
              <a:solidFill>
                <a:srgbClr val="00965E"/>
              </a:solidFill>
              <a:prstDash val="dash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3F4CA73-3DC5-4436-2188-9C840FE8E36A}"/>
                </a:ext>
              </a:extLst>
            </p:cNvPr>
            <p:cNvCxnSpPr/>
            <p:nvPr/>
          </p:nvCxnSpPr>
          <p:spPr>
            <a:xfrm>
              <a:off x="4270442" y="4516874"/>
              <a:ext cx="1254868" cy="0"/>
            </a:xfrm>
            <a:prstGeom prst="line">
              <a:avLst/>
            </a:prstGeom>
            <a:ln>
              <a:solidFill>
                <a:srgbClr val="00965E"/>
              </a:solidFill>
              <a:prstDash val="dash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A1B9F21-7EB3-8EA9-4B95-8481D8A6F54F}"/>
                </a:ext>
              </a:extLst>
            </p:cNvPr>
            <p:cNvCxnSpPr/>
            <p:nvPr/>
          </p:nvCxnSpPr>
          <p:spPr>
            <a:xfrm>
              <a:off x="4270442" y="4869231"/>
              <a:ext cx="1254868" cy="0"/>
            </a:xfrm>
            <a:prstGeom prst="line">
              <a:avLst/>
            </a:prstGeom>
            <a:ln>
              <a:solidFill>
                <a:srgbClr val="00965E"/>
              </a:solidFill>
              <a:prstDash val="dash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5247661-82FC-4807-8FFA-388B056905D5}"/>
                </a:ext>
              </a:extLst>
            </p:cNvPr>
            <p:cNvCxnSpPr/>
            <p:nvPr/>
          </p:nvCxnSpPr>
          <p:spPr>
            <a:xfrm>
              <a:off x="4270442" y="5221588"/>
              <a:ext cx="1254868" cy="0"/>
            </a:xfrm>
            <a:prstGeom prst="line">
              <a:avLst/>
            </a:prstGeom>
            <a:ln>
              <a:solidFill>
                <a:srgbClr val="00965E"/>
              </a:solidFill>
              <a:prstDash val="dash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E1828F1-64AD-DD1C-E863-0FDF859B3C94}"/>
                </a:ext>
              </a:extLst>
            </p:cNvPr>
            <p:cNvCxnSpPr/>
            <p:nvPr/>
          </p:nvCxnSpPr>
          <p:spPr>
            <a:xfrm>
              <a:off x="4270442" y="5573949"/>
              <a:ext cx="1254868" cy="0"/>
            </a:xfrm>
            <a:prstGeom prst="line">
              <a:avLst/>
            </a:prstGeom>
            <a:ln>
              <a:solidFill>
                <a:srgbClr val="00965E"/>
              </a:solidFill>
              <a:prstDash val="dashDot"/>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7C8C40EA-EE93-4434-D32A-CAF0A74E9F62}"/>
              </a:ext>
            </a:extLst>
          </p:cNvPr>
          <p:cNvGrpSpPr/>
          <p:nvPr/>
        </p:nvGrpSpPr>
        <p:grpSpPr>
          <a:xfrm>
            <a:off x="4679004" y="847989"/>
            <a:ext cx="776499" cy="714648"/>
            <a:chOff x="2907176" y="2416627"/>
            <a:chExt cx="3707632" cy="3707632"/>
          </a:xfrm>
        </p:grpSpPr>
        <p:sp>
          <p:nvSpPr>
            <p:cNvPr id="95" name="Oval 94">
              <a:extLst>
                <a:ext uri="{FF2B5EF4-FFF2-40B4-BE49-F238E27FC236}">
                  <a16:creationId xmlns:a16="http://schemas.microsoft.com/office/drawing/2014/main" id="{2EAB4CEA-8DE5-532B-AC5A-A5CEE1B87A44}"/>
                </a:ext>
              </a:extLst>
            </p:cNvPr>
            <p:cNvSpPr/>
            <p:nvPr/>
          </p:nvSpPr>
          <p:spPr>
            <a:xfrm>
              <a:off x="2907176" y="2416627"/>
              <a:ext cx="3707632" cy="370763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801248F4-EB44-9E89-FF73-E4DD7D42F9E0}"/>
                </a:ext>
              </a:extLst>
            </p:cNvPr>
            <p:cNvSpPr/>
            <p:nvPr/>
          </p:nvSpPr>
          <p:spPr>
            <a:xfrm>
              <a:off x="3265403" y="2744459"/>
              <a:ext cx="2991178" cy="2991178"/>
            </a:xfrm>
            <a:prstGeom prst="ellipse">
              <a:avLst/>
            </a:prstGeom>
            <a:solidFill>
              <a:srgbClr val="FF5C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a:extLst>
              <a:ext uri="{FF2B5EF4-FFF2-40B4-BE49-F238E27FC236}">
                <a16:creationId xmlns:a16="http://schemas.microsoft.com/office/drawing/2014/main" id="{52C5A173-4DA7-D6EE-A009-72447D04090D}"/>
              </a:ext>
            </a:extLst>
          </p:cNvPr>
          <p:cNvGrpSpPr/>
          <p:nvPr/>
        </p:nvGrpSpPr>
        <p:grpSpPr>
          <a:xfrm>
            <a:off x="7247106" y="847989"/>
            <a:ext cx="776499" cy="714648"/>
            <a:chOff x="2907176" y="2416627"/>
            <a:chExt cx="3707632" cy="3707632"/>
          </a:xfrm>
        </p:grpSpPr>
        <p:sp>
          <p:nvSpPr>
            <p:cNvPr id="98" name="Oval 97">
              <a:extLst>
                <a:ext uri="{FF2B5EF4-FFF2-40B4-BE49-F238E27FC236}">
                  <a16:creationId xmlns:a16="http://schemas.microsoft.com/office/drawing/2014/main" id="{53962E50-6855-7A13-7D81-050C401974D8}"/>
                </a:ext>
              </a:extLst>
            </p:cNvPr>
            <p:cNvSpPr/>
            <p:nvPr/>
          </p:nvSpPr>
          <p:spPr>
            <a:xfrm>
              <a:off x="2907176" y="2416627"/>
              <a:ext cx="3707632" cy="370763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81339487-BF11-0B34-1C61-314042C32F31}"/>
                </a:ext>
              </a:extLst>
            </p:cNvPr>
            <p:cNvSpPr/>
            <p:nvPr/>
          </p:nvSpPr>
          <p:spPr>
            <a:xfrm>
              <a:off x="3265403" y="2744459"/>
              <a:ext cx="2991178" cy="2991178"/>
            </a:xfrm>
            <a:prstGeom prst="ellipse">
              <a:avLst/>
            </a:prstGeom>
            <a:solidFill>
              <a:srgbClr val="FF5C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a:extLst>
              <a:ext uri="{FF2B5EF4-FFF2-40B4-BE49-F238E27FC236}">
                <a16:creationId xmlns:a16="http://schemas.microsoft.com/office/drawing/2014/main" id="{4DBB6C35-7EBD-3464-9FE3-AB6A38568135}"/>
              </a:ext>
            </a:extLst>
          </p:cNvPr>
          <p:cNvGrpSpPr/>
          <p:nvPr/>
        </p:nvGrpSpPr>
        <p:grpSpPr>
          <a:xfrm>
            <a:off x="9387191" y="847989"/>
            <a:ext cx="776499" cy="714648"/>
            <a:chOff x="2907176" y="2416627"/>
            <a:chExt cx="3707632" cy="3707632"/>
          </a:xfrm>
        </p:grpSpPr>
        <p:sp>
          <p:nvSpPr>
            <p:cNvPr id="101" name="Oval 100">
              <a:extLst>
                <a:ext uri="{FF2B5EF4-FFF2-40B4-BE49-F238E27FC236}">
                  <a16:creationId xmlns:a16="http://schemas.microsoft.com/office/drawing/2014/main" id="{EDBD4923-44EE-0543-93D8-79E9853C2F8B}"/>
                </a:ext>
              </a:extLst>
            </p:cNvPr>
            <p:cNvSpPr/>
            <p:nvPr/>
          </p:nvSpPr>
          <p:spPr>
            <a:xfrm>
              <a:off x="2907176" y="2416627"/>
              <a:ext cx="3707632" cy="370763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850C12C6-FAC9-090D-BAEC-88E606F5BC6F}"/>
                </a:ext>
              </a:extLst>
            </p:cNvPr>
            <p:cNvSpPr/>
            <p:nvPr/>
          </p:nvSpPr>
          <p:spPr>
            <a:xfrm>
              <a:off x="3265403" y="2744459"/>
              <a:ext cx="2991178" cy="2991178"/>
            </a:xfrm>
            <a:prstGeom prst="ellipse">
              <a:avLst/>
            </a:prstGeom>
            <a:solidFill>
              <a:srgbClr val="FF5C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4" name="Graphic 103">
            <a:extLst>
              <a:ext uri="{FF2B5EF4-FFF2-40B4-BE49-F238E27FC236}">
                <a16:creationId xmlns:a16="http://schemas.microsoft.com/office/drawing/2014/main" id="{F439A845-4138-F55D-ABBF-0614C4266F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93422" y="1061833"/>
            <a:ext cx="347662" cy="307433"/>
          </a:xfrm>
          <a:prstGeom prst="rect">
            <a:avLst/>
          </a:prstGeom>
        </p:spPr>
      </p:pic>
      <p:pic>
        <p:nvPicPr>
          <p:cNvPr id="106" name="Graphic 105">
            <a:extLst>
              <a:ext uri="{FF2B5EF4-FFF2-40B4-BE49-F238E27FC236}">
                <a16:creationId xmlns:a16="http://schemas.microsoft.com/office/drawing/2014/main" id="{207CF30E-CD37-0D8C-F1A3-1D0CD27877F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36449" y="1015432"/>
            <a:ext cx="399533" cy="351802"/>
          </a:xfrm>
          <a:prstGeom prst="rect">
            <a:avLst/>
          </a:prstGeom>
        </p:spPr>
      </p:pic>
      <p:pic>
        <p:nvPicPr>
          <p:cNvPr id="108" name="Graphic 107">
            <a:extLst>
              <a:ext uri="{FF2B5EF4-FFF2-40B4-BE49-F238E27FC236}">
                <a16:creationId xmlns:a16="http://schemas.microsoft.com/office/drawing/2014/main" id="{CEEEEC27-93B5-AA06-C46D-D9EBAF1C8D5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40037" y="1044103"/>
            <a:ext cx="416182" cy="348906"/>
          </a:xfrm>
          <a:prstGeom prst="rect">
            <a:avLst/>
          </a:prstGeom>
        </p:spPr>
      </p:pic>
      <p:sp>
        <p:nvSpPr>
          <p:cNvPr id="109" name="TextBox 108">
            <a:extLst>
              <a:ext uri="{FF2B5EF4-FFF2-40B4-BE49-F238E27FC236}">
                <a16:creationId xmlns:a16="http://schemas.microsoft.com/office/drawing/2014/main" id="{A4E5D5C1-316C-822B-188E-C61777946C41}"/>
              </a:ext>
            </a:extLst>
          </p:cNvPr>
          <p:cNvSpPr txBox="1"/>
          <p:nvPr/>
        </p:nvSpPr>
        <p:spPr>
          <a:xfrm>
            <a:off x="2563998" y="5348560"/>
            <a:ext cx="8920264" cy="1338828"/>
          </a:xfrm>
          <a:prstGeom prst="rect">
            <a:avLst/>
          </a:prstGeom>
          <a:noFill/>
        </p:spPr>
        <p:txBody>
          <a:bodyPr wrap="square">
            <a:spAutoFit/>
          </a:bodyPr>
          <a:lstStyle/>
          <a:p>
            <a:pPr algn="just">
              <a:tabLst>
                <a:tab pos="2865755" algn="ctr"/>
                <a:tab pos="5731510" algn="r"/>
              </a:tabLst>
            </a:pPr>
            <a:r>
              <a:rPr lang="en-US" sz="900" dirty="0">
                <a:solidFill>
                  <a:schemeClr val="tx1">
                    <a:lumMod val="85000"/>
                    <a:lumOff val="15000"/>
                  </a:schemeClr>
                </a:solidFill>
                <a:latin typeface="BNPP Sans Light" panose="02000503020000020004" pitchFamily="2" charset="0"/>
              </a:rPr>
              <a:t>Source: NSE indices</a:t>
            </a:r>
            <a:r>
              <a:rPr lang="en-IN" sz="900" dirty="0">
                <a:solidFill>
                  <a:schemeClr val="tx1">
                    <a:lumMod val="85000"/>
                    <a:lumOff val="15000"/>
                  </a:schemeClr>
                </a:solidFill>
                <a:latin typeface="BNPP Sans Light" panose="02000503020000020004" pitchFamily="2" charset="0"/>
              </a:rPr>
              <a:t> </a:t>
            </a:r>
            <a:r>
              <a:rPr lang="en-US" sz="900" dirty="0">
                <a:solidFill>
                  <a:schemeClr val="tx1">
                    <a:lumMod val="85000"/>
                    <a:lumOff val="15000"/>
                  </a:schemeClr>
                </a:solidFill>
                <a:latin typeface="BNPP Sans Light" panose="02000503020000020004" pitchFamily="2" charset="0"/>
              </a:rPr>
              <a:t>*Traditional Investment taxed at 30% and Target Maturity Fund taxed at 20% post indexation exclusive of applicable surcharges &amp; </a:t>
            </a:r>
            <a:r>
              <a:rPr lang="en-US" sz="900" dirty="0" err="1">
                <a:solidFill>
                  <a:schemeClr val="tx1">
                    <a:lumMod val="85000"/>
                    <a:lumOff val="15000"/>
                  </a:schemeClr>
                </a:solidFill>
                <a:latin typeface="BNPP Sans Light" panose="02000503020000020004" pitchFamily="2" charset="0"/>
              </a:rPr>
              <a:t>cess</a:t>
            </a:r>
            <a:r>
              <a:rPr lang="en-US" sz="900" dirty="0">
                <a:solidFill>
                  <a:schemeClr val="tx1">
                    <a:lumMod val="85000"/>
                    <a:lumOff val="15000"/>
                  </a:schemeClr>
                </a:solidFill>
                <a:latin typeface="BNPP Sans Light" panose="02000503020000020004" pitchFamily="2" charset="0"/>
              </a:rPr>
              <a:t>. Rate of return for traditional investment is assumed to be same as the yield of the Benchmark Index. Rate of return for Target Maturity Fund is the yield of the index as on December 30, 2022, and does not include scheme expenses, impact cost, etc. (Source: NSE Index methodology document). Rate of indexation is assumed to be 5%. Rate of tax-free bonds is the average yield of tax-free bonds traded on NSE. Investors are advised to consult their tax advisors for taxation related matters. To be used for illustrative purposes only </a:t>
            </a:r>
            <a:r>
              <a:rPr lang="en-IN" sz="900" dirty="0">
                <a:solidFill>
                  <a:schemeClr val="tx1">
                    <a:lumMod val="85000"/>
                    <a:lumOff val="15000"/>
                  </a:schemeClr>
                </a:solidFill>
                <a:latin typeface="BNPP Sans Light" panose="02000503020000020004" pitchFamily="2" charset="0"/>
              </a:rPr>
              <a:t>illustration to explain the concept of indexations and its benefits and actual dates and figures would vary</a:t>
            </a:r>
            <a:r>
              <a:rPr lang="en-US" sz="900" dirty="0">
                <a:solidFill>
                  <a:schemeClr val="tx1">
                    <a:lumMod val="85000"/>
                    <a:lumOff val="15000"/>
                  </a:schemeClr>
                </a:solidFill>
                <a:latin typeface="BNPP Sans Light" panose="02000503020000020004" pitchFamily="2" charset="0"/>
              </a:rPr>
              <a:t>. Actual tax implications may differ basis prevailing tax laws. </a:t>
            </a:r>
            <a:r>
              <a:rPr lang="en-IN" sz="900" dirty="0">
                <a:solidFill>
                  <a:schemeClr val="tx1">
                    <a:lumMod val="85000"/>
                    <a:lumOff val="15000"/>
                  </a:schemeClr>
                </a:solidFill>
                <a:latin typeface="BNPP Sans Light" panose="02000503020000020004" pitchFamily="2" charset="0"/>
              </a:rPr>
              <a:t>The Scheme is not providing any assured or guaranteed returns, neither forecasting any returns. This is not an indicative yield as well of the product. Traditional Saving Schemes such as Fixed Deposits and Target Maturity Funds are not comparable. The comparison is limited to tax efficiency, which is subject to changes in prevailing tax laws. Investments in FDs are insured by Deposit Insurance and Credit Guarantee Corporation (DICGC)  </a:t>
            </a:r>
            <a:r>
              <a:rPr lang="en-IN" sz="900" dirty="0" err="1">
                <a:solidFill>
                  <a:schemeClr val="tx1">
                    <a:lumMod val="85000"/>
                    <a:lumOff val="15000"/>
                  </a:schemeClr>
                </a:solidFill>
                <a:latin typeface="BNPP Sans Light" panose="02000503020000020004" pitchFamily="2" charset="0"/>
              </a:rPr>
              <a:t>upto</a:t>
            </a:r>
            <a:r>
              <a:rPr lang="en-IN" sz="900" dirty="0">
                <a:solidFill>
                  <a:schemeClr val="tx1">
                    <a:lumMod val="85000"/>
                    <a:lumOff val="15000"/>
                  </a:schemeClr>
                </a:solidFill>
                <a:latin typeface="BNPP Sans Light" panose="02000503020000020004" pitchFamily="2" charset="0"/>
              </a:rPr>
              <a:t> a maximum of Rs. 1,00,000 (Rupees one lakh) for both principal and interest amount. </a:t>
            </a:r>
          </a:p>
          <a:p>
            <a:pPr algn="just">
              <a:tabLst>
                <a:tab pos="2865755" algn="ctr"/>
                <a:tab pos="5731510" algn="r"/>
              </a:tabLst>
            </a:pPr>
            <a:r>
              <a:rPr lang="en-IN" sz="900" b="1" dirty="0">
                <a:solidFill>
                  <a:schemeClr val="tx1">
                    <a:lumMod val="85000"/>
                    <a:lumOff val="15000"/>
                  </a:schemeClr>
                </a:solidFill>
                <a:latin typeface="BNPP Sans Light" panose="02000503020000020004" pitchFamily="2" charset="0"/>
              </a:rPr>
              <a:t>Past Performance may or may not be sustained in future. </a:t>
            </a:r>
          </a:p>
        </p:txBody>
      </p:sp>
      <p:sp>
        <p:nvSpPr>
          <p:cNvPr id="2" name="TextBox 1">
            <a:extLst>
              <a:ext uri="{FF2B5EF4-FFF2-40B4-BE49-F238E27FC236}">
                <a16:creationId xmlns:a16="http://schemas.microsoft.com/office/drawing/2014/main" id="{105FC3B8-BEAD-4964-A98D-66483724FE51}"/>
              </a:ext>
            </a:extLst>
          </p:cNvPr>
          <p:cNvSpPr txBox="1"/>
          <p:nvPr/>
        </p:nvSpPr>
        <p:spPr>
          <a:xfrm>
            <a:off x="11472456" y="6413209"/>
            <a:ext cx="473206" cy="369332"/>
          </a:xfrm>
          <a:prstGeom prst="rect">
            <a:avLst/>
          </a:prstGeom>
          <a:noFill/>
        </p:spPr>
        <p:txBody>
          <a:bodyPr wrap="none" rtlCol="0">
            <a:spAutoFit/>
          </a:bodyPr>
          <a:lstStyle/>
          <a:p>
            <a:r>
              <a:rPr lang="en-US" b="1" dirty="0">
                <a:solidFill>
                  <a:schemeClr val="bg1"/>
                </a:solidFill>
                <a:latin typeface="Futura" pitchFamily="50" charset="0"/>
              </a:rPr>
              <a:t>14</a:t>
            </a:r>
          </a:p>
        </p:txBody>
      </p:sp>
      <p:pic>
        <p:nvPicPr>
          <p:cNvPr id="12" name="Graphic 11">
            <a:extLst>
              <a:ext uri="{FF2B5EF4-FFF2-40B4-BE49-F238E27FC236}">
                <a16:creationId xmlns:a16="http://schemas.microsoft.com/office/drawing/2014/main" id="{32E58C39-03AD-F4F8-9F1F-6B5E29329330}"/>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r="71119" b="-4811"/>
          <a:stretch/>
        </p:blipFill>
        <p:spPr>
          <a:xfrm rot="5400000" flipH="1">
            <a:off x="11285963" y="474775"/>
            <a:ext cx="1371600" cy="422048"/>
          </a:xfrm>
          <a:prstGeom prst="rect">
            <a:avLst/>
          </a:prstGeom>
        </p:spPr>
      </p:pic>
    </p:spTree>
    <p:extLst>
      <p:ext uri="{BB962C8B-B14F-4D97-AF65-F5344CB8AC3E}">
        <p14:creationId xmlns:p14="http://schemas.microsoft.com/office/powerpoint/2010/main" val="1410688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D91D46C-82E7-1629-4BD5-486F38155708}"/>
              </a:ext>
            </a:extLst>
          </p:cNvPr>
          <p:cNvGrpSpPr/>
          <p:nvPr/>
        </p:nvGrpSpPr>
        <p:grpSpPr>
          <a:xfrm>
            <a:off x="-1" y="1"/>
            <a:ext cx="11484263" cy="546402"/>
            <a:chOff x="-1" y="1"/>
            <a:chExt cx="11484263" cy="546402"/>
          </a:xfrm>
        </p:grpSpPr>
        <p:sp>
          <p:nvSpPr>
            <p:cNvPr id="16" name="Rectangle 15">
              <a:extLst>
                <a:ext uri="{FF2B5EF4-FFF2-40B4-BE49-F238E27FC236}">
                  <a16:creationId xmlns:a16="http://schemas.microsoft.com/office/drawing/2014/main" id="{6A467A86-CDD4-910A-DC5A-38CA9FC7EBF4}"/>
                </a:ext>
              </a:extLst>
            </p:cNvPr>
            <p:cNvSpPr/>
            <p:nvPr/>
          </p:nvSpPr>
          <p:spPr>
            <a:xfrm>
              <a:off x="-1" y="1"/>
              <a:ext cx="676505" cy="546402"/>
            </a:xfrm>
            <a:prstGeom prst="rect">
              <a:avLst/>
            </a:prstGeom>
            <a:solidFill>
              <a:srgbClr val="009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89DD232D-CF79-57D6-006F-E37C29186679}"/>
                </a:ext>
              </a:extLst>
            </p:cNvPr>
            <p:cNvCxnSpPr>
              <a:cxnSpLocks/>
            </p:cNvCxnSpPr>
            <p:nvPr/>
          </p:nvCxnSpPr>
          <p:spPr>
            <a:xfrm>
              <a:off x="-1" y="546403"/>
              <a:ext cx="11484263" cy="0"/>
            </a:xfrm>
            <a:prstGeom prst="line">
              <a:avLst/>
            </a:prstGeom>
            <a:ln w="15875">
              <a:solidFill>
                <a:srgbClr val="FF5C34"/>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903862F8-CF66-7E1A-2710-E2F2FD27B6AC}"/>
              </a:ext>
            </a:extLst>
          </p:cNvPr>
          <p:cNvSpPr txBox="1"/>
          <p:nvPr/>
        </p:nvSpPr>
        <p:spPr>
          <a:xfrm>
            <a:off x="676504" y="127910"/>
            <a:ext cx="3885768" cy="400110"/>
          </a:xfrm>
          <a:prstGeom prst="rect">
            <a:avLst/>
          </a:prstGeom>
          <a:noFill/>
        </p:spPr>
        <p:txBody>
          <a:bodyPr wrap="square">
            <a:spAutoFit/>
          </a:bodyPr>
          <a:lstStyle/>
          <a:p>
            <a:r>
              <a:rPr lang="fr-FR" sz="2000" b="1" dirty="0" err="1">
                <a:solidFill>
                  <a:schemeClr val="tx1">
                    <a:lumMod val="65000"/>
                    <a:lumOff val="35000"/>
                  </a:schemeClr>
                </a:solidFill>
                <a:latin typeface="BNPP Sans" panose="02000000000000000000" pitchFamily="2" charset="0"/>
              </a:rPr>
              <a:t>Who</a:t>
            </a:r>
            <a:r>
              <a:rPr lang="fr-FR" sz="2000" b="1" dirty="0">
                <a:solidFill>
                  <a:schemeClr val="tx1">
                    <a:lumMod val="65000"/>
                    <a:lumOff val="35000"/>
                  </a:schemeClr>
                </a:solidFill>
                <a:latin typeface="BNPP Sans" panose="02000000000000000000" pitchFamily="2" charset="0"/>
              </a:rPr>
              <a:t> </a:t>
            </a:r>
            <a:r>
              <a:rPr lang="fr-FR" sz="2000" b="1" dirty="0" err="1">
                <a:solidFill>
                  <a:schemeClr val="tx1">
                    <a:lumMod val="65000"/>
                    <a:lumOff val="35000"/>
                  </a:schemeClr>
                </a:solidFill>
                <a:latin typeface="BNPP Sans" panose="02000000000000000000" pitchFamily="2" charset="0"/>
              </a:rPr>
              <a:t>is</a:t>
            </a:r>
            <a:r>
              <a:rPr lang="fr-FR" sz="2000" b="1" dirty="0">
                <a:solidFill>
                  <a:schemeClr val="tx1">
                    <a:lumMod val="65000"/>
                    <a:lumOff val="35000"/>
                  </a:schemeClr>
                </a:solidFill>
                <a:latin typeface="BNPP Sans" panose="02000000000000000000" pitchFamily="2" charset="0"/>
              </a:rPr>
              <a:t> </a:t>
            </a:r>
            <a:r>
              <a:rPr lang="fr-FR" sz="2000" b="1" dirty="0" err="1">
                <a:solidFill>
                  <a:schemeClr val="tx1">
                    <a:lumMod val="65000"/>
                    <a:lumOff val="35000"/>
                  </a:schemeClr>
                </a:solidFill>
                <a:latin typeface="BNPP Sans" panose="02000000000000000000" pitchFamily="2" charset="0"/>
              </a:rPr>
              <a:t>it</a:t>
            </a:r>
            <a:r>
              <a:rPr lang="fr-FR" sz="2000" b="1" dirty="0">
                <a:solidFill>
                  <a:schemeClr val="tx1">
                    <a:lumMod val="65000"/>
                    <a:lumOff val="35000"/>
                  </a:schemeClr>
                </a:solidFill>
                <a:latin typeface="BNPP Sans" panose="02000000000000000000" pitchFamily="2" charset="0"/>
              </a:rPr>
              <a:t> </a:t>
            </a:r>
            <a:r>
              <a:rPr lang="fr-FR" sz="2000" b="1" dirty="0" err="1">
                <a:solidFill>
                  <a:schemeClr val="tx1">
                    <a:lumMod val="65000"/>
                    <a:lumOff val="35000"/>
                  </a:schemeClr>
                </a:solidFill>
                <a:latin typeface="BNPP Sans" panose="02000000000000000000" pitchFamily="2" charset="0"/>
              </a:rPr>
              <a:t>suitable</a:t>
            </a:r>
            <a:r>
              <a:rPr lang="fr-FR" sz="2000" b="1" dirty="0">
                <a:solidFill>
                  <a:schemeClr val="tx1">
                    <a:lumMod val="65000"/>
                    <a:lumOff val="35000"/>
                  </a:schemeClr>
                </a:solidFill>
                <a:latin typeface="BNPP Sans" panose="02000000000000000000" pitchFamily="2" charset="0"/>
              </a:rPr>
              <a:t> for?</a:t>
            </a:r>
            <a:endParaRPr lang="en-US" sz="2000" b="1" dirty="0">
              <a:solidFill>
                <a:schemeClr val="tx1">
                  <a:lumMod val="65000"/>
                  <a:lumOff val="35000"/>
                </a:schemeClr>
              </a:solidFill>
              <a:latin typeface="BNPP Sans"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t="27172" b="27172"/>
          <a:stretch/>
        </p:blipFill>
        <p:spPr>
          <a:xfrm>
            <a:off x="-539381" y="1580324"/>
            <a:ext cx="12890758" cy="3170577"/>
          </a:xfrm>
          <a:prstGeom prst="rect">
            <a:avLst/>
          </a:prstGeom>
        </p:spPr>
      </p:pic>
      <p:sp>
        <p:nvSpPr>
          <p:cNvPr id="6" name="Rectangle 5"/>
          <p:cNvSpPr/>
          <p:nvPr/>
        </p:nvSpPr>
        <p:spPr>
          <a:xfrm>
            <a:off x="1014245" y="3254153"/>
            <a:ext cx="2121561" cy="492443"/>
          </a:xfrm>
          <a:prstGeom prst="rect">
            <a:avLst/>
          </a:prstGeom>
        </p:spPr>
        <p:txBody>
          <a:bodyPr wrap="square">
            <a:spAutoFit/>
          </a:bodyPr>
          <a:lstStyle/>
          <a:p>
            <a:pPr algn="ctr">
              <a:spcBef>
                <a:spcPts val="600"/>
              </a:spcBef>
              <a:spcAft>
                <a:spcPts val="600"/>
              </a:spcAft>
              <a:defRPr sz="1400" b="0" i="0" u="none" strike="noStrike" kern="1200" spc="0" baseline="0">
                <a:solidFill>
                  <a:prstClr val="black">
                    <a:lumMod val="75000"/>
                    <a:lumOff val="25000"/>
                  </a:prstClr>
                </a:solidFill>
                <a:latin typeface="BNPP Sans "/>
                <a:ea typeface="+mn-ea"/>
                <a:cs typeface="+mn-cs"/>
              </a:defRPr>
            </a:pPr>
            <a:r>
              <a:rPr lang="en-US" sz="1300" b="1" dirty="0">
                <a:solidFill>
                  <a:schemeClr val="tx1">
                    <a:lumMod val="75000"/>
                    <a:lumOff val="25000"/>
                  </a:schemeClr>
                </a:solidFill>
                <a:latin typeface="BNPP Sans Light" panose="02000503020000020004" pitchFamily="2" charset="0"/>
              </a:rPr>
              <a:t>Investors looking for predictable income*</a:t>
            </a:r>
          </a:p>
        </p:txBody>
      </p:sp>
      <p:sp>
        <p:nvSpPr>
          <p:cNvPr id="23" name="Rectangle 22"/>
          <p:cNvSpPr/>
          <p:nvPr/>
        </p:nvSpPr>
        <p:spPr>
          <a:xfrm>
            <a:off x="4689432" y="3254153"/>
            <a:ext cx="2530147" cy="692497"/>
          </a:xfrm>
          <a:prstGeom prst="rect">
            <a:avLst/>
          </a:prstGeom>
        </p:spPr>
        <p:txBody>
          <a:bodyPr wrap="square">
            <a:spAutoFit/>
          </a:bodyPr>
          <a:lstStyle/>
          <a:p>
            <a:pPr algn="ctr">
              <a:spcBef>
                <a:spcPts val="600"/>
              </a:spcBef>
              <a:spcAft>
                <a:spcPts val="600"/>
              </a:spcAft>
              <a:defRPr sz="1400" b="0" i="0" u="none" strike="noStrike" kern="1200" spc="0" baseline="0">
                <a:solidFill>
                  <a:prstClr val="black">
                    <a:lumMod val="75000"/>
                    <a:lumOff val="25000"/>
                  </a:prstClr>
                </a:solidFill>
                <a:latin typeface="BNPP Sans "/>
                <a:ea typeface="+mn-ea"/>
                <a:cs typeface="+mn-cs"/>
              </a:defRPr>
            </a:pPr>
            <a:r>
              <a:rPr lang="en-US" sz="1300" b="1" dirty="0">
                <a:solidFill>
                  <a:schemeClr val="tx1">
                    <a:lumMod val="75000"/>
                    <a:lumOff val="25000"/>
                  </a:schemeClr>
                </a:solidFill>
                <a:latin typeface="BNPP Sans Light" panose="02000503020000020004" pitchFamily="2" charset="0"/>
              </a:rPr>
              <a:t>Investors whose investment horizon matches with the maturity date of the fund</a:t>
            </a:r>
          </a:p>
        </p:txBody>
      </p:sp>
      <p:sp>
        <p:nvSpPr>
          <p:cNvPr id="24" name="Rectangle 23"/>
          <p:cNvSpPr/>
          <p:nvPr/>
        </p:nvSpPr>
        <p:spPr>
          <a:xfrm>
            <a:off x="8773205" y="3254153"/>
            <a:ext cx="2232841" cy="492443"/>
          </a:xfrm>
          <a:prstGeom prst="rect">
            <a:avLst/>
          </a:prstGeom>
        </p:spPr>
        <p:txBody>
          <a:bodyPr wrap="square">
            <a:spAutoFit/>
          </a:bodyPr>
          <a:lstStyle/>
          <a:p>
            <a:pPr algn="ctr">
              <a:spcBef>
                <a:spcPts val="600"/>
              </a:spcBef>
              <a:spcAft>
                <a:spcPts val="600"/>
              </a:spcAft>
              <a:defRPr sz="1400" b="0" i="0" u="none" strike="noStrike" kern="1200" spc="0" baseline="0">
                <a:solidFill>
                  <a:prstClr val="black">
                    <a:lumMod val="75000"/>
                    <a:lumOff val="25000"/>
                  </a:prstClr>
                </a:solidFill>
                <a:latin typeface="BNPP Sans "/>
                <a:ea typeface="+mn-ea"/>
                <a:cs typeface="+mn-cs"/>
              </a:defRPr>
            </a:pPr>
            <a:r>
              <a:rPr lang="en-US" sz="1300" b="1" dirty="0">
                <a:solidFill>
                  <a:schemeClr val="tx1">
                    <a:lumMod val="75000"/>
                    <a:lumOff val="25000"/>
                  </a:schemeClr>
                </a:solidFill>
                <a:latin typeface="BNPP Sans Light" panose="02000503020000020004" pitchFamily="2" charset="0"/>
              </a:rPr>
              <a:t>Investors with moderate risk appetite</a:t>
            </a:r>
          </a:p>
        </p:txBody>
      </p:sp>
      <p:pic>
        <p:nvPicPr>
          <p:cNvPr id="14" name="Picture 13"/>
          <p:cNvPicPr>
            <a:picLocks noChangeAspect="1"/>
          </p:cNvPicPr>
          <p:nvPr/>
        </p:nvPicPr>
        <p:blipFill>
          <a:blip r:embed="rId4"/>
          <a:stretch>
            <a:fillRect/>
          </a:stretch>
        </p:blipFill>
        <p:spPr>
          <a:xfrm>
            <a:off x="117104" y="53402"/>
            <a:ext cx="442296" cy="439599"/>
          </a:xfrm>
          <a:prstGeom prst="rect">
            <a:avLst/>
          </a:prstGeom>
        </p:spPr>
      </p:pic>
      <p:sp>
        <p:nvSpPr>
          <p:cNvPr id="15" name="TextBox 14">
            <a:extLst>
              <a:ext uri="{FF2B5EF4-FFF2-40B4-BE49-F238E27FC236}">
                <a16:creationId xmlns:a16="http://schemas.microsoft.com/office/drawing/2014/main" id="{077D3E29-9BF5-B43B-BD85-9E0B9A3CE802}"/>
              </a:ext>
            </a:extLst>
          </p:cNvPr>
          <p:cNvSpPr txBox="1"/>
          <p:nvPr/>
        </p:nvSpPr>
        <p:spPr>
          <a:xfrm>
            <a:off x="6911934" y="6314181"/>
            <a:ext cx="4572328" cy="369332"/>
          </a:xfrm>
          <a:prstGeom prst="rect">
            <a:avLst/>
          </a:prstGeom>
          <a:noFill/>
        </p:spPr>
        <p:txBody>
          <a:bodyPr wrap="square">
            <a:spAutoFit/>
          </a:bodyPr>
          <a:lstStyle/>
          <a:p>
            <a:r>
              <a:rPr lang="en-US" sz="900" dirty="0">
                <a:solidFill>
                  <a:schemeClr val="tx1">
                    <a:lumMod val="85000"/>
                    <a:lumOff val="15000"/>
                  </a:schemeClr>
                </a:solidFill>
                <a:latin typeface="BNPP Sans Light" panose="02000503020000020004" pitchFamily="2" charset="0"/>
              </a:rPr>
              <a:t>*When held till maturity</a:t>
            </a:r>
          </a:p>
          <a:p>
            <a:r>
              <a:rPr lang="en-US" sz="900" dirty="0">
                <a:solidFill>
                  <a:schemeClr val="tx1">
                    <a:lumMod val="85000"/>
                    <a:lumOff val="15000"/>
                  </a:schemeClr>
                </a:solidFill>
                <a:latin typeface="BNPP Sans" panose="02000000000000000000" pitchFamily="2" charset="0"/>
              </a:rPr>
              <a:t>Past performance, including such scenarios, is not an indication of future performance.</a:t>
            </a:r>
            <a:r>
              <a:rPr lang="en-US" sz="900" dirty="0">
                <a:solidFill>
                  <a:schemeClr val="tx1">
                    <a:lumMod val="85000"/>
                    <a:lumOff val="15000"/>
                  </a:schemeClr>
                </a:solidFill>
                <a:latin typeface="BNPP Sans Light" panose="02000503020000020004" pitchFamily="2" charset="0"/>
              </a:rPr>
              <a:t> </a:t>
            </a:r>
          </a:p>
        </p:txBody>
      </p:sp>
      <p:sp>
        <p:nvSpPr>
          <p:cNvPr id="8" name="TextBox 7">
            <a:extLst>
              <a:ext uri="{FF2B5EF4-FFF2-40B4-BE49-F238E27FC236}">
                <a16:creationId xmlns:a16="http://schemas.microsoft.com/office/drawing/2014/main" id="{925B6DF7-17B0-00F8-9675-18808615F9A8}"/>
              </a:ext>
            </a:extLst>
          </p:cNvPr>
          <p:cNvSpPr txBox="1"/>
          <p:nvPr/>
        </p:nvSpPr>
        <p:spPr>
          <a:xfrm>
            <a:off x="11472456" y="6413209"/>
            <a:ext cx="473206" cy="369332"/>
          </a:xfrm>
          <a:prstGeom prst="rect">
            <a:avLst/>
          </a:prstGeom>
          <a:noFill/>
        </p:spPr>
        <p:txBody>
          <a:bodyPr wrap="none" rtlCol="0">
            <a:spAutoFit/>
          </a:bodyPr>
          <a:lstStyle/>
          <a:p>
            <a:r>
              <a:rPr lang="en-US" b="1" dirty="0">
                <a:solidFill>
                  <a:schemeClr val="bg1"/>
                </a:solidFill>
                <a:latin typeface="Futura" pitchFamily="50" charset="0"/>
              </a:rPr>
              <a:t>15</a:t>
            </a:r>
          </a:p>
        </p:txBody>
      </p:sp>
      <p:pic>
        <p:nvPicPr>
          <p:cNvPr id="18" name="Graphic 17">
            <a:extLst>
              <a:ext uri="{FF2B5EF4-FFF2-40B4-BE49-F238E27FC236}">
                <a16:creationId xmlns:a16="http://schemas.microsoft.com/office/drawing/2014/main" id="{EC0F27CD-B545-D42C-4B87-683EB909F9B6}"/>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r="65679" b="-1453"/>
          <a:stretch/>
        </p:blipFill>
        <p:spPr>
          <a:xfrm rot="5400000" flipH="1">
            <a:off x="11290568" y="470172"/>
            <a:ext cx="1371600" cy="431258"/>
          </a:xfrm>
          <a:prstGeom prst="rect">
            <a:avLst/>
          </a:prstGeom>
        </p:spPr>
      </p:pic>
    </p:spTree>
    <p:extLst>
      <p:ext uri="{BB962C8B-B14F-4D97-AF65-F5344CB8AC3E}">
        <p14:creationId xmlns:p14="http://schemas.microsoft.com/office/powerpoint/2010/main" val="2939346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0EB45AD-6B42-8981-FC47-80A4E93AD263}"/>
              </a:ext>
            </a:extLst>
          </p:cNvPr>
          <p:cNvGrpSpPr/>
          <p:nvPr/>
        </p:nvGrpSpPr>
        <p:grpSpPr>
          <a:xfrm>
            <a:off x="-1" y="1"/>
            <a:ext cx="11484263" cy="546402"/>
            <a:chOff x="-1" y="1"/>
            <a:chExt cx="11484263" cy="546402"/>
          </a:xfrm>
        </p:grpSpPr>
        <p:sp>
          <p:nvSpPr>
            <p:cNvPr id="12" name="Rectangle 11">
              <a:extLst>
                <a:ext uri="{FF2B5EF4-FFF2-40B4-BE49-F238E27FC236}">
                  <a16:creationId xmlns:a16="http://schemas.microsoft.com/office/drawing/2014/main" id="{B825A3FF-38A1-4C6E-F09B-DE40F2BFDC45}"/>
                </a:ext>
              </a:extLst>
            </p:cNvPr>
            <p:cNvSpPr/>
            <p:nvPr/>
          </p:nvSpPr>
          <p:spPr>
            <a:xfrm>
              <a:off x="-1" y="1"/>
              <a:ext cx="676505" cy="546402"/>
            </a:xfrm>
            <a:prstGeom prst="rect">
              <a:avLst/>
            </a:prstGeom>
            <a:solidFill>
              <a:srgbClr val="009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5A85540F-F749-D564-3A39-2B6575DB2040}"/>
                </a:ext>
              </a:extLst>
            </p:cNvPr>
            <p:cNvCxnSpPr>
              <a:cxnSpLocks/>
            </p:cNvCxnSpPr>
            <p:nvPr/>
          </p:nvCxnSpPr>
          <p:spPr>
            <a:xfrm>
              <a:off x="-1" y="546403"/>
              <a:ext cx="11484263" cy="0"/>
            </a:xfrm>
            <a:prstGeom prst="line">
              <a:avLst/>
            </a:prstGeom>
            <a:ln w="15875">
              <a:solidFill>
                <a:srgbClr val="FF5C34"/>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903862F8-CF66-7E1A-2710-E2F2FD27B6AC}"/>
              </a:ext>
            </a:extLst>
          </p:cNvPr>
          <p:cNvSpPr txBox="1"/>
          <p:nvPr/>
        </p:nvSpPr>
        <p:spPr>
          <a:xfrm>
            <a:off x="676504" y="127910"/>
            <a:ext cx="3885768" cy="400110"/>
          </a:xfrm>
          <a:prstGeom prst="rect">
            <a:avLst/>
          </a:prstGeom>
          <a:noFill/>
        </p:spPr>
        <p:txBody>
          <a:bodyPr wrap="square">
            <a:spAutoFit/>
          </a:bodyPr>
          <a:lstStyle/>
          <a:p>
            <a:r>
              <a:rPr lang="en-GB" altLang="fr-FR" sz="2000" b="1" dirty="0">
                <a:solidFill>
                  <a:schemeClr val="tx1">
                    <a:lumMod val="65000"/>
                    <a:lumOff val="35000"/>
                  </a:schemeClr>
                </a:solidFill>
                <a:latin typeface="BNPP Sans" panose="02000000000000000000" pitchFamily="2" charset="0"/>
              </a:rPr>
              <a:t>Fund Facts</a:t>
            </a:r>
            <a:endParaRPr lang="en-US" sz="2000" b="1" dirty="0">
              <a:solidFill>
                <a:schemeClr val="tx1">
                  <a:lumMod val="65000"/>
                  <a:lumOff val="35000"/>
                </a:schemeClr>
              </a:solidFill>
              <a:latin typeface="BNPP Sans" panose="02000000000000000000" pitchFamily="2" charset="0"/>
            </a:endParaRPr>
          </a:p>
        </p:txBody>
      </p:sp>
      <p:pic>
        <p:nvPicPr>
          <p:cNvPr id="39" name="Picture 38"/>
          <p:cNvPicPr>
            <a:picLocks noChangeAspect="1"/>
          </p:cNvPicPr>
          <p:nvPr/>
        </p:nvPicPr>
        <p:blipFill>
          <a:blip r:embed="rId3"/>
          <a:stretch>
            <a:fillRect/>
          </a:stretch>
        </p:blipFill>
        <p:spPr>
          <a:xfrm>
            <a:off x="64405" y="52281"/>
            <a:ext cx="547694" cy="468098"/>
          </a:xfrm>
          <a:prstGeom prst="rect">
            <a:avLst/>
          </a:prstGeom>
        </p:spPr>
      </p:pic>
      <p:sp>
        <p:nvSpPr>
          <p:cNvPr id="5" name="TextBox 4">
            <a:extLst>
              <a:ext uri="{FF2B5EF4-FFF2-40B4-BE49-F238E27FC236}">
                <a16:creationId xmlns:a16="http://schemas.microsoft.com/office/drawing/2014/main" id="{93B15913-8DA6-9E3F-FB25-02D61553A2B4}"/>
              </a:ext>
            </a:extLst>
          </p:cNvPr>
          <p:cNvSpPr txBox="1"/>
          <p:nvPr/>
        </p:nvSpPr>
        <p:spPr>
          <a:xfrm>
            <a:off x="11472456" y="6413209"/>
            <a:ext cx="473206" cy="369332"/>
          </a:xfrm>
          <a:prstGeom prst="rect">
            <a:avLst/>
          </a:prstGeom>
          <a:noFill/>
        </p:spPr>
        <p:txBody>
          <a:bodyPr wrap="none" rtlCol="0">
            <a:spAutoFit/>
          </a:bodyPr>
          <a:lstStyle/>
          <a:p>
            <a:r>
              <a:rPr lang="en-US" b="1" dirty="0">
                <a:solidFill>
                  <a:schemeClr val="bg1"/>
                </a:solidFill>
                <a:latin typeface="Futura" pitchFamily="50" charset="0"/>
              </a:rPr>
              <a:t>16</a:t>
            </a:r>
          </a:p>
        </p:txBody>
      </p:sp>
      <p:graphicFrame>
        <p:nvGraphicFramePr>
          <p:cNvPr id="14" name="Table 13">
            <a:extLst>
              <a:ext uri="{FF2B5EF4-FFF2-40B4-BE49-F238E27FC236}">
                <a16:creationId xmlns:a16="http://schemas.microsoft.com/office/drawing/2014/main" id="{47C28595-AAC9-ED34-8691-86E818752195}"/>
              </a:ext>
            </a:extLst>
          </p:cNvPr>
          <p:cNvGraphicFramePr>
            <a:graphicFrameLocks noGrp="1"/>
          </p:cNvGraphicFramePr>
          <p:nvPr>
            <p:extLst>
              <p:ext uri="{D42A27DB-BD31-4B8C-83A1-F6EECF244321}">
                <p14:modId xmlns:p14="http://schemas.microsoft.com/office/powerpoint/2010/main" val="2002706014"/>
              </p:ext>
            </p:extLst>
          </p:nvPr>
        </p:nvGraphicFramePr>
        <p:xfrm>
          <a:off x="145915" y="670286"/>
          <a:ext cx="11712102" cy="5525340"/>
        </p:xfrm>
        <a:graphic>
          <a:graphicData uri="http://schemas.openxmlformats.org/drawingml/2006/table">
            <a:tbl>
              <a:tblPr bandRow="1">
                <a:effectLst>
                  <a:outerShdw blurRad="50800" dist="38100" dir="2700000" algn="tl" rotWithShape="0">
                    <a:prstClr val="black">
                      <a:alpha val="17000"/>
                    </a:prstClr>
                  </a:outerShdw>
                </a:effectLst>
                <a:tableStyleId>{0E3FDE45-AF77-4B5C-9715-49D594BDF05E}</a:tableStyleId>
              </a:tblPr>
              <a:tblGrid>
                <a:gridCol w="2038449">
                  <a:extLst>
                    <a:ext uri="{9D8B030D-6E8A-4147-A177-3AD203B41FA5}">
                      <a16:colId xmlns:a16="http://schemas.microsoft.com/office/drawing/2014/main" val="20000"/>
                    </a:ext>
                  </a:extLst>
                </a:gridCol>
                <a:gridCol w="9673653">
                  <a:extLst>
                    <a:ext uri="{9D8B030D-6E8A-4147-A177-3AD203B41FA5}">
                      <a16:colId xmlns:a16="http://schemas.microsoft.com/office/drawing/2014/main" val="20001"/>
                    </a:ext>
                  </a:extLst>
                </a:gridCol>
              </a:tblGrid>
              <a:tr h="237945">
                <a:tc>
                  <a:txBody>
                    <a:bodyPr/>
                    <a:lstStyle/>
                    <a:p>
                      <a:pPr marL="0" algn="ctr" defTabSz="914400" rtl="0" eaLnBrk="1" latinLnBrk="0" hangingPunct="1">
                        <a:lnSpc>
                          <a:spcPct val="100000"/>
                        </a:lnSpc>
                        <a:spcBef>
                          <a:spcPts val="0"/>
                        </a:spcBef>
                        <a:spcAft>
                          <a:spcPts val="0"/>
                        </a:spcAft>
                      </a:pPr>
                      <a:r>
                        <a:rPr lang="en-US" sz="1000" kern="1200" dirty="0">
                          <a:solidFill>
                            <a:schemeClr val="tx1"/>
                          </a:solidFill>
                          <a:latin typeface="BNPP Sans Light" panose="02000503020000020004" pitchFamily="2" charset="0"/>
                          <a:ea typeface="+mn-ea"/>
                          <a:cs typeface="+mn-cs"/>
                        </a:rPr>
                        <a:t>Scheme Name</a:t>
                      </a:r>
                    </a:p>
                  </a:txBody>
                  <a:tcPr anchor="ctr">
                    <a:lnL w="12700" cap="flat" cmpd="sng" algn="ctr">
                      <a:solidFill>
                        <a:srgbClr val="D74B1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74B1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EFE9"/>
                    </a:solidFill>
                  </a:tcPr>
                </a:tc>
                <a:tc>
                  <a:txBody>
                    <a:bodyPr/>
                    <a:lstStyle/>
                    <a:p>
                      <a:pPr marL="0" algn="l" defTabSz="914400" rtl="0" eaLnBrk="1" latinLnBrk="0" hangingPunct="1">
                        <a:lnSpc>
                          <a:spcPct val="100000"/>
                        </a:lnSpc>
                        <a:spcBef>
                          <a:spcPts val="0"/>
                        </a:spcBef>
                        <a:spcAft>
                          <a:spcPts val="0"/>
                        </a:spcAft>
                      </a:pPr>
                      <a:r>
                        <a:rPr lang="en-US" sz="1000" kern="1200" dirty="0">
                          <a:solidFill>
                            <a:schemeClr val="tx1"/>
                          </a:solidFill>
                          <a:latin typeface="BNPP Sans Light" panose="02000503020000020004" pitchFamily="2" charset="0"/>
                          <a:ea typeface="+mn-ea"/>
                          <a:cs typeface="+mn-cs"/>
                        </a:rPr>
                        <a:t>Baroda BNP Paribas Nifty SDL December 2026 Index Fund</a:t>
                      </a:r>
                    </a:p>
                  </a:txBody>
                  <a:tcPr anchor="ctr">
                    <a:lnL w="12700" cap="flat" cmpd="sng" algn="ctr">
                      <a:noFill/>
                      <a:prstDash val="solid"/>
                      <a:round/>
                      <a:headEnd type="none" w="med" len="med"/>
                      <a:tailEnd type="none" w="med" len="med"/>
                    </a:lnL>
                    <a:lnR w="12700" cap="flat" cmpd="sng" algn="ctr">
                      <a:solidFill>
                        <a:srgbClr val="D74B14"/>
                      </a:solidFill>
                      <a:prstDash val="solid"/>
                      <a:round/>
                      <a:headEnd type="none" w="med" len="med"/>
                      <a:tailEnd type="none" w="med" len="med"/>
                    </a:lnR>
                    <a:lnT w="12700" cap="flat" cmpd="sng" algn="ctr">
                      <a:solidFill>
                        <a:srgbClr val="D74B1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10000"/>
                  </a:ext>
                </a:extLst>
              </a:tr>
              <a:tr h="360265">
                <a:tc>
                  <a:txBody>
                    <a:bodyPr/>
                    <a:lstStyle/>
                    <a:p>
                      <a:pPr marL="0" algn="ctr" defTabSz="914400" rtl="0" eaLnBrk="1" latinLnBrk="0" hangingPunct="1">
                        <a:lnSpc>
                          <a:spcPct val="100000"/>
                        </a:lnSpc>
                        <a:spcBef>
                          <a:spcPts val="0"/>
                        </a:spcBef>
                        <a:spcAft>
                          <a:spcPts val="0"/>
                        </a:spcAft>
                      </a:pPr>
                      <a:r>
                        <a:rPr lang="en-US" sz="1000" kern="1200" dirty="0">
                          <a:solidFill>
                            <a:schemeClr val="tx1"/>
                          </a:solidFill>
                          <a:latin typeface="BNPP Sans Light" panose="02000503020000020004" pitchFamily="2" charset="0"/>
                          <a:ea typeface="+mn-ea"/>
                          <a:cs typeface="+mn-cs"/>
                        </a:rPr>
                        <a:t>Type of the Scheme:</a:t>
                      </a:r>
                    </a:p>
                  </a:txBody>
                  <a:tcPr anchor="ctr">
                    <a:lnL w="12700" cap="flat" cmpd="sng" algn="ctr">
                      <a:solidFill>
                        <a:srgbClr val="D74B1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EFE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000" kern="1200" dirty="0">
                          <a:solidFill>
                            <a:schemeClr val="tx1"/>
                          </a:solidFill>
                          <a:latin typeface="BNPP Sans Light" panose="02000503020000020004" pitchFamily="2" charset="0"/>
                          <a:ea typeface="+mn-ea"/>
                          <a:cs typeface="+mn-cs"/>
                        </a:rPr>
                        <a:t>An open-ended Target Maturity Index Fund replicating / tracking the NIFTY SDL December 2026 Index</a:t>
                      </a:r>
                      <a:r>
                        <a:rPr lang="en-US" sz="1000" kern="1200" dirty="0">
                          <a:solidFill>
                            <a:schemeClr val="tx1"/>
                          </a:solidFill>
                          <a:latin typeface="BNPP Sans Light" panose="02000503020000020004" pitchFamily="2" charset="0"/>
                          <a:ea typeface="+mn-ea"/>
                          <a:cs typeface="+mn-cs"/>
                        </a:rPr>
                        <a:t>. A relatively Moderate Interest Rate Risk and Relatively Low Credit Risk.</a:t>
                      </a:r>
                      <a:endParaRPr lang="en-IN" sz="1000" kern="1200" dirty="0">
                        <a:solidFill>
                          <a:schemeClr val="tx1"/>
                        </a:solidFill>
                        <a:latin typeface="BNPP Sans Light" panose="02000503020000020004" pitchFamily="2" charset="0"/>
                        <a:ea typeface="+mn-ea"/>
                        <a:cs typeface="+mn-cs"/>
                      </a:endParaRPr>
                    </a:p>
                  </a:txBody>
                  <a:tcPr anchor="ctr">
                    <a:lnL w="12700" cap="flat" cmpd="sng" algn="ctr">
                      <a:noFill/>
                      <a:prstDash val="solid"/>
                      <a:round/>
                      <a:headEnd type="none" w="med" len="med"/>
                      <a:tailEnd type="none" w="med" len="med"/>
                    </a:lnL>
                    <a:lnR w="12700" cap="flat" cmpd="sng" algn="ctr">
                      <a:solidFill>
                        <a:srgbClr val="D74B1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10001"/>
                  </a:ext>
                </a:extLst>
              </a:tr>
              <a:tr h="237945">
                <a:tc>
                  <a:txBody>
                    <a:bodyPr/>
                    <a:lstStyle/>
                    <a:p>
                      <a:pPr marL="0" algn="ctr" defTabSz="914400" rtl="0" eaLnBrk="1" latinLnBrk="0" hangingPunct="1">
                        <a:lnSpc>
                          <a:spcPct val="100000"/>
                        </a:lnSpc>
                        <a:spcBef>
                          <a:spcPts val="0"/>
                        </a:spcBef>
                        <a:spcAft>
                          <a:spcPts val="0"/>
                        </a:spcAft>
                      </a:pPr>
                      <a:r>
                        <a:rPr lang="en-US" sz="1000" kern="1200" dirty="0">
                          <a:solidFill>
                            <a:schemeClr val="tx1"/>
                          </a:solidFill>
                          <a:latin typeface="BNPP Sans Light" panose="02000503020000020004" pitchFamily="2" charset="0"/>
                          <a:ea typeface="+mn-ea"/>
                          <a:cs typeface="+mn-cs"/>
                        </a:rPr>
                        <a:t>NFO Period</a:t>
                      </a:r>
                    </a:p>
                  </a:txBody>
                  <a:tcPr anchor="ctr">
                    <a:lnL w="12700" cap="flat" cmpd="sng" algn="ctr">
                      <a:solidFill>
                        <a:srgbClr val="D74B1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EFE9"/>
                    </a:solidFill>
                  </a:tcPr>
                </a:tc>
                <a:tc>
                  <a:txBody>
                    <a:bodyPr/>
                    <a:lstStyle/>
                    <a:p>
                      <a:pPr marL="0" algn="l" defTabSz="914400" rtl="0" eaLnBrk="1" latinLnBrk="0" hangingPunct="1">
                        <a:lnSpc>
                          <a:spcPct val="100000"/>
                        </a:lnSpc>
                        <a:spcBef>
                          <a:spcPts val="0"/>
                        </a:spcBef>
                        <a:spcAft>
                          <a:spcPts val="0"/>
                        </a:spcAft>
                      </a:pPr>
                      <a:r>
                        <a:rPr lang="en-US" sz="1000" kern="1200" dirty="0">
                          <a:solidFill>
                            <a:schemeClr val="tx1"/>
                          </a:solidFill>
                          <a:latin typeface="BNPP Sans Light" panose="02000503020000020004" pitchFamily="2" charset="0"/>
                          <a:ea typeface="+mn-ea"/>
                          <a:cs typeface="+mn-cs"/>
                        </a:rPr>
                        <a:t>January 16, 2023, to January 23, 2023</a:t>
                      </a:r>
                    </a:p>
                  </a:txBody>
                  <a:tcPr anchor="ctr">
                    <a:lnL w="12700" cap="flat" cmpd="sng" algn="ctr">
                      <a:noFill/>
                      <a:prstDash val="solid"/>
                      <a:round/>
                      <a:headEnd type="none" w="med" len="med"/>
                      <a:tailEnd type="none" w="med" len="med"/>
                    </a:lnL>
                    <a:lnR w="12700" cap="flat" cmpd="sng" algn="ctr">
                      <a:solidFill>
                        <a:srgbClr val="D74B1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10002"/>
                  </a:ext>
                </a:extLst>
              </a:tr>
              <a:tr h="535376">
                <a:tc>
                  <a:txBody>
                    <a:bodyPr/>
                    <a:lstStyle/>
                    <a:p>
                      <a:pPr marL="0" algn="ctr" defTabSz="914400" rtl="0" eaLnBrk="1" latinLnBrk="0" hangingPunct="1">
                        <a:lnSpc>
                          <a:spcPct val="100000"/>
                        </a:lnSpc>
                        <a:spcBef>
                          <a:spcPts val="0"/>
                        </a:spcBef>
                        <a:spcAft>
                          <a:spcPts val="0"/>
                        </a:spcAft>
                      </a:pPr>
                      <a:r>
                        <a:rPr lang="en-US" sz="1000" kern="1200" dirty="0">
                          <a:solidFill>
                            <a:schemeClr val="tx1"/>
                          </a:solidFill>
                          <a:latin typeface="BNPP Sans Light" panose="02000503020000020004" pitchFamily="2" charset="0"/>
                          <a:ea typeface="+mn-ea"/>
                          <a:cs typeface="+mn-cs"/>
                        </a:rPr>
                        <a:t>Investment Objective:</a:t>
                      </a:r>
                    </a:p>
                  </a:txBody>
                  <a:tcPr anchor="ctr">
                    <a:lnL w="12700" cap="flat" cmpd="sng" algn="ctr">
                      <a:solidFill>
                        <a:srgbClr val="D74B1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EFE9"/>
                    </a:solidFill>
                  </a:tcPr>
                </a:tc>
                <a:tc>
                  <a:txBody>
                    <a:bodyPr/>
                    <a:lstStyle/>
                    <a:p>
                      <a:pPr marL="0" algn="l" defTabSz="914400" rtl="0" eaLnBrk="1" latinLnBrk="0" hangingPunct="1">
                        <a:lnSpc>
                          <a:spcPct val="100000"/>
                        </a:lnSpc>
                        <a:spcBef>
                          <a:spcPts val="0"/>
                        </a:spcBef>
                        <a:spcAft>
                          <a:spcPts val="0"/>
                        </a:spcAft>
                      </a:pPr>
                      <a:r>
                        <a:rPr lang="en-IN" sz="1000" kern="1200" dirty="0">
                          <a:solidFill>
                            <a:schemeClr val="tx1"/>
                          </a:solidFill>
                          <a:latin typeface="BNPP Sans Light" panose="02000503020000020004" pitchFamily="2" charset="0"/>
                          <a:ea typeface="+mn-ea"/>
                          <a:cs typeface="+mn-cs"/>
                        </a:rPr>
                        <a:t>The investment objective  of  the  scheme  is  to  provide  investment  returns  closely  corresponding  to the total returns of the securities as represented by the Nifty SDL December 2026 Index before expenses, subject to tracking errors, fees and expenses. </a:t>
                      </a:r>
                      <a:r>
                        <a:rPr lang="en-US" sz="1000" kern="1200" dirty="0">
                          <a:solidFill>
                            <a:schemeClr val="tx1"/>
                          </a:solidFill>
                          <a:latin typeface="BNPP Sans Light" panose="02000503020000020004" pitchFamily="2" charset="0"/>
                          <a:ea typeface="+mn-ea"/>
                          <a:cs typeface="+mn-cs"/>
                        </a:rPr>
                        <a:t>However, there can be no assurance that the investment objectives of the Scheme will be realized. The Scheme does not guarantee/indicate any returns.</a:t>
                      </a:r>
                    </a:p>
                  </a:txBody>
                  <a:tcPr anchor="ctr">
                    <a:lnL w="12700" cap="flat" cmpd="sng" algn="ctr">
                      <a:noFill/>
                      <a:prstDash val="solid"/>
                      <a:round/>
                      <a:headEnd type="none" w="med" len="med"/>
                      <a:tailEnd type="none" w="med" len="med"/>
                    </a:lnL>
                    <a:lnR w="12700" cap="flat" cmpd="sng" algn="ctr">
                      <a:solidFill>
                        <a:srgbClr val="D74B1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10003"/>
                  </a:ext>
                </a:extLst>
              </a:tr>
              <a:tr h="237945">
                <a:tc>
                  <a:txBody>
                    <a:bodyPr/>
                    <a:lstStyle/>
                    <a:p>
                      <a:pPr marL="0" algn="ctr" defTabSz="914400" rtl="0" eaLnBrk="1" latinLnBrk="0" hangingPunct="1">
                        <a:lnSpc>
                          <a:spcPct val="100000"/>
                        </a:lnSpc>
                        <a:spcBef>
                          <a:spcPts val="0"/>
                        </a:spcBef>
                        <a:spcAft>
                          <a:spcPts val="0"/>
                        </a:spcAft>
                      </a:pPr>
                      <a:r>
                        <a:rPr lang="en-US" sz="1000" kern="1200" dirty="0">
                          <a:solidFill>
                            <a:schemeClr val="tx1"/>
                          </a:solidFill>
                          <a:latin typeface="BNPP Sans Light" panose="02000503020000020004" pitchFamily="2" charset="0"/>
                          <a:ea typeface="+mn-ea"/>
                          <a:cs typeface="+mn-cs"/>
                        </a:rPr>
                        <a:t>Underlying Index:</a:t>
                      </a:r>
                    </a:p>
                  </a:txBody>
                  <a:tcPr anchor="ctr">
                    <a:lnL w="12700" cap="flat" cmpd="sng" algn="ctr">
                      <a:solidFill>
                        <a:srgbClr val="D74B1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EFE9"/>
                    </a:solidFill>
                  </a:tcPr>
                </a:tc>
                <a:tc>
                  <a:txBody>
                    <a:bodyPr/>
                    <a:lstStyle/>
                    <a:p>
                      <a:pPr marL="0" algn="l" defTabSz="914400" rtl="0" eaLnBrk="1" latinLnBrk="0" hangingPunct="1">
                        <a:lnSpc>
                          <a:spcPct val="100000"/>
                        </a:lnSpc>
                        <a:spcBef>
                          <a:spcPts val="0"/>
                        </a:spcBef>
                        <a:spcAft>
                          <a:spcPts val="0"/>
                        </a:spcAft>
                      </a:pPr>
                      <a:r>
                        <a:rPr lang="en-GB" sz="1000" kern="1200" dirty="0">
                          <a:solidFill>
                            <a:schemeClr val="tx1"/>
                          </a:solidFill>
                          <a:latin typeface="BNPP Sans Light" panose="02000503020000020004" pitchFamily="2" charset="0"/>
                          <a:ea typeface="+mn-ea"/>
                          <a:cs typeface="+mn-cs"/>
                        </a:rPr>
                        <a:t>NIFTY SDL December 2026 Index</a:t>
                      </a:r>
                      <a:endParaRPr lang="it-IT" sz="1000" kern="1200" dirty="0">
                        <a:solidFill>
                          <a:schemeClr val="tx1"/>
                        </a:solidFill>
                        <a:latin typeface="BNPP Sans Light" panose="02000503020000020004" pitchFamily="2" charset="0"/>
                        <a:ea typeface="+mn-ea"/>
                        <a:cs typeface="+mn-cs"/>
                      </a:endParaRPr>
                    </a:p>
                  </a:txBody>
                  <a:tcPr anchor="ctr">
                    <a:lnL w="12700" cap="flat" cmpd="sng" algn="ctr">
                      <a:noFill/>
                      <a:prstDash val="solid"/>
                      <a:round/>
                      <a:headEnd type="none" w="med" len="med"/>
                      <a:tailEnd type="none" w="med" len="med"/>
                    </a:lnL>
                    <a:lnR w="12700" cap="flat" cmpd="sng" algn="ctr">
                      <a:solidFill>
                        <a:srgbClr val="D74B1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10004"/>
                  </a:ext>
                </a:extLst>
              </a:tr>
              <a:tr h="237945">
                <a:tc>
                  <a:txBody>
                    <a:bodyPr/>
                    <a:lstStyle/>
                    <a:p>
                      <a:pPr marL="0" algn="ctr" defTabSz="914400" rtl="0" eaLnBrk="1" latinLnBrk="0" hangingPunct="1">
                        <a:lnSpc>
                          <a:spcPct val="100000"/>
                        </a:lnSpc>
                        <a:spcBef>
                          <a:spcPts val="0"/>
                        </a:spcBef>
                        <a:spcAft>
                          <a:spcPts val="0"/>
                        </a:spcAft>
                      </a:pPr>
                      <a:r>
                        <a:rPr lang="en-US" sz="1000" kern="1200" dirty="0">
                          <a:solidFill>
                            <a:schemeClr val="tx1"/>
                          </a:solidFill>
                          <a:latin typeface="BNPP Sans Light" panose="02000503020000020004" pitchFamily="2" charset="0"/>
                          <a:ea typeface="+mn-ea"/>
                          <a:cs typeface="+mn-cs"/>
                        </a:rPr>
                        <a:t>Fund Manager:</a:t>
                      </a:r>
                    </a:p>
                  </a:txBody>
                  <a:tcPr anchor="ctr">
                    <a:lnL w="12700" cap="flat" cmpd="sng" algn="ctr">
                      <a:solidFill>
                        <a:srgbClr val="D74B1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EFE9"/>
                    </a:solidFill>
                  </a:tcPr>
                </a:tc>
                <a:tc>
                  <a:txBody>
                    <a:bodyPr/>
                    <a:lstStyle/>
                    <a:p>
                      <a:pPr marL="0" algn="l" defTabSz="914400" rtl="0" eaLnBrk="1" latinLnBrk="0" hangingPunct="1">
                        <a:lnSpc>
                          <a:spcPct val="100000"/>
                        </a:lnSpc>
                        <a:spcBef>
                          <a:spcPts val="0"/>
                        </a:spcBef>
                        <a:spcAft>
                          <a:spcPts val="0"/>
                        </a:spcAft>
                      </a:pPr>
                      <a:r>
                        <a:rPr lang="en-US" sz="1000" kern="1200" dirty="0">
                          <a:solidFill>
                            <a:schemeClr val="tx1"/>
                          </a:solidFill>
                          <a:latin typeface="BNPP Sans Light" panose="02000503020000020004" pitchFamily="2" charset="0"/>
                          <a:ea typeface="+mn-ea"/>
                          <a:cs typeface="+mn-cs"/>
                        </a:rPr>
                        <a:t>Mayank Prakash (Total Experience: 14 years)</a:t>
                      </a:r>
                    </a:p>
                  </a:txBody>
                  <a:tcPr anchor="ctr">
                    <a:lnL w="12700" cap="flat" cmpd="sng" algn="ctr">
                      <a:noFill/>
                      <a:prstDash val="solid"/>
                      <a:round/>
                      <a:headEnd type="none" w="med" len="med"/>
                      <a:tailEnd type="none" w="med" len="med"/>
                    </a:lnL>
                    <a:lnR w="12700" cap="flat" cmpd="sng" algn="ctr">
                      <a:solidFill>
                        <a:srgbClr val="D74B1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10005"/>
                  </a:ext>
                </a:extLst>
              </a:tr>
              <a:tr h="2022533">
                <a:tc>
                  <a:txBody>
                    <a:bodyPr/>
                    <a:lstStyle/>
                    <a:p>
                      <a:pPr marL="0" algn="ctr" defTabSz="914400" rtl="0" eaLnBrk="1" latinLnBrk="0" hangingPunct="1">
                        <a:lnSpc>
                          <a:spcPct val="100000"/>
                        </a:lnSpc>
                        <a:spcBef>
                          <a:spcPts val="0"/>
                        </a:spcBef>
                        <a:spcAft>
                          <a:spcPts val="0"/>
                        </a:spcAft>
                      </a:pPr>
                      <a:r>
                        <a:rPr lang="en-US" sz="1000" kern="1200" dirty="0">
                          <a:solidFill>
                            <a:schemeClr val="tx1"/>
                          </a:solidFill>
                          <a:latin typeface="BNPP Sans Light" panose="02000503020000020004" pitchFamily="2" charset="0"/>
                          <a:ea typeface="+mn-ea"/>
                          <a:cs typeface="+mn-cs"/>
                        </a:rPr>
                        <a:t>Asset Allocation:</a:t>
                      </a:r>
                    </a:p>
                  </a:txBody>
                  <a:tcPr anchor="ctr">
                    <a:lnL w="12700" cap="flat" cmpd="sng" algn="ctr">
                      <a:solidFill>
                        <a:srgbClr val="D74B1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EFE9"/>
                    </a:solidFill>
                  </a:tcPr>
                </a:tc>
                <a:tc>
                  <a:txBody>
                    <a:bodyPr/>
                    <a:lstStyle/>
                    <a:p>
                      <a:pPr marL="0" algn="l" defTabSz="914400" rtl="0" eaLnBrk="1" latinLnBrk="0" hangingPunct="1">
                        <a:lnSpc>
                          <a:spcPct val="100000"/>
                        </a:lnSpc>
                        <a:spcBef>
                          <a:spcPts val="0"/>
                        </a:spcBef>
                        <a:spcAft>
                          <a:spcPts val="0"/>
                        </a:spcAft>
                      </a:pPr>
                      <a:endParaRPr lang="en-US" sz="1000" kern="1200" dirty="0">
                        <a:solidFill>
                          <a:schemeClr val="tx1"/>
                        </a:solidFill>
                        <a:latin typeface="BNPP Sans Light" panose="02000503020000020004" pitchFamily="2" charset="0"/>
                        <a:ea typeface="+mn-ea"/>
                        <a:cs typeface="+mn-cs"/>
                      </a:endParaRPr>
                    </a:p>
                    <a:p>
                      <a:pPr marL="0" algn="l" defTabSz="914400" rtl="0" eaLnBrk="1" latinLnBrk="0" hangingPunct="1">
                        <a:lnSpc>
                          <a:spcPct val="100000"/>
                        </a:lnSpc>
                        <a:spcBef>
                          <a:spcPts val="0"/>
                        </a:spcBef>
                        <a:spcAft>
                          <a:spcPts val="0"/>
                        </a:spcAft>
                      </a:pPr>
                      <a:endParaRPr lang="en-US" sz="1000" kern="1200" dirty="0">
                        <a:solidFill>
                          <a:schemeClr val="tx1"/>
                        </a:solidFill>
                        <a:latin typeface="BNPP Sans Light" panose="02000503020000020004" pitchFamily="2" charset="0"/>
                        <a:ea typeface="+mn-ea"/>
                        <a:cs typeface="+mn-cs"/>
                      </a:endParaRPr>
                    </a:p>
                    <a:p>
                      <a:pPr marL="0" algn="l" defTabSz="914400" rtl="0" eaLnBrk="1" latinLnBrk="0" hangingPunct="1">
                        <a:lnSpc>
                          <a:spcPct val="100000"/>
                        </a:lnSpc>
                        <a:spcBef>
                          <a:spcPts val="0"/>
                        </a:spcBef>
                        <a:spcAft>
                          <a:spcPts val="0"/>
                        </a:spcAft>
                      </a:pPr>
                      <a:endParaRPr lang="en-US" sz="1000" kern="1200" dirty="0">
                        <a:solidFill>
                          <a:schemeClr val="tx1"/>
                        </a:solidFill>
                        <a:latin typeface="BNPP Sans Light" panose="02000503020000020004" pitchFamily="2" charset="0"/>
                        <a:ea typeface="+mn-ea"/>
                        <a:cs typeface="+mn-cs"/>
                      </a:endParaRPr>
                    </a:p>
                    <a:p>
                      <a:pPr marL="0" algn="l" defTabSz="914400" rtl="0" eaLnBrk="1" latinLnBrk="0" hangingPunct="1">
                        <a:lnSpc>
                          <a:spcPct val="100000"/>
                        </a:lnSpc>
                        <a:spcBef>
                          <a:spcPts val="0"/>
                        </a:spcBef>
                        <a:spcAft>
                          <a:spcPts val="0"/>
                        </a:spcAft>
                      </a:pPr>
                      <a:endParaRPr lang="en-US" sz="1000" kern="1200" dirty="0">
                        <a:solidFill>
                          <a:schemeClr val="tx1"/>
                        </a:solidFill>
                        <a:latin typeface="BNPP Sans Light" panose="02000503020000020004" pitchFamily="2" charset="0"/>
                        <a:ea typeface="+mn-ea"/>
                        <a:cs typeface="+mn-cs"/>
                      </a:endParaRPr>
                    </a:p>
                    <a:p>
                      <a:pPr marL="0" algn="l" defTabSz="914400" rtl="0" eaLnBrk="1" latinLnBrk="0" hangingPunct="1">
                        <a:lnSpc>
                          <a:spcPct val="100000"/>
                        </a:lnSpc>
                        <a:spcBef>
                          <a:spcPts val="0"/>
                        </a:spcBef>
                        <a:spcAft>
                          <a:spcPts val="0"/>
                        </a:spcAft>
                      </a:pPr>
                      <a:endParaRPr lang="en-US" sz="1000" kern="1200" dirty="0">
                        <a:solidFill>
                          <a:schemeClr val="tx1"/>
                        </a:solidFill>
                        <a:latin typeface="BNPP Sans Light" panose="02000503020000020004" pitchFamily="2" charset="0"/>
                        <a:ea typeface="+mn-ea"/>
                        <a:cs typeface="+mn-cs"/>
                      </a:endParaRPr>
                    </a:p>
                    <a:p>
                      <a:pPr marL="0" algn="l" defTabSz="914400" rtl="0" eaLnBrk="1" latinLnBrk="0" hangingPunct="1">
                        <a:lnSpc>
                          <a:spcPct val="100000"/>
                        </a:lnSpc>
                        <a:spcBef>
                          <a:spcPts val="0"/>
                        </a:spcBef>
                        <a:spcAft>
                          <a:spcPts val="0"/>
                        </a:spcAft>
                      </a:pPr>
                      <a:endParaRPr lang="en-US" sz="1000" kern="1200" dirty="0">
                        <a:solidFill>
                          <a:schemeClr val="tx1"/>
                        </a:solidFill>
                        <a:latin typeface="BNPP Sans Light" panose="02000503020000020004" pitchFamily="2" charset="0"/>
                        <a:ea typeface="+mn-ea"/>
                        <a:cs typeface="+mn-cs"/>
                      </a:endParaRPr>
                    </a:p>
                    <a:p>
                      <a:pPr marL="0" marR="0" algn="l" defTabSz="914400" rtl="0" eaLnBrk="1" latinLnBrk="0" hangingPunct="1">
                        <a:spcBef>
                          <a:spcPts val="0"/>
                        </a:spcBef>
                        <a:spcAft>
                          <a:spcPts val="0"/>
                        </a:spcAft>
                      </a:pPr>
                      <a:endParaRPr lang="fr-FR" sz="1000" kern="1200" dirty="0">
                        <a:solidFill>
                          <a:schemeClr val="tx1"/>
                        </a:solidFill>
                        <a:latin typeface="BNPP Sans Light" panose="02000503020000020004" pitchFamily="2" charset="0"/>
                        <a:ea typeface="+mn-ea"/>
                        <a:cs typeface="+mn-cs"/>
                      </a:endParaRPr>
                    </a:p>
                    <a:p>
                      <a:pPr marL="0" marR="0" algn="l" defTabSz="914400" rtl="0" eaLnBrk="1" latinLnBrk="0" hangingPunct="1">
                        <a:spcBef>
                          <a:spcPts val="0"/>
                        </a:spcBef>
                        <a:spcAft>
                          <a:spcPts val="0"/>
                        </a:spcAft>
                      </a:pPr>
                      <a:r>
                        <a:rPr lang="fr-FR" sz="1000" kern="1200" dirty="0" err="1">
                          <a:solidFill>
                            <a:schemeClr val="tx1"/>
                          </a:solidFill>
                          <a:latin typeface="BNPP Sans Light" panose="02000503020000020004" pitchFamily="2" charset="0"/>
                          <a:ea typeface="+mn-ea"/>
                          <a:cs typeface="+mn-cs"/>
                        </a:rPr>
                        <a:t>During</a:t>
                      </a:r>
                      <a:r>
                        <a:rPr lang="fr-FR" sz="1000" kern="1200" dirty="0">
                          <a:solidFill>
                            <a:schemeClr val="tx1"/>
                          </a:solidFill>
                          <a:latin typeface="BNPP Sans Light" panose="02000503020000020004" pitchFamily="2" charset="0"/>
                          <a:ea typeface="+mn-ea"/>
                          <a:cs typeface="+mn-cs"/>
                        </a:rPr>
                        <a:t> normal </a:t>
                      </a:r>
                      <a:r>
                        <a:rPr lang="fr-FR" sz="1000" kern="1200" dirty="0" err="1">
                          <a:solidFill>
                            <a:schemeClr val="tx1"/>
                          </a:solidFill>
                          <a:latin typeface="BNPP Sans Light" panose="02000503020000020004" pitchFamily="2" charset="0"/>
                          <a:ea typeface="+mn-ea"/>
                          <a:cs typeface="+mn-cs"/>
                        </a:rPr>
                        <a:t>circumstances</a:t>
                      </a:r>
                      <a:r>
                        <a:rPr lang="fr-FR" sz="1000" kern="1200" dirty="0">
                          <a:solidFill>
                            <a:schemeClr val="tx1"/>
                          </a:solidFill>
                          <a:latin typeface="BNPP Sans Light" panose="02000503020000020004" pitchFamily="2" charset="0"/>
                          <a:ea typeface="+mn-ea"/>
                          <a:cs typeface="+mn-cs"/>
                        </a:rPr>
                        <a:t>, the </a:t>
                      </a:r>
                      <a:r>
                        <a:rPr lang="fr-FR" sz="1000" kern="1200" dirty="0" err="1">
                          <a:solidFill>
                            <a:schemeClr val="tx1"/>
                          </a:solidFill>
                          <a:latin typeface="BNPP Sans Light" panose="02000503020000020004" pitchFamily="2" charset="0"/>
                          <a:ea typeface="+mn-ea"/>
                          <a:cs typeface="+mn-cs"/>
                        </a:rPr>
                        <a:t>Scheme’s</a:t>
                      </a:r>
                      <a:r>
                        <a:rPr lang="fr-FR" sz="1000" kern="1200" dirty="0">
                          <a:solidFill>
                            <a:schemeClr val="tx1"/>
                          </a:solidFill>
                          <a:latin typeface="BNPP Sans Light" panose="02000503020000020004" pitchFamily="2" charset="0"/>
                          <a:ea typeface="+mn-ea"/>
                          <a:cs typeface="+mn-cs"/>
                        </a:rPr>
                        <a:t> </a:t>
                      </a:r>
                      <a:r>
                        <a:rPr lang="fr-FR" sz="1000" kern="1200" dirty="0" err="1">
                          <a:solidFill>
                            <a:schemeClr val="tx1"/>
                          </a:solidFill>
                          <a:latin typeface="BNPP Sans Light" panose="02000503020000020004" pitchFamily="2" charset="0"/>
                          <a:ea typeface="+mn-ea"/>
                          <a:cs typeface="+mn-cs"/>
                        </a:rPr>
                        <a:t>exposure</a:t>
                      </a:r>
                      <a:r>
                        <a:rPr lang="fr-FR" sz="1000" kern="1200" dirty="0">
                          <a:solidFill>
                            <a:schemeClr val="tx1"/>
                          </a:solidFill>
                          <a:latin typeface="BNPP Sans Light" panose="02000503020000020004" pitchFamily="2" charset="0"/>
                          <a:ea typeface="+mn-ea"/>
                          <a:cs typeface="+mn-cs"/>
                        </a:rPr>
                        <a:t> to money </a:t>
                      </a:r>
                      <a:r>
                        <a:rPr lang="fr-FR" sz="1000" kern="1200" dirty="0" err="1">
                          <a:solidFill>
                            <a:schemeClr val="tx1"/>
                          </a:solidFill>
                          <a:latin typeface="BNPP Sans Light" panose="02000503020000020004" pitchFamily="2" charset="0"/>
                          <a:ea typeface="+mn-ea"/>
                          <a:cs typeface="+mn-cs"/>
                        </a:rPr>
                        <a:t>market</a:t>
                      </a:r>
                      <a:r>
                        <a:rPr lang="fr-FR" sz="1000" kern="1200" dirty="0">
                          <a:solidFill>
                            <a:schemeClr val="tx1"/>
                          </a:solidFill>
                          <a:latin typeface="BNPP Sans Light" panose="02000503020000020004" pitchFamily="2" charset="0"/>
                          <a:ea typeface="+mn-ea"/>
                          <a:cs typeface="+mn-cs"/>
                        </a:rPr>
                        <a:t> instruments </a:t>
                      </a:r>
                      <a:r>
                        <a:rPr lang="fr-FR" sz="1000" kern="1200" dirty="0" err="1">
                          <a:solidFill>
                            <a:schemeClr val="tx1"/>
                          </a:solidFill>
                          <a:latin typeface="BNPP Sans Light" panose="02000503020000020004" pitchFamily="2" charset="0"/>
                          <a:ea typeface="+mn-ea"/>
                          <a:cs typeface="+mn-cs"/>
                        </a:rPr>
                        <a:t>will</a:t>
                      </a:r>
                      <a:r>
                        <a:rPr lang="fr-FR" sz="1000" kern="1200" dirty="0">
                          <a:solidFill>
                            <a:schemeClr val="tx1"/>
                          </a:solidFill>
                          <a:latin typeface="BNPP Sans Light" panose="02000503020000020004" pitchFamily="2" charset="0"/>
                          <a:ea typeface="+mn-ea"/>
                          <a:cs typeface="+mn-cs"/>
                        </a:rPr>
                        <a:t> </a:t>
                      </a:r>
                      <a:r>
                        <a:rPr lang="fr-FR" sz="1000" kern="1200" dirty="0" err="1">
                          <a:solidFill>
                            <a:schemeClr val="tx1"/>
                          </a:solidFill>
                          <a:latin typeface="BNPP Sans Light" panose="02000503020000020004" pitchFamily="2" charset="0"/>
                          <a:ea typeface="+mn-ea"/>
                          <a:cs typeface="+mn-cs"/>
                        </a:rPr>
                        <a:t>be</a:t>
                      </a:r>
                      <a:r>
                        <a:rPr lang="fr-FR" sz="1000" kern="1200" dirty="0">
                          <a:solidFill>
                            <a:schemeClr val="tx1"/>
                          </a:solidFill>
                          <a:latin typeface="BNPP Sans Light" panose="02000503020000020004" pitchFamily="2" charset="0"/>
                          <a:ea typeface="+mn-ea"/>
                          <a:cs typeface="+mn-cs"/>
                        </a:rPr>
                        <a:t> in line </a:t>
                      </a:r>
                      <a:r>
                        <a:rPr lang="fr-FR" sz="1000" kern="1200" dirty="0" err="1">
                          <a:solidFill>
                            <a:schemeClr val="tx1"/>
                          </a:solidFill>
                          <a:latin typeface="BNPP Sans Light" panose="02000503020000020004" pitchFamily="2" charset="0"/>
                          <a:ea typeface="+mn-ea"/>
                          <a:cs typeface="+mn-cs"/>
                        </a:rPr>
                        <a:t>with</a:t>
                      </a:r>
                      <a:r>
                        <a:rPr lang="fr-FR" sz="1000" kern="1200" dirty="0">
                          <a:solidFill>
                            <a:schemeClr val="tx1"/>
                          </a:solidFill>
                          <a:latin typeface="BNPP Sans Light" panose="02000503020000020004" pitchFamily="2" charset="0"/>
                          <a:ea typeface="+mn-ea"/>
                          <a:cs typeface="+mn-cs"/>
                        </a:rPr>
                        <a:t> the asset allocation table. </a:t>
                      </a:r>
                      <a:r>
                        <a:rPr lang="fr-FR" sz="1000" kern="1200" dirty="0" err="1">
                          <a:solidFill>
                            <a:schemeClr val="tx1"/>
                          </a:solidFill>
                          <a:latin typeface="BNPP Sans Light" panose="02000503020000020004" pitchFamily="2" charset="0"/>
                          <a:ea typeface="+mn-ea"/>
                          <a:cs typeface="+mn-cs"/>
                        </a:rPr>
                        <a:t>However</a:t>
                      </a:r>
                      <a:r>
                        <a:rPr lang="fr-FR" sz="1000" kern="1200" dirty="0">
                          <a:solidFill>
                            <a:schemeClr val="tx1"/>
                          </a:solidFill>
                          <a:latin typeface="BNPP Sans Light" panose="02000503020000020004" pitchFamily="2" charset="0"/>
                          <a:ea typeface="+mn-ea"/>
                          <a:cs typeface="+mn-cs"/>
                        </a:rPr>
                        <a:t>, in case of </a:t>
                      </a:r>
                      <a:r>
                        <a:rPr lang="fr-FR" sz="1000" kern="1200" dirty="0" err="1">
                          <a:solidFill>
                            <a:schemeClr val="tx1"/>
                          </a:solidFill>
                          <a:latin typeface="BNPP Sans Light" panose="02000503020000020004" pitchFamily="2" charset="0"/>
                          <a:ea typeface="+mn-ea"/>
                          <a:cs typeface="+mn-cs"/>
                        </a:rPr>
                        <a:t>maturity</a:t>
                      </a:r>
                      <a:r>
                        <a:rPr lang="fr-FR" sz="1000" kern="1200" dirty="0">
                          <a:solidFill>
                            <a:schemeClr val="tx1"/>
                          </a:solidFill>
                          <a:latin typeface="BNPP Sans Light" panose="02000503020000020004" pitchFamily="2" charset="0"/>
                          <a:ea typeface="+mn-ea"/>
                          <a:cs typeface="+mn-cs"/>
                        </a:rPr>
                        <a:t> of instruments in the Scheme portfolio, the </a:t>
                      </a:r>
                      <a:r>
                        <a:rPr lang="fr-FR" sz="1000" kern="1200" dirty="0" err="1">
                          <a:solidFill>
                            <a:schemeClr val="tx1"/>
                          </a:solidFill>
                          <a:latin typeface="BNPP Sans Light" panose="02000503020000020004" pitchFamily="2" charset="0"/>
                          <a:ea typeface="+mn-ea"/>
                          <a:cs typeface="+mn-cs"/>
                        </a:rPr>
                        <a:t>reinvestment</a:t>
                      </a:r>
                      <a:r>
                        <a:rPr lang="fr-FR" sz="1000" kern="1200" dirty="0">
                          <a:solidFill>
                            <a:schemeClr val="tx1"/>
                          </a:solidFill>
                          <a:latin typeface="BNPP Sans Light" panose="02000503020000020004" pitchFamily="2" charset="0"/>
                          <a:ea typeface="+mn-ea"/>
                          <a:cs typeface="+mn-cs"/>
                        </a:rPr>
                        <a:t> </a:t>
                      </a:r>
                      <a:r>
                        <a:rPr lang="fr-FR" sz="1000" kern="1200" dirty="0" err="1">
                          <a:solidFill>
                            <a:schemeClr val="tx1"/>
                          </a:solidFill>
                          <a:latin typeface="BNPP Sans Light" panose="02000503020000020004" pitchFamily="2" charset="0"/>
                          <a:ea typeface="+mn-ea"/>
                          <a:cs typeface="+mn-cs"/>
                        </a:rPr>
                        <a:t>will</a:t>
                      </a:r>
                      <a:r>
                        <a:rPr lang="fr-FR" sz="1000" kern="1200" dirty="0">
                          <a:solidFill>
                            <a:schemeClr val="tx1"/>
                          </a:solidFill>
                          <a:latin typeface="BNPP Sans Light" panose="02000503020000020004" pitchFamily="2" charset="0"/>
                          <a:ea typeface="+mn-ea"/>
                          <a:cs typeface="+mn-cs"/>
                        </a:rPr>
                        <a:t> </a:t>
                      </a:r>
                      <a:r>
                        <a:rPr lang="fr-FR" sz="1000" kern="1200" dirty="0" err="1">
                          <a:solidFill>
                            <a:schemeClr val="tx1"/>
                          </a:solidFill>
                          <a:latin typeface="BNPP Sans Light" panose="02000503020000020004" pitchFamily="2" charset="0"/>
                          <a:ea typeface="+mn-ea"/>
                          <a:cs typeface="+mn-cs"/>
                        </a:rPr>
                        <a:t>be</a:t>
                      </a:r>
                      <a:r>
                        <a:rPr lang="fr-FR" sz="1000" kern="1200" dirty="0">
                          <a:solidFill>
                            <a:schemeClr val="tx1"/>
                          </a:solidFill>
                          <a:latin typeface="BNPP Sans Light" panose="02000503020000020004" pitchFamily="2" charset="0"/>
                          <a:ea typeface="+mn-ea"/>
                          <a:cs typeface="+mn-cs"/>
                        </a:rPr>
                        <a:t> in line </a:t>
                      </a:r>
                      <a:r>
                        <a:rPr lang="fr-FR" sz="1000" kern="1200" dirty="0" err="1">
                          <a:solidFill>
                            <a:schemeClr val="tx1"/>
                          </a:solidFill>
                          <a:latin typeface="BNPP Sans Light" panose="02000503020000020004" pitchFamily="2" charset="0"/>
                          <a:ea typeface="+mn-ea"/>
                          <a:cs typeface="+mn-cs"/>
                        </a:rPr>
                        <a:t>with</a:t>
                      </a:r>
                      <a:r>
                        <a:rPr lang="fr-FR" sz="1000" kern="1200" dirty="0">
                          <a:solidFill>
                            <a:schemeClr val="tx1"/>
                          </a:solidFill>
                          <a:latin typeface="BNPP Sans Light" panose="02000503020000020004" pitchFamily="2" charset="0"/>
                          <a:ea typeface="+mn-ea"/>
                          <a:cs typeface="+mn-cs"/>
                        </a:rPr>
                        <a:t> the index </a:t>
                      </a:r>
                      <a:r>
                        <a:rPr lang="fr-FR" sz="1000" kern="1200" dirty="0" err="1">
                          <a:solidFill>
                            <a:schemeClr val="tx1"/>
                          </a:solidFill>
                          <a:latin typeface="BNPP Sans Light" panose="02000503020000020004" pitchFamily="2" charset="0"/>
                          <a:ea typeface="+mn-ea"/>
                          <a:cs typeface="+mn-cs"/>
                        </a:rPr>
                        <a:t>methodology</a:t>
                      </a:r>
                      <a:r>
                        <a:rPr lang="fr-FR" sz="1000" kern="1200" dirty="0">
                          <a:solidFill>
                            <a:schemeClr val="tx1"/>
                          </a:solidFill>
                          <a:latin typeface="BNPP Sans Light" panose="02000503020000020004" pitchFamily="2" charset="0"/>
                          <a:ea typeface="+mn-ea"/>
                          <a:cs typeface="+mn-cs"/>
                        </a:rPr>
                        <a:t>. </a:t>
                      </a:r>
                      <a:r>
                        <a:rPr lang="en-US" sz="1000" kern="1200" dirty="0">
                          <a:solidFill>
                            <a:schemeClr val="tx1"/>
                          </a:solidFill>
                          <a:latin typeface="BNPP Sans Light" panose="02000503020000020004" pitchFamily="2" charset="0"/>
                          <a:ea typeface="+mn-ea"/>
                          <a:cs typeface="+mn-cs"/>
                        </a:rPr>
                        <a:t>The cumulative gross exposure to instruments forming part of the Index, debt and money market instruments, units of liquid and debt mutual fund schemes and such other securities/assets as may be permitted by SEBI from time to time subject to approval will not exceed 100% of the net assets of the scheme.</a:t>
                      </a:r>
                      <a:r>
                        <a:rPr lang="en-GB" sz="1000" kern="1200" dirty="0">
                          <a:solidFill>
                            <a:schemeClr val="tx1"/>
                          </a:solidFill>
                          <a:latin typeface="BNPP Sans Light" panose="02000503020000020004" pitchFamily="2" charset="0"/>
                          <a:ea typeface="+mn-ea"/>
                          <a:cs typeface="+mn-cs"/>
                        </a:rPr>
                        <a:t> </a:t>
                      </a:r>
                      <a:r>
                        <a:rPr lang="en-IN" sz="1000" kern="1200" dirty="0">
                          <a:solidFill>
                            <a:schemeClr val="tx1"/>
                          </a:solidFill>
                          <a:latin typeface="BNPP Sans Light" panose="02000503020000020004" pitchFamily="2" charset="0"/>
                          <a:ea typeface="+mn-ea"/>
                          <a:cs typeface="+mn-cs"/>
                        </a:rPr>
                        <a:t>The Scheme will not invest in equity and equity related securities and Foreign Securities. The Scheme will not indulge in short selling and securities lending and borrowing. </a:t>
                      </a:r>
                      <a:r>
                        <a:rPr lang="en-US" sz="1000" kern="1200" dirty="0">
                          <a:solidFill>
                            <a:schemeClr val="tx1"/>
                          </a:solidFill>
                          <a:latin typeface="BNPP Sans Light" panose="02000503020000020004" pitchFamily="2" charset="0"/>
                          <a:ea typeface="+mn-ea"/>
                          <a:cs typeface="+mn-cs"/>
                        </a:rPr>
                        <a:t>For complete details on asset allocation, please refer to SID available on our website (</a:t>
                      </a:r>
                      <a:r>
                        <a:rPr lang="en-US" sz="1000" kern="1200" dirty="0">
                          <a:solidFill>
                            <a:schemeClr val="tx1"/>
                          </a:solidFill>
                          <a:latin typeface="BNPP Sans Light" panose="02000503020000020004" pitchFamily="2" charset="0"/>
                          <a:ea typeface="+mn-ea"/>
                          <a:cs typeface="+mn-cs"/>
                          <a:hlinkClick r:id="rId4">
                            <a:extLst>
                              <a:ext uri="{A12FA001-AC4F-418D-AE19-62706E023703}">
                                <ahyp:hlinkClr xmlns:ahyp="http://schemas.microsoft.com/office/drawing/2018/hyperlinkcolor" val="tx"/>
                              </a:ext>
                            </a:extLst>
                          </a:hlinkClick>
                        </a:rPr>
                        <a:t>www.barodabnpparibasmf.in</a:t>
                      </a:r>
                      <a:r>
                        <a:rPr lang="en-US" sz="1000" kern="1200" dirty="0">
                          <a:solidFill>
                            <a:schemeClr val="tx1"/>
                          </a:solidFill>
                          <a:latin typeface="BNPP Sans Light" panose="02000503020000020004" pitchFamily="2" charset="0"/>
                          <a:ea typeface="+mn-ea"/>
                          <a:cs typeface="+mn-cs"/>
                        </a:rPr>
                        <a:t>)</a:t>
                      </a:r>
                    </a:p>
                  </a:txBody>
                  <a:tcPr anchor="ctr">
                    <a:lnL w="12700" cap="flat" cmpd="sng" algn="ctr">
                      <a:noFill/>
                      <a:prstDash val="solid"/>
                      <a:round/>
                      <a:headEnd type="none" w="med" len="med"/>
                      <a:tailEnd type="none" w="med" len="med"/>
                    </a:lnL>
                    <a:lnR w="12700" cap="flat" cmpd="sng" algn="ctr">
                      <a:solidFill>
                        <a:srgbClr val="D74B1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10006"/>
                  </a:ext>
                </a:extLst>
              </a:tr>
              <a:tr h="237945">
                <a:tc>
                  <a:txBody>
                    <a:bodyPr/>
                    <a:lstStyle/>
                    <a:p>
                      <a:pPr marL="0" algn="ctr" defTabSz="914400" rtl="0" eaLnBrk="1" latinLnBrk="0" hangingPunct="1">
                        <a:lnSpc>
                          <a:spcPct val="100000"/>
                        </a:lnSpc>
                        <a:spcBef>
                          <a:spcPts val="0"/>
                        </a:spcBef>
                        <a:spcAft>
                          <a:spcPts val="0"/>
                        </a:spcAft>
                      </a:pPr>
                      <a:r>
                        <a:rPr lang="en-US" sz="1000" kern="1200" dirty="0">
                          <a:solidFill>
                            <a:schemeClr val="tx1"/>
                          </a:solidFill>
                          <a:latin typeface="BNPP Sans Light" panose="02000503020000020004" pitchFamily="2" charset="0"/>
                          <a:ea typeface="+mn-ea"/>
                          <a:cs typeface="+mn-cs"/>
                        </a:rPr>
                        <a:t>Load Structure:</a:t>
                      </a:r>
                    </a:p>
                  </a:txBody>
                  <a:tcPr anchor="ctr">
                    <a:lnL w="12700" cap="flat" cmpd="sng" algn="ctr">
                      <a:solidFill>
                        <a:srgbClr val="D74B1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EFE9"/>
                    </a:solidFill>
                  </a:tcPr>
                </a:tc>
                <a:tc>
                  <a:txBody>
                    <a:bodyPr/>
                    <a:lstStyle/>
                    <a:p>
                      <a:pPr marL="0" algn="l" defTabSz="914400" rtl="0" eaLnBrk="1" latinLnBrk="0" hangingPunct="1">
                        <a:lnSpc>
                          <a:spcPct val="100000"/>
                        </a:lnSpc>
                        <a:spcBef>
                          <a:spcPts val="0"/>
                        </a:spcBef>
                        <a:spcAft>
                          <a:spcPts val="0"/>
                        </a:spcAft>
                      </a:pPr>
                      <a:r>
                        <a:rPr lang="en-US" sz="1000" kern="1200" dirty="0">
                          <a:solidFill>
                            <a:schemeClr val="tx1"/>
                          </a:solidFill>
                          <a:latin typeface="BNPP Sans Light" panose="02000503020000020004" pitchFamily="2" charset="0"/>
                          <a:ea typeface="+mn-ea"/>
                          <a:cs typeface="+mn-cs"/>
                        </a:rPr>
                        <a:t>Entry Load: Nil.  Exit Load: Nil.</a:t>
                      </a:r>
                    </a:p>
                  </a:txBody>
                  <a:tcPr anchor="ctr">
                    <a:lnL w="12700" cap="flat" cmpd="sng" algn="ctr">
                      <a:noFill/>
                      <a:prstDash val="solid"/>
                      <a:round/>
                      <a:headEnd type="none" w="med" len="med"/>
                      <a:tailEnd type="none" w="med" len="med"/>
                    </a:lnL>
                    <a:lnR w="12700" cap="flat" cmpd="sng" algn="ctr">
                      <a:solidFill>
                        <a:srgbClr val="D74B1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10007"/>
                  </a:ext>
                </a:extLst>
              </a:tr>
              <a:tr h="775955">
                <a:tc>
                  <a:txBody>
                    <a:bodyPr/>
                    <a:lstStyle/>
                    <a:p>
                      <a:pPr marL="0" algn="ctr" defTabSz="914400" rtl="0" eaLnBrk="1" latinLnBrk="0" hangingPunct="1">
                        <a:lnSpc>
                          <a:spcPct val="100000"/>
                        </a:lnSpc>
                        <a:spcBef>
                          <a:spcPts val="0"/>
                        </a:spcBef>
                        <a:spcAft>
                          <a:spcPts val="0"/>
                        </a:spcAft>
                      </a:pPr>
                      <a:r>
                        <a:rPr lang="en-US" sz="1000" kern="1200" dirty="0">
                          <a:solidFill>
                            <a:schemeClr val="tx1"/>
                          </a:solidFill>
                          <a:latin typeface="BNPP Sans Light" panose="02000503020000020004" pitchFamily="2" charset="0"/>
                          <a:ea typeface="+mn-ea"/>
                          <a:cs typeface="+mn-cs"/>
                        </a:rPr>
                        <a:t>Options:</a:t>
                      </a:r>
                    </a:p>
                  </a:txBody>
                  <a:tcPr anchor="ctr">
                    <a:lnL w="12700" cap="flat" cmpd="sng" algn="ctr">
                      <a:solidFill>
                        <a:srgbClr val="D74B1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EFE9"/>
                    </a:solidFill>
                  </a:tcPr>
                </a:tc>
                <a:tc>
                  <a:txBody>
                    <a:bodyPr/>
                    <a:lstStyle/>
                    <a:p>
                      <a:pPr marL="0" marR="0" algn="l" defTabSz="914400" rtl="0" eaLnBrk="1" latinLnBrk="0" hangingPunct="1">
                        <a:spcBef>
                          <a:spcPts val="0"/>
                        </a:spcBef>
                        <a:spcAft>
                          <a:spcPts val="0"/>
                        </a:spcAft>
                      </a:pPr>
                      <a:r>
                        <a:rPr lang="en-IN" sz="1000" kern="1200" dirty="0">
                          <a:solidFill>
                            <a:schemeClr val="tx1"/>
                          </a:solidFill>
                          <a:latin typeface="BNPP Sans Light" panose="02000503020000020004" pitchFamily="2" charset="0"/>
                          <a:ea typeface="+mn-ea"/>
                          <a:cs typeface="+mn-cs"/>
                        </a:rPr>
                        <a:t>The scheme will have two Plans: Regular and Direct.</a:t>
                      </a:r>
                    </a:p>
                    <a:p>
                      <a:pPr marL="0" marR="0" algn="l" defTabSz="914400" rtl="0" eaLnBrk="1" latinLnBrk="0" hangingPunct="1">
                        <a:spcBef>
                          <a:spcPts val="0"/>
                        </a:spcBef>
                        <a:spcAft>
                          <a:spcPts val="0"/>
                        </a:spcAft>
                      </a:pPr>
                      <a:r>
                        <a:rPr lang="en-IN" sz="1000" kern="1200" dirty="0">
                          <a:solidFill>
                            <a:schemeClr val="tx1">
                              <a:lumMod val="75000"/>
                              <a:lumOff val="25000"/>
                            </a:schemeClr>
                          </a:solidFill>
                          <a:latin typeface="BNPP Sans Light" panose="02000503020000020004" pitchFamily="2" charset="0"/>
                          <a:ea typeface="+mn-ea"/>
                          <a:cs typeface="+mn-cs"/>
                        </a:rPr>
                        <a:t>Each Plan offers Growth Option and Income Distribution cum Capital Withdrawal (IDCW) Option*. The IDCW option offers </a:t>
                      </a:r>
                      <a:r>
                        <a:rPr lang="en-IN" sz="1000" kern="1200" dirty="0" err="1">
                          <a:solidFill>
                            <a:schemeClr val="tx1">
                              <a:lumMod val="75000"/>
                              <a:lumOff val="25000"/>
                            </a:schemeClr>
                          </a:solidFill>
                          <a:latin typeface="BNPP Sans Light" panose="02000503020000020004" pitchFamily="2" charset="0"/>
                          <a:ea typeface="+mn-ea"/>
                          <a:cs typeface="+mn-cs"/>
                        </a:rPr>
                        <a:t>payout</a:t>
                      </a:r>
                      <a:r>
                        <a:rPr lang="en-IN" sz="1000" kern="1200" dirty="0">
                          <a:solidFill>
                            <a:schemeClr val="tx1">
                              <a:lumMod val="75000"/>
                              <a:lumOff val="25000"/>
                            </a:schemeClr>
                          </a:solidFill>
                          <a:latin typeface="BNPP Sans Light" panose="02000503020000020004" pitchFamily="2" charset="0"/>
                          <a:ea typeface="+mn-ea"/>
                          <a:cs typeface="+mn-cs"/>
                        </a:rPr>
                        <a:t> of Income Distribution cum Capital withdrawal option. *Amounts under IDCW option can be distributed out of investors capital (equalization reserve), which is part of sale price that represents realised gains. However, investors are requested to note that the amount of distribution under IDCW Option is not guaranteed and subject to availability of distributable surplus.</a:t>
                      </a:r>
                      <a:endParaRPr lang="en-US" sz="1000" kern="1200" dirty="0">
                        <a:solidFill>
                          <a:schemeClr val="tx1">
                            <a:lumMod val="75000"/>
                            <a:lumOff val="25000"/>
                          </a:schemeClr>
                        </a:solidFill>
                        <a:latin typeface="BNPP Sans Light" panose="02000503020000020004" pitchFamily="2" charset="0"/>
                        <a:ea typeface="+mn-ea"/>
                        <a:cs typeface="+mn-cs"/>
                      </a:endParaRPr>
                    </a:p>
                  </a:txBody>
                  <a:tcPr anchor="ctr">
                    <a:lnL w="12700" cap="flat" cmpd="sng" algn="ctr">
                      <a:noFill/>
                      <a:prstDash val="solid"/>
                      <a:round/>
                      <a:headEnd type="none" w="med" len="med"/>
                      <a:tailEnd type="none" w="med" len="med"/>
                    </a:lnL>
                    <a:lnR w="12700" cap="flat" cmpd="sng" algn="ctr">
                      <a:solidFill>
                        <a:srgbClr val="D74B1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10008"/>
                  </a:ext>
                </a:extLst>
              </a:tr>
              <a:tr h="535376">
                <a:tc>
                  <a:txBody>
                    <a:bodyPr/>
                    <a:lstStyle/>
                    <a:p>
                      <a:pPr marL="0" algn="ctr" defTabSz="914400" rtl="0" eaLnBrk="1" latinLnBrk="0" hangingPunct="1">
                        <a:lnSpc>
                          <a:spcPct val="100000"/>
                        </a:lnSpc>
                        <a:spcBef>
                          <a:spcPts val="0"/>
                        </a:spcBef>
                        <a:spcAft>
                          <a:spcPts val="0"/>
                        </a:spcAft>
                      </a:pPr>
                      <a:r>
                        <a:rPr lang="en-US" sz="1000" kern="1200" dirty="0">
                          <a:solidFill>
                            <a:schemeClr val="tx1"/>
                          </a:solidFill>
                          <a:latin typeface="BNPP Sans Light" panose="02000503020000020004" pitchFamily="2" charset="0"/>
                          <a:ea typeface="+mn-ea"/>
                          <a:cs typeface="+mn-cs"/>
                        </a:rPr>
                        <a:t>Minimum Application Amount:</a:t>
                      </a:r>
                    </a:p>
                  </a:txBody>
                  <a:tcPr anchor="ctr">
                    <a:lnL w="12700" cap="flat" cmpd="sng" algn="ctr">
                      <a:solidFill>
                        <a:srgbClr val="D74B1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74B14"/>
                      </a:solidFill>
                      <a:prstDash val="solid"/>
                      <a:round/>
                      <a:headEnd type="none" w="med" len="med"/>
                      <a:tailEnd type="none" w="med" len="med"/>
                    </a:lnB>
                    <a:lnTlToBr w="12700" cmpd="sng">
                      <a:noFill/>
                      <a:prstDash val="solid"/>
                    </a:lnTlToBr>
                    <a:lnBlToTr w="12700" cmpd="sng">
                      <a:noFill/>
                      <a:prstDash val="solid"/>
                    </a:lnBlToTr>
                    <a:solidFill>
                      <a:srgbClr val="F8EFE9"/>
                    </a:solidFill>
                  </a:tcPr>
                </a:tc>
                <a:tc>
                  <a:txBody>
                    <a:bodyPr/>
                    <a:lstStyle/>
                    <a:p>
                      <a:pPr marL="0" marR="0" algn="l" defTabSz="914400" rtl="0" eaLnBrk="1" latinLnBrk="0" hangingPunct="1">
                        <a:lnSpc>
                          <a:spcPts val="1200"/>
                        </a:lnSpc>
                        <a:spcBef>
                          <a:spcPts val="0"/>
                        </a:spcBef>
                        <a:spcAft>
                          <a:spcPts val="0"/>
                        </a:spcAft>
                      </a:pPr>
                      <a:r>
                        <a:rPr lang="en-US" sz="1000" kern="1200" dirty="0">
                          <a:solidFill>
                            <a:schemeClr val="tx1"/>
                          </a:solidFill>
                          <a:latin typeface="BNPP Sans Light" panose="02000503020000020004" pitchFamily="2" charset="0"/>
                          <a:ea typeface="+mn-ea"/>
                          <a:cs typeface="+mn-cs"/>
                        </a:rPr>
                        <a:t>Lumpsum investment: Rs. 5,000 and in multiples of Re. 1 thereafter.</a:t>
                      </a:r>
                    </a:p>
                    <a:p>
                      <a:pPr marL="0" marR="0" algn="l" defTabSz="914400" rtl="0" eaLnBrk="1" latinLnBrk="0" hangingPunct="1">
                        <a:lnSpc>
                          <a:spcPts val="1200"/>
                        </a:lnSpc>
                        <a:spcBef>
                          <a:spcPts val="0"/>
                        </a:spcBef>
                        <a:spcAft>
                          <a:spcPts val="0"/>
                        </a:spcAft>
                      </a:pPr>
                      <a:r>
                        <a:rPr lang="en-US" sz="1000" kern="1200" dirty="0">
                          <a:solidFill>
                            <a:schemeClr val="tx1"/>
                          </a:solidFill>
                          <a:latin typeface="BNPP Sans Light" panose="02000503020000020004" pitchFamily="2" charset="0"/>
                          <a:ea typeface="+mn-ea"/>
                          <a:cs typeface="+mn-cs"/>
                        </a:rPr>
                        <a:t>SIP: (</a:t>
                      </a:r>
                      <a:r>
                        <a:rPr lang="en-US" sz="1000" kern="1200" dirty="0" err="1">
                          <a:solidFill>
                            <a:schemeClr val="tx1"/>
                          </a:solidFill>
                          <a:latin typeface="BNPP Sans Light" panose="02000503020000020004" pitchFamily="2" charset="0"/>
                          <a:ea typeface="+mn-ea"/>
                          <a:cs typeface="+mn-cs"/>
                        </a:rPr>
                        <a:t>i</a:t>
                      </a:r>
                      <a:r>
                        <a:rPr lang="en-US" sz="1000" kern="1200" dirty="0">
                          <a:solidFill>
                            <a:schemeClr val="tx1"/>
                          </a:solidFill>
                          <a:latin typeface="BNPP Sans Light" panose="02000503020000020004" pitchFamily="2" charset="0"/>
                          <a:ea typeface="+mn-ea"/>
                          <a:cs typeface="+mn-cs"/>
                        </a:rPr>
                        <a:t>) Daily, Weekly, Monthly SIP: Rs. 500/- and in multiples of Re. 1/- thereafter; </a:t>
                      </a:r>
                    </a:p>
                    <a:p>
                      <a:pPr marL="0" marR="0" algn="l" defTabSz="914400" rtl="0" eaLnBrk="1" latinLnBrk="0" hangingPunct="1">
                        <a:lnSpc>
                          <a:spcPts val="1200"/>
                        </a:lnSpc>
                        <a:spcBef>
                          <a:spcPts val="0"/>
                        </a:spcBef>
                        <a:spcAft>
                          <a:spcPts val="0"/>
                        </a:spcAft>
                      </a:pPr>
                      <a:r>
                        <a:rPr lang="en-US" sz="1000" kern="1200" dirty="0">
                          <a:solidFill>
                            <a:schemeClr val="tx1"/>
                          </a:solidFill>
                          <a:latin typeface="BNPP Sans Light" panose="02000503020000020004" pitchFamily="2" charset="0"/>
                          <a:ea typeface="+mn-ea"/>
                          <a:cs typeface="+mn-cs"/>
                        </a:rPr>
                        <a:t>(ii) Quarterly SIP: Rs. 1500/- and in multiples of Re. 1/- thereafter.</a:t>
                      </a:r>
                    </a:p>
                  </a:txBody>
                  <a:tcPr anchor="ctr">
                    <a:lnL w="12700" cap="flat" cmpd="sng" algn="ctr">
                      <a:noFill/>
                      <a:prstDash val="solid"/>
                      <a:round/>
                      <a:headEnd type="none" w="med" len="med"/>
                      <a:tailEnd type="none" w="med" len="med"/>
                    </a:lnL>
                    <a:lnR w="12700" cap="flat" cmpd="sng" algn="ctr">
                      <a:solidFill>
                        <a:srgbClr val="D74B1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74B14"/>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10009"/>
                  </a:ext>
                </a:extLst>
              </a:tr>
            </a:tbl>
          </a:graphicData>
        </a:graphic>
      </p:graphicFrame>
      <p:graphicFrame>
        <p:nvGraphicFramePr>
          <p:cNvPr id="15" name="Table 6">
            <a:extLst>
              <a:ext uri="{FF2B5EF4-FFF2-40B4-BE49-F238E27FC236}">
                <a16:creationId xmlns:a16="http://schemas.microsoft.com/office/drawing/2014/main" id="{3C49E51E-D7B3-BF90-52A1-9C67C7DA7C6C}"/>
              </a:ext>
            </a:extLst>
          </p:cNvPr>
          <p:cNvGraphicFramePr>
            <a:graphicFrameLocks noGrp="1"/>
          </p:cNvGraphicFramePr>
          <p:nvPr>
            <p:extLst>
              <p:ext uri="{D42A27DB-BD31-4B8C-83A1-F6EECF244321}">
                <p14:modId xmlns:p14="http://schemas.microsoft.com/office/powerpoint/2010/main" val="3198587528"/>
              </p:ext>
            </p:extLst>
          </p:nvPr>
        </p:nvGraphicFramePr>
        <p:xfrm>
          <a:off x="2209887" y="2711149"/>
          <a:ext cx="9195402" cy="834520"/>
        </p:xfrm>
        <a:graphic>
          <a:graphicData uri="http://schemas.openxmlformats.org/drawingml/2006/table">
            <a:tbl>
              <a:tblPr firstRow="1" bandRow="1">
                <a:tableStyleId>{5FD0F851-EC5A-4D38-B0AD-8093EC10F338}</a:tableStyleId>
              </a:tblPr>
              <a:tblGrid>
                <a:gridCol w="3207739">
                  <a:extLst>
                    <a:ext uri="{9D8B030D-6E8A-4147-A177-3AD203B41FA5}">
                      <a16:colId xmlns:a16="http://schemas.microsoft.com/office/drawing/2014/main" val="549360165"/>
                    </a:ext>
                  </a:extLst>
                </a:gridCol>
                <a:gridCol w="2118836">
                  <a:extLst>
                    <a:ext uri="{9D8B030D-6E8A-4147-A177-3AD203B41FA5}">
                      <a16:colId xmlns:a16="http://schemas.microsoft.com/office/drawing/2014/main" val="817406476"/>
                    </a:ext>
                  </a:extLst>
                </a:gridCol>
                <a:gridCol w="2107290">
                  <a:extLst>
                    <a:ext uri="{9D8B030D-6E8A-4147-A177-3AD203B41FA5}">
                      <a16:colId xmlns:a16="http://schemas.microsoft.com/office/drawing/2014/main" val="1671580681"/>
                    </a:ext>
                  </a:extLst>
                </a:gridCol>
                <a:gridCol w="1761537">
                  <a:extLst>
                    <a:ext uri="{9D8B030D-6E8A-4147-A177-3AD203B41FA5}">
                      <a16:colId xmlns:a16="http://schemas.microsoft.com/office/drawing/2014/main" val="2982142042"/>
                    </a:ext>
                  </a:extLst>
                </a:gridCol>
              </a:tblGrid>
              <a:tr h="327174">
                <a:tc>
                  <a:txBody>
                    <a:bodyPr/>
                    <a:lstStyle/>
                    <a:p>
                      <a:pPr algn="ctr"/>
                      <a:r>
                        <a:rPr lang="en-IN" sz="800" b="1" kern="1200" dirty="0">
                          <a:solidFill>
                            <a:schemeClr val="tx1">
                              <a:lumMod val="85000"/>
                              <a:lumOff val="15000"/>
                            </a:schemeClr>
                          </a:solidFill>
                          <a:latin typeface="BNPP Sans" panose="02000000000000000000" pitchFamily="2" charset="0"/>
                          <a:ea typeface="+mn-ea"/>
                          <a:cs typeface="+mn-cs"/>
                        </a:rPr>
                        <a:t>Type of Instrument</a:t>
                      </a:r>
                    </a:p>
                  </a:txBody>
                  <a:tcPr anchor="ctr">
                    <a:lnT w="12700" cap="flat" cmpd="sng" algn="ctr">
                      <a:solidFill>
                        <a:srgbClr val="FF5C34"/>
                      </a:solidFill>
                      <a:prstDash val="solid"/>
                      <a:round/>
                      <a:headEnd type="none" w="med" len="med"/>
                      <a:tailEnd type="none" w="med" len="med"/>
                    </a:lnT>
                    <a:lnB w="12700" cap="flat" cmpd="sng" algn="ctr">
                      <a:solidFill>
                        <a:srgbClr val="FF5C34"/>
                      </a:solidFill>
                      <a:prstDash val="solid"/>
                      <a:round/>
                      <a:headEnd type="none" w="med" len="med"/>
                      <a:tailEnd type="none" w="med" len="med"/>
                    </a:lnB>
                  </a:tcPr>
                </a:tc>
                <a:tc>
                  <a:txBody>
                    <a:bodyPr/>
                    <a:lstStyle/>
                    <a:p>
                      <a:pPr algn="ctr"/>
                      <a:r>
                        <a:rPr lang="en-IN" sz="800" b="1" dirty="0">
                          <a:solidFill>
                            <a:schemeClr val="tx1">
                              <a:lumMod val="85000"/>
                              <a:lumOff val="15000"/>
                            </a:schemeClr>
                          </a:solidFill>
                          <a:latin typeface="BNPP Sans" panose="02000000000000000000" pitchFamily="2" charset="0"/>
                        </a:rPr>
                        <a:t>Minimum </a:t>
                      </a:r>
                    </a:p>
                    <a:p>
                      <a:pPr algn="ctr"/>
                      <a:r>
                        <a:rPr lang="en-IN" sz="800" b="1" dirty="0">
                          <a:solidFill>
                            <a:schemeClr val="tx1">
                              <a:lumMod val="85000"/>
                              <a:lumOff val="15000"/>
                            </a:schemeClr>
                          </a:solidFill>
                          <a:latin typeface="BNPP Sans" panose="02000000000000000000" pitchFamily="2" charset="0"/>
                        </a:rPr>
                        <a:t>(% of Net Assets)</a:t>
                      </a:r>
                    </a:p>
                  </a:txBody>
                  <a:tcPr anchor="ctr">
                    <a:lnT w="12700" cap="flat" cmpd="sng" algn="ctr">
                      <a:solidFill>
                        <a:srgbClr val="FF5C34"/>
                      </a:solidFill>
                      <a:prstDash val="solid"/>
                      <a:round/>
                      <a:headEnd type="none" w="med" len="med"/>
                      <a:tailEnd type="none" w="med" len="med"/>
                    </a:lnT>
                    <a:lnB w="12700" cap="flat" cmpd="sng" algn="ctr">
                      <a:solidFill>
                        <a:srgbClr val="FF5C34"/>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800" b="1" dirty="0">
                          <a:solidFill>
                            <a:schemeClr val="tx1">
                              <a:lumMod val="85000"/>
                              <a:lumOff val="15000"/>
                            </a:schemeClr>
                          </a:solidFill>
                          <a:latin typeface="BNPP Sans" panose="02000000000000000000" pitchFamily="2" charset="0"/>
                        </a:rPr>
                        <a:t>Maximum</a:t>
                      </a:r>
                    </a:p>
                    <a:p>
                      <a:pPr marL="0" marR="0" lvl="0" indent="0" algn="ctr" defTabSz="914400" rtl="0" eaLnBrk="1" fontAlgn="auto" latinLnBrk="0" hangingPunct="1">
                        <a:lnSpc>
                          <a:spcPct val="100000"/>
                        </a:lnSpc>
                        <a:spcBef>
                          <a:spcPts val="0"/>
                        </a:spcBef>
                        <a:spcAft>
                          <a:spcPts val="0"/>
                        </a:spcAft>
                        <a:buClrTx/>
                        <a:buSzTx/>
                        <a:buFontTx/>
                        <a:buNone/>
                        <a:tabLst/>
                        <a:defRPr/>
                      </a:pPr>
                      <a:r>
                        <a:rPr lang="en-IN" sz="800" b="1" dirty="0">
                          <a:solidFill>
                            <a:schemeClr val="tx1">
                              <a:lumMod val="85000"/>
                              <a:lumOff val="15000"/>
                            </a:schemeClr>
                          </a:solidFill>
                          <a:latin typeface="BNPP Sans" panose="02000000000000000000" pitchFamily="2" charset="0"/>
                        </a:rPr>
                        <a:t>(% of Net Assets)</a:t>
                      </a:r>
                    </a:p>
                  </a:txBody>
                  <a:tcPr anchor="ctr">
                    <a:lnT w="12700" cap="flat" cmpd="sng" algn="ctr">
                      <a:solidFill>
                        <a:srgbClr val="FF5C34"/>
                      </a:solidFill>
                      <a:prstDash val="solid"/>
                      <a:round/>
                      <a:headEnd type="none" w="med" len="med"/>
                      <a:tailEnd type="none" w="med" len="med"/>
                    </a:lnT>
                    <a:lnB w="12700" cap="flat" cmpd="sng" algn="ctr">
                      <a:solidFill>
                        <a:srgbClr val="FF5C34"/>
                      </a:solidFill>
                      <a:prstDash val="solid"/>
                      <a:round/>
                      <a:headEnd type="none" w="med" len="med"/>
                      <a:tailEnd type="none" w="med" len="med"/>
                    </a:lnB>
                  </a:tcPr>
                </a:tc>
                <a:tc>
                  <a:txBody>
                    <a:bodyPr/>
                    <a:lstStyle/>
                    <a:p>
                      <a:pPr algn="ctr"/>
                      <a:r>
                        <a:rPr lang="en-IN" sz="800" b="1" dirty="0">
                          <a:solidFill>
                            <a:schemeClr val="tx1">
                              <a:lumMod val="85000"/>
                              <a:lumOff val="15000"/>
                            </a:schemeClr>
                          </a:solidFill>
                          <a:latin typeface="BNPP Sans" panose="02000000000000000000" pitchFamily="2" charset="0"/>
                        </a:rPr>
                        <a:t>Risk Profile</a:t>
                      </a:r>
                    </a:p>
                  </a:txBody>
                  <a:tcPr anchor="ctr">
                    <a:lnT w="12700" cap="flat" cmpd="sng" algn="ctr">
                      <a:solidFill>
                        <a:srgbClr val="FF5C34"/>
                      </a:solidFill>
                      <a:prstDash val="solid"/>
                      <a:round/>
                      <a:headEnd type="none" w="med" len="med"/>
                      <a:tailEnd type="none" w="med" len="med"/>
                    </a:lnT>
                    <a:lnB w="12700" cap="flat" cmpd="sng" algn="ctr">
                      <a:solidFill>
                        <a:srgbClr val="FF5C34"/>
                      </a:solidFill>
                      <a:prstDash val="solid"/>
                      <a:round/>
                      <a:headEnd type="none" w="med" len="med"/>
                      <a:tailEnd type="none" w="med" len="med"/>
                    </a:lnB>
                  </a:tcPr>
                </a:tc>
                <a:extLst>
                  <a:ext uri="{0D108BD9-81ED-4DB2-BD59-A6C34878D82A}">
                    <a16:rowId xmlns:a16="http://schemas.microsoft.com/office/drawing/2014/main" val="3711508587"/>
                  </a:ext>
                </a:extLst>
              </a:tr>
              <a:tr h="285880">
                <a:tc>
                  <a:txBody>
                    <a:bodyPr/>
                    <a:lstStyle/>
                    <a:p>
                      <a:r>
                        <a:rPr lang="fr-FR" sz="800" kern="1200" dirty="0" err="1">
                          <a:solidFill>
                            <a:schemeClr val="tx1">
                              <a:lumMod val="85000"/>
                              <a:lumOff val="15000"/>
                            </a:schemeClr>
                          </a:solidFill>
                          <a:latin typeface="BNPP Sans" panose="02000000000000000000" pitchFamily="2" charset="0"/>
                          <a:ea typeface="+mn-ea"/>
                          <a:cs typeface="+mn-cs"/>
                        </a:rPr>
                        <a:t>Debt</a:t>
                      </a:r>
                      <a:r>
                        <a:rPr lang="fr-FR" sz="800" kern="1200" dirty="0">
                          <a:solidFill>
                            <a:schemeClr val="tx1">
                              <a:lumMod val="85000"/>
                              <a:lumOff val="15000"/>
                            </a:schemeClr>
                          </a:solidFill>
                          <a:latin typeface="BNPP Sans" panose="02000000000000000000" pitchFamily="2" charset="0"/>
                          <a:ea typeface="+mn-ea"/>
                          <a:cs typeface="+mn-cs"/>
                        </a:rPr>
                        <a:t> Instruments </a:t>
                      </a:r>
                      <a:r>
                        <a:rPr lang="fr-FR" sz="800" kern="1200" dirty="0" err="1">
                          <a:solidFill>
                            <a:schemeClr val="tx1">
                              <a:lumMod val="85000"/>
                              <a:lumOff val="15000"/>
                            </a:schemeClr>
                          </a:solidFill>
                          <a:latin typeface="BNPP Sans" panose="02000000000000000000" pitchFamily="2" charset="0"/>
                          <a:ea typeface="+mn-ea"/>
                          <a:cs typeface="+mn-cs"/>
                        </a:rPr>
                        <a:t>comprising</a:t>
                      </a:r>
                      <a:r>
                        <a:rPr lang="fr-FR" sz="800" kern="1200" dirty="0">
                          <a:solidFill>
                            <a:schemeClr val="tx1">
                              <a:lumMod val="85000"/>
                              <a:lumOff val="15000"/>
                            </a:schemeClr>
                          </a:solidFill>
                          <a:latin typeface="BNPP Sans" panose="02000000000000000000" pitchFamily="2" charset="0"/>
                          <a:ea typeface="+mn-ea"/>
                          <a:cs typeface="+mn-cs"/>
                        </a:rPr>
                        <a:t> of </a:t>
                      </a:r>
                      <a:r>
                        <a:rPr lang="en-IN" sz="800" kern="1200" dirty="0">
                          <a:solidFill>
                            <a:schemeClr val="tx1">
                              <a:lumMod val="85000"/>
                              <a:lumOff val="15000"/>
                            </a:schemeClr>
                          </a:solidFill>
                          <a:latin typeface="BNPP Sans" panose="02000000000000000000" pitchFamily="2" charset="0"/>
                          <a:ea typeface="+mn-ea"/>
                          <a:cs typeface="+mn-cs"/>
                        </a:rPr>
                        <a:t>Nifty SDL December 2026 Index</a:t>
                      </a:r>
                    </a:p>
                  </a:txBody>
                  <a:tcPr>
                    <a:lnT w="12700" cap="flat" cmpd="sng" algn="ctr">
                      <a:solidFill>
                        <a:srgbClr val="FF5C34"/>
                      </a:solidFill>
                      <a:prstDash val="solid"/>
                      <a:round/>
                      <a:headEnd type="none" w="med" len="med"/>
                      <a:tailEnd type="none" w="med" len="med"/>
                    </a:lnT>
                    <a:solidFill>
                      <a:schemeClr val="accent2">
                        <a:lumMod val="40000"/>
                        <a:lumOff val="60000"/>
                        <a:alpha val="20000"/>
                      </a:schemeClr>
                    </a:solidFill>
                  </a:tcPr>
                </a:tc>
                <a:tc>
                  <a:txBody>
                    <a:bodyPr/>
                    <a:lstStyle/>
                    <a:p>
                      <a:pPr algn="ctr"/>
                      <a:r>
                        <a:rPr lang="en-IN" sz="800" dirty="0">
                          <a:solidFill>
                            <a:schemeClr val="tx1">
                              <a:lumMod val="85000"/>
                              <a:lumOff val="15000"/>
                            </a:schemeClr>
                          </a:solidFill>
                          <a:latin typeface="BNPP Sans" panose="02000000000000000000" pitchFamily="2" charset="0"/>
                        </a:rPr>
                        <a:t>95</a:t>
                      </a:r>
                    </a:p>
                  </a:txBody>
                  <a:tcPr anchor="ctr">
                    <a:lnT w="12700" cap="flat" cmpd="sng" algn="ctr">
                      <a:solidFill>
                        <a:srgbClr val="FF5C34"/>
                      </a:solidFill>
                      <a:prstDash val="solid"/>
                      <a:round/>
                      <a:headEnd type="none" w="med" len="med"/>
                      <a:tailEnd type="none" w="med" len="med"/>
                    </a:lnT>
                    <a:solidFill>
                      <a:schemeClr val="accent2">
                        <a:lumMod val="40000"/>
                        <a:lumOff val="60000"/>
                        <a:alpha val="20000"/>
                      </a:schemeClr>
                    </a:solidFill>
                  </a:tcPr>
                </a:tc>
                <a:tc>
                  <a:txBody>
                    <a:bodyPr/>
                    <a:lstStyle/>
                    <a:p>
                      <a:pPr algn="ctr"/>
                      <a:r>
                        <a:rPr lang="en-IN" sz="800" dirty="0">
                          <a:solidFill>
                            <a:schemeClr val="tx1">
                              <a:lumMod val="85000"/>
                              <a:lumOff val="15000"/>
                            </a:schemeClr>
                          </a:solidFill>
                          <a:latin typeface="BNPP Sans" panose="02000000000000000000" pitchFamily="2" charset="0"/>
                        </a:rPr>
                        <a:t>100</a:t>
                      </a:r>
                    </a:p>
                  </a:txBody>
                  <a:tcPr anchor="ctr">
                    <a:lnT w="12700" cap="flat" cmpd="sng" algn="ctr">
                      <a:solidFill>
                        <a:srgbClr val="FF5C34"/>
                      </a:solidFill>
                      <a:prstDash val="solid"/>
                      <a:round/>
                      <a:headEnd type="none" w="med" len="med"/>
                      <a:tailEnd type="none" w="med" len="med"/>
                    </a:lnT>
                    <a:solidFill>
                      <a:srgbClr val="F8EFE9"/>
                    </a:solidFill>
                  </a:tcPr>
                </a:tc>
                <a:tc>
                  <a:txBody>
                    <a:bodyPr/>
                    <a:lstStyle/>
                    <a:p>
                      <a:pPr algn="ctr"/>
                      <a:r>
                        <a:rPr lang="en-IN" sz="800" dirty="0">
                          <a:solidFill>
                            <a:schemeClr val="tx1">
                              <a:lumMod val="85000"/>
                              <a:lumOff val="15000"/>
                            </a:schemeClr>
                          </a:solidFill>
                          <a:latin typeface="BNPP Sans" panose="02000000000000000000" pitchFamily="2" charset="0"/>
                        </a:rPr>
                        <a:t> High </a:t>
                      </a:r>
                    </a:p>
                  </a:txBody>
                  <a:tcPr anchor="ctr">
                    <a:lnT w="12700" cap="flat" cmpd="sng" algn="ctr">
                      <a:solidFill>
                        <a:srgbClr val="FF5C34"/>
                      </a:solidFill>
                      <a:prstDash val="solid"/>
                      <a:round/>
                      <a:headEnd type="none" w="med" len="med"/>
                      <a:tailEnd type="none" w="med" len="med"/>
                    </a:lnT>
                    <a:solidFill>
                      <a:srgbClr val="F8EFE9"/>
                    </a:solidFill>
                  </a:tcPr>
                </a:tc>
                <a:extLst>
                  <a:ext uri="{0D108BD9-81ED-4DB2-BD59-A6C34878D82A}">
                    <a16:rowId xmlns:a16="http://schemas.microsoft.com/office/drawing/2014/main" val="752088930"/>
                  </a:ext>
                </a:extLst>
              </a:tr>
              <a:tr h="208202">
                <a:tc>
                  <a:txBody>
                    <a:bodyPr/>
                    <a:lstStyle/>
                    <a:p>
                      <a:r>
                        <a:rPr lang="en-US" sz="800" dirty="0">
                          <a:solidFill>
                            <a:schemeClr val="tx1">
                              <a:lumMod val="85000"/>
                              <a:lumOff val="15000"/>
                            </a:schemeClr>
                          </a:solidFill>
                          <a:latin typeface="BNPP Sans" panose="02000000000000000000" pitchFamily="2" charset="0"/>
                        </a:rPr>
                        <a:t>Money Market instruments </a:t>
                      </a:r>
                      <a:endParaRPr lang="en-IN" sz="800" dirty="0">
                        <a:solidFill>
                          <a:schemeClr val="tx1">
                            <a:lumMod val="85000"/>
                            <a:lumOff val="15000"/>
                          </a:schemeClr>
                        </a:solidFill>
                        <a:latin typeface="BNPP Sans" panose="02000000000000000000" pitchFamily="2" charset="0"/>
                      </a:endParaRPr>
                    </a:p>
                  </a:txBody>
                  <a:tcPr>
                    <a:lnB w="12700" cap="flat" cmpd="sng" algn="ctr">
                      <a:solidFill>
                        <a:srgbClr val="FF5C34"/>
                      </a:solidFill>
                      <a:prstDash val="solid"/>
                      <a:round/>
                      <a:headEnd type="none" w="med" len="med"/>
                      <a:tailEnd type="none" w="med" len="med"/>
                    </a:lnB>
                  </a:tcPr>
                </a:tc>
                <a:tc>
                  <a:txBody>
                    <a:bodyPr/>
                    <a:lstStyle/>
                    <a:p>
                      <a:pPr algn="ctr"/>
                      <a:r>
                        <a:rPr lang="en-IN" sz="800" dirty="0">
                          <a:solidFill>
                            <a:schemeClr val="tx1">
                              <a:lumMod val="85000"/>
                              <a:lumOff val="15000"/>
                            </a:schemeClr>
                          </a:solidFill>
                          <a:latin typeface="BNPP Sans" panose="02000000000000000000" pitchFamily="2" charset="0"/>
                        </a:rPr>
                        <a:t>0</a:t>
                      </a:r>
                    </a:p>
                  </a:txBody>
                  <a:tcPr anchor="ctr">
                    <a:lnB w="12700" cap="flat" cmpd="sng" algn="ctr">
                      <a:solidFill>
                        <a:srgbClr val="FF5C34"/>
                      </a:solidFill>
                      <a:prstDash val="solid"/>
                      <a:round/>
                      <a:headEnd type="none" w="med" len="med"/>
                      <a:tailEnd type="none" w="med" len="med"/>
                    </a:lnB>
                  </a:tcPr>
                </a:tc>
                <a:tc>
                  <a:txBody>
                    <a:bodyPr/>
                    <a:lstStyle/>
                    <a:p>
                      <a:pPr algn="ctr"/>
                      <a:r>
                        <a:rPr lang="en-IN" sz="800" dirty="0">
                          <a:solidFill>
                            <a:schemeClr val="tx1">
                              <a:lumMod val="85000"/>
                              <a:lumOff val="15000"/>
                            </a:schemeClr>
                          </a:solidFill>
                          <a:latin typeface="BNPP Sans" panose="02000000000000000000" pitchFamily="2" charset="0"/>
                        </a:rPr>
                        <a:t>5</a:t>
                      </a:r>
                    </a:p>
                  </a:txBody>
                  <a:tcPr anchor="ctr">
                    <a:lnB w="12700" cap="flat" cmpd="sng" algn="ctr">
                      <a:solidFill>
                        <a:srgbClr val="FF5C34"/>
                      </a:solidFill>
                      <a:prstDash val="solid"/>
                      <a:round/>
                      <a:headEnd type="none" w="med" len="med"/>
                      <a:tailEnd type="none" w="med" len="med"/>
                    </a:lnB>
                  </a:tcPr>
                </a:tc>
                <a:tc>
                  <a:txBody>
                    <a:bodyPr/>
                    <a:lstStyle/>
                    <a:p>
                      <a:pPr algn="ctr"/>
                      <a:r>
                        <a:rPr lang="en-IN" sz="800" dirty="0">
                          <a:solidFill>
                            <a:schemeClr val="tx1">
                              <a:lumMod val="85000"/>
                              <a:lumOff val="15000"/>
                            </a:schemeClr>
                          </a:solidFill>
                          <a:latin typeface="BNPP Sans" panose="02000000000000000000" pitchFamily="2" charset="0"/>
                        </a:rPr>
                        <a:t>Low to Medium  </a:t>
                      </a:r>
                    </a:p>
                  </a:txBody>
                  <a:tcPr anchor="ctr">
                    <a:lnB w="12700" cap="flat" cmpd="sng" algn="ctr">
                      <a:solidFill>
                        <a:srgbClr val="FF5C34"/>
                      </a:solidFill>
                      <a:prstDash val="solid"/>
                      <a:round/>
                      <a:headEnd type="none" w="med" len="med"/>
                      <a:tailEnd type="none" w="med" len="med"/>
                    </a:lnB>
                  </a:tcPr>
                </a:tc>
                <a:extLst>
                  <a:ext uri="{0D108BD9-81ED-4DB2-BD59-A6C34878D82A}">
                    <a16:rowId xmlns:a16="http://schemas.microsoft.com/office/drawing/2014/main" val="1669976570"/>
                  </a:ext>
                </a:extLst>
              </a:tr>
            </a:tbl>
          </a:graphicData>
        </a:graphic>
      </p:graphicFrame>
      <p:grpSp>
        <p:nvGrpSpPr>
          <p:cNvPr id="148" name="Group 147">
            <a:extLst>
              <a:ext uri="{FF2B5EF4-FFF2-40B4-BE49-F238E27FC236}">
                <a16:creationId xmlns:a16="http://schemas.microsoft.com/office/drawing/2014/main" id="{04F11B23-FACE-EA89-D13D-E045DDECE8B6}"/>
              </a:ext>
            </a:extLst>
          </p:cNvPr>
          <p:cNvGrpSpPr/>
          <p:nvPr/>
        </p:nvGrpSpPr>
        <p:grpSpPr>
          <a:xfrm>
            <a:off x="333983" y="907388"/>
            <a:ext cx="1707626" cy="4721107"/>
            <a:chOff x="1072518" y="907388"/>
            <a:chExt cx="1707626" cy="4721107"/>
          </a:xfrm>
        </p:grpSpPr>
        <p:cxnSp>
          <p:nvCxnSpPr>
            <p:cNvPr id="16" name="Straight Connector 15">
              <a:extLst>
                <a:ext uri="{FF2B5EF4-FFF2-40B4-BE49-F238E27FC236}">
                  <a16:creationId xmlns:a16="http://schemas.microsoft.com/office/drawing/2014/main" id="{F56F3A9C-D42F-9000-9FC9-655F81782F55}"/>
                </a:ext>
              </a:extLst>
            </p:cNvPr>
            <p:cNvCxnSpPr>
              <a:cxnSpLocks/>
            </p:cNvCxnSpPr>
            <p:nvPr/>
          </p:nvCxnSpPr>
          <p:spPr>
            <a:xfrm>
              <a:off x="1072518" y="907388"/>
              <a:ext cx="1707626" cy="0"/>
            </a:xfrm>
            <a:prstGeom prst="line">
              <a:avLst/>
            </a:prstGeom>
            <a:ln>
              <a:solidFill>
                <a:srgbClr val="D74B14"/>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26AD1FC-B095-982E-6391-DAA64ECA5E20}"/>
                </a:ext>
              </a:extLst>
            </p:cNvPr>
            <p:cNvCxnSpPr>
              <a:cxnSpLocks/>
            </p:cNvCxnSpPr>
            <p:nvPr/>
          </p:nvCxnSpPr>
          <p:spPr>
            <a:xfrm>
              <a:off x="1072518" y="1269914"/>
              <a:ext cx="1707626" cy="0"/>
            </a:xfrm>
            <a:prstGeom prst="line">
              <a:avLst/>
            </a:prstGeom>
            <a:ln>
              <a:solidFill>
                <a:srgbClr val="D74B14"/>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E4524A3-A251-B3DB-2068-128F6B0B7B48}"/>
                </a:ext>
              </a:extLst>
            </p:cNvPr>
            <p:cNvCxnSpPr>
              <a:cxnSpLocks/>
            </p:cNvCxnSpPr>
            <p:nvPr/>
          </p:nvCxnSpPr>
          <p:spPr>
            <a:xfrm>
              <a:off x="1072518" y="1544396"/>
              <a:ext cx="1707626" cy="0"/>
            </a:xfrm>
            <a:prstGeom prst="line">
              <a:avLst/>
            </a:prstGeom>
            <a:ln>
              <a:solidFill>
                <a:srgbClr val="D74B14"/>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445C803-0A41-FEBF-3A6D-23E975C815DF}"/>
                </a:ext>
              </a:extLst>
            </p:cNvPr>
            <p:cNvCxnSpPr>
              <a:cxnSpLocks/>
            </p:cNvCxnSpPr>
            <p:nvPr/>
          </p:nvCxnSpPr>
          <p:spPr>
            <a:xfrm>
              <a:off x="1072518" y="2086027"/>
              <a:ext cx="1707626" cy="0"/>
            </a:xfrm>
            <a:prstGeom prst="line">
              <a:avLst/>
            </a:prstGeom>
            <a:ln>
              <a:solidFill>
                <a:srgbClr val="D74B14"/>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736126E-E7BB-580E-1D46-D8B33C397540}"/>
                </a:ext>
              </a:extLst>
            </p:cNvPr>
            <p:cNvCxnSpPr>
              <a:cxnSpLocks/>
            </p:cNvCxnSpPr>
            <p:nvPr/>
          </p:nvCxnSpPr>
          <p:spPr>
            <a:xfrm>
              <a:off x="1072518" y="2336614"/>
              <a:ext cx="1707626" cy="0"/>
            </a:xfrm>
            <a:prstGeom prst="line">
              <a:avLst/>
            </a:prstGeom>
            <a:ln>
              <a:solidFill>
                <a:srgbClr val="D74B14"/>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2E92A7F-D9B3-4B18-F1FF-F4DCF3AD595C}"/>
                </a:ext>
              </a:extLst>
            </p:cNvPr>
            <p:cNvCxnSpPr>
              <a:cxnSpLocks/>
            </p:cNvCxnSpPr>
            <p:nvPr/>
          </p:nvCxnSpPr>
          <p:spPr>
            <a:xfrm>
              <a:off x="1072518" y="2618785"/>
              <a:ext cx="1707626" cy="0"/>
            </a:xfrm>
            <a:prstGeom prst="line">
              <a:avLst/>
            </a:prstGeom>
            <a:ln>
              <a:solidFill>
                <a:srgbClr val="D74B14"/>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CF9DA8E-796F-CD47-1EEA-EF5B599C6F1D}"/>
                </a:ext>
              </a:extLst>
            </p:cNvPr>
            <p:cNvCxnSpPr>
              <a:cxnSpLocks/>
            </p:cNvCxnSpPr>
            <p:nvPr/>
          </p:nvCxnSpPr>
          <p:spPr>
            <a:xfrm>
              <a:off x="1072518" y="4619471"/>
              <a:ext cx="1707626" cy="0"/>
            </a:xfrm>
            <a:prstGeom prst="line">
              <a:avLst/>
            </a:prstGeom>
            <a:ln>
              <a:solidFill>
                <a:srgbClr val="D74B14"/>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ECC67B2-5770-EA92-CCDD-4438D66FBE67}"/>
                </a:ext>
              </a:extLst>
            </p:cNvPr>
            <p:cNvCxnSpPr>
              <a:cxnSpLocks/>
            </p:cNvCxnSpPr>
            <p:nvPr/>
          </p:nvCxnSpPr>
          <p:spPr>
            <a:xfrm>
              <a:off x="1072518" y="5628495"/>
              <a:ext cx="1707626" cy="0"/>
            </a:xfrm>
            <a:prstGeom prst="line">
              <a:avLst/>
            </a:prstGeom>
            <a:ln>
              <a:solidFill>
                <a:srgbClr val="D74B14"/>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875F700-C18A-D619-FC7A-F561B85585EC}"/>
                </a:ext>
              </a:extLst>
            </p:cNvPr>
            <p:cNvCxnSpPr>
              <a:cxnSpLocks/>
            </p:cNvCxnSpPr>
            <p:nvPr/>
          </p:nvCxnSpPr>
          <p:spPr>
            <a:xfrm>
              <a:off x="1072518" y="4891846"/>
              <a:ext cx="1707626" cy="0"/>
            </a:xfrm>
            <a:prstGeom prst="line">
              <a:avLst/>
            </a:prstGeom>
            <a:ln>
              <a:solidFill>
                <a:srgbClr val="D74B14"/>
              </a:solidFill>
              <a:prstDash val="dash"/>
            </a:ln>
          </p:spPr>
          <p:style>
            <a:lnRef idx="1">
              <a:schemeClr val="accent1"/>
            </a:lnRef>
            <a:fillRef idx="0">
              <a:schemeClr val="accent1"/>
            </a:fillRef>
            <a:effectRef idx="0">
              <a:schemeClr val="accent1"/>
            </a:effectRef>
            <a:fontRef idx="minor">
              <a:schemeClr val="tx1"/>
            </a:fontRef>
          </p:style>
        </p:cxnSp>
      </p:grpSp>
      <p:grpSp>
        <p:nvGrpSpPr>
          <p:cNvPr id="149" name="Group 148">
            <a:extLst>
              <a:ext uri="{FF2B5EF4-FFF2-40B4-BE49-F238E27FC236}">
                <a16:creationId xmlns:a16="http://schemas.microsoft.com/office/drawing/2014/main" id="{CE2AD419-EC38-B994-AA6F-F6C68A9DCB8C}"/>
              </a:ext>
            </a:extLst>
          </p:cNvPr>
          <p:cNvGrpSpPr/>
          <p:nvPr/>
        </p:nvGrpSpPr>
        <p:grpSpPr>
          <a:xfrm>
            <a:off x="2313005" y="907388"/>
            <a:ext cx="9425057" cy="4721107"/>
            <a:chOff x="2118450" y="907388"/>
            <a:chExt cx="9425057" cy="4721107"/>
          </a:xfrm>
        </p:grpSpPr>
        <p:cxnSp>
          <p:nvCxnSpPr>
            <p:cNvPr id="45" name="Straight Connector 44">
              <a:extLst>
                <a:ext uri="{FF2B5EF4-FFF2-40B4-BE49-F238E27FC236}">
                  <a16:creationId xmlns:a16="http://schemas.microsoft.com/office/drawing/2014/main" id="{2245320F-26FB-7B2C-9635-FC6989096B49}"/>
                </a:ext>
              </a:extLst>
            </p:cNvPr>
            <p:cNvCxnSpPr>
              <a:cxnSpLocks/>
            </p:cNvCxnSpPr>
            <p:nvPr/>
          </p:nvCxnSpPr>
          <p:spPr>
            <a:xfrm>
              <a:off x="2118450" y="907388"/>
              <a:ext cx="9425057" cy="0"/>
            </a:xfrm>
            <a:prstGeom prst="line">
              <a:avLst/>
            </a:prstGeom>
            <a:ln>
              <a:solidFill>
                <a:srgbClr val="D74B14"/>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79DD2A5-94D0-DA24-FEE9-2D0744969DC5}"/>
                </a:ext>
              </a:extLst>
            </p:cNvPr>
            <p:cNvCxnSpPr>
              <a:cxnSpLocks/>
            </p:cNvCxnSpPr>
            <p:nvPr/>
          </p:nvCxnSpPr>
          <p:spPr>
            <a:xfrm>
              <a:off x="2118450" y="1283639"/>
              <a:ext cx="9425057" cy="0"/>
            </a:xfrm>
            <a:prstGeom prst="line">
              <a:avLst/>
            </a:prstGeom>
            <a:ln>
              <a:solidFill>
                <a:srgbClr val="D74B14"/>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829909C-A221-87F8-73A8-02227B094E56}"/>
                </a:ext>
              </a:extLst>
            </p:cNvPr>
            <p:cNvCxnSpPr>
              <a:cxnSpLocks/>
            </p:cNvCxnSpPr>
            <p:nvPr/>
          </p:nvCxnSpPr>
          <p:spPr>
            <a:xfrm>
              <a:off x="2118450" y="1557860"/>
              <a:ext cx="9425057" cy="0"/>
            </a:xfrm>
            <a:prstGeom prst="line">
              <a:avLst/>
            </a:prstGeom>
            <a:ln>
              <a:solidFill>
                <a:srgbClr val="D74B14"/>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10DB213-9BE5-B946-7633-8299521932AC}"/>
                </a:ext>
              </a:extLst>
            </p:cNvPr>
            <p:cNvCxnSpPr>
              <a:cxnSpLocks/>
            </p:cNvCxnSpPr>
            <p:nvPr/>
          </p:nvCxnSpPr>
          <p:spPr>
            <a:xfrm>
              <a:off x="2118450" y="2077718"/>
              <a:ext cx="9425057" cy="0"/>
            </a:xfrm>
            <a:prstGeom prst="line">
              <a:avLst/>
            </a:prstGeom>
            <a:ln>
              <a:solidFill>
                <a:srgbClr val="D74B14"/>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91B24D7-11C1-E07D-B947-E39C5BAF38D0}"/>
                </a:ext>
              </a:extLst>
            </p:cNvPr>
            <p:cNvCxnSpPr>
              <a:cxnSpLocks/>
            </p:cNvCxnSpPr>
            <p:nvPr/>
          </p:nvCxnSpPr>
          <p:spPr>
            <a:xfrm>
              <a:off x="2118450" y="2336614"/>
              <a:ext cx="9425057" cy="0"/>
            </a:xfrm>
            <a:prstGeom prst="line">
              <a:avLst/>
            </a:prstGeom>
            <a:ln>
              <a:solidFill>
                <a:srgbClr val="D74B14"/>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2437D3E-E3D4-CC6B-7E25-C1D66FF72CB7}"/>
                </a:ext>
              </a:extLst>
            </p:cNvPr>
            <p:cNvCxnSpPr>
              <a:cxnSpLocks/>
            </p:cNvCxnSpPr>
            <p:nvPr/>
          </p:nvCxnSpPr>
          <p:spPr>
            <a:xfrm>
              <a:off x="2118450" y="4619471"/>
              <a:ext cx="9425057" cy="0"/>
            </a:xfrm>
            <a:prstGeom prst="line">
              <a:avLst/>
            </a:prstGeom>
            <a:ln>
              <a:solidFill>
                <a:srgbClr val="D74B14"/>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48C89F4-D2DC-E625-E666-0DF5B3928DEB}"/>
                </a:ext>
              </a:extLst>
            </p:cNvPr>
            <p:cNvCxnSpPr>
              <a:cxnSpLocks/>
            </p:cNvCxnSpPr>
            <p:nvPr/>
          </p:nvCxnSpPr>
          <p:spPr>
            <a:xfrm>
              <a:off x="2118450" y="5628495"/>
              <a:ext cx="9425057" cy="0"/>
            </a:xfrm>
            <a:prstGeom prst="line">
              <a:avLst/>
            </a:prstGeom>
            <a:ln>
              <a:solidFill>
                <a:srgbClr val="D74B14"/>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411433E-A6D3-1B07-9820-DBE7728D2884}"/>
                </a:ext>
              </a:extLst>
            </p:cNvPr>
            <p:cNvCxnSpPr>
              <a:cxnSpLocks/>
            </p:cNvCxnSpPr>
            <p:nvPr/>
          </p:nvCxnSpPr>
          <p:spPr>
            <a:xfrm>
              <a:off x="2118450" y="2611627"/>
              <a:ext cx="9425057" cy="0"/>
            </a:xfrm>
            <a:prstGeom prst="line">
              <a:avLst/>
            </a:prstGeom>
            <a:ln>
              <a:solidFill>
                <a:srgbClr val="D74B14"/>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8A79C30-ECE1-A272-A8EE-1A5B772AFAB7}"/>
                </a:ext>
              </a:extLst>
            </p:cNvPr>
            <p:cNvCxnSpPr>
              <a:cxnSpLocks/>
            </p:cNvCxnSpPr>
            <p:nvPr/>
          </p:nvCxnSpPr>
          <p:spPr>
            <a:xfrm>
              <a:off x="2118450" y="4891846"/>
              <a:ext cx="9425057" cy="0"/>
            </a:xfrm>
            <a:prstGeom prst="line">
              <a:avLst/>
            </a:prstGeom>
            <a:ln>
              <a:solidFill>
                <a:srgbClr val="D74B14"/>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01130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8621AEA-B2E2-A769-4C1C-947CA120B00A}"/>
              </a:ext>
            </a:extLst>
          </p:cNvPr>
          <p:cNvGrpSpPr/>
          <p:nvPr/>
        </p:nvGrpSpPr>
        <p:grpSpPr>
          <a:xfrm>
            <a:off x="-1" y="1"/>
            <a:ext cx="11484263" cy="546402"/>
            <a:chOff x="-1" y="1"/>
            <a:chExt cx="11484263" cy="546402"/>
          </a:xfrm>
        </p:grpSpPr>
        <p:sp>
          <p:nvSpPr>
            <p:cNvPr id="10" name="Rectangle 9">
              <a:extLst>
                <a:ext uri="{FF2B5EF4-FFF2-40B4-BE49-F238E27FC236}">
                  <a16:creationId xmlns:a16="http://schemas.microsoft.com/office/drawing/2014/main" id="{F0F02AE1-2F35-57B5-5309-C733E4629B54}"/>
                </a:ext>
              </a:extLst>
            </p:cNvPr>
            <p:cNvSpPr/>
            <p:nvPr/>
          </p:nvSpPr>
          <p:spPr>
            <a:xfrm>
              <a:off x="-1" y="1"/>
              <a:ext cx="676505" cy="546402"/>
            </a:xfrm>
            <a:prstGeom prst="rect">
              <a:avLst/>
            </a:prstGeom>
            <a:solidFill>
              <a:srgbClr val="009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D300689B-D2A7-2943-14F3-E05D1E9186E3}"/>
                </a:ext>
              </a:extLst>
            </p:cNvPr>
            <p:cNvCxnSpPr>
              <a:cxnSpLocks/>
            </p:cNvCxnSpPr>
            <p:nvPr/>
          </p:nvCxnSpPr>
          <p:spPr>
            <a:xfrm>
              <a:off x="-1" y="546403"/>
              <a:ext cx="11484263" cy="0"/>
            </a:xfrm>
            <a:prstGeom prst="line">
              <a:avLst/>
            </a:prstGeom>
            <a:ln w="15875">
              <a:solidFill>
                <a:srgbClr val="FF5C34"/>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903862F8-CF66-7E1A-2710-E2F2FD27B6AC}"/>
              </a:ext>
            </a:extLst>
          </p:cNvPr>
          <p:cNvSpPr txBox="1"/>
          <p:nvPr/>
        </p:nvSpPr>
        <p:spPr>
          <a:xfrm>
            <a:off x="676504" y="127910"/>
            <a:ext cx="3885768" cy="400110"/>
          </a:xfrm>
          <a:prstGeom prst="rect">
            <a:avLst/>
          </a:prstGeom>
          <a:noFill/>
        </p:spPr>
        <p:txBody>
          <a:bodyPr wrap="square">
            <a:spAutoFit/>
          </a:bodyPr>
          <a:lstStyle/>
          <a:p>
            <a:r>
              <a:rPr lang="en-GB" sz="2000" b="1" dirty="0">
                <a:solidFill>
                  <a:schemeClr val="tx1">
                    <a:lumMod val="65000"/>
                    <a:lumOff val="35000"/>
                  </a:schemeClr>
                </a:solidFill>
                <a:latin typeface="BNPP Sans" panose="02000000000000000000" pitchFamily="2" charset="0"/>
              </a:rPr>
              <a:t>Risk Factors</a:t>
            </a:r>
            <a:endParaRPr lang="en-US" sz="2000" b="1" dirty="0">
              <a:solidFill>
                <a:schemeClr val="tx1">
                  <a:lumMod val="65000"/>
                  <a:lumOff val="35000"/>
                </a:schemeClr>
              </a:solidFill>
              <a:latin typeface="BNPP Sans" panose="02000000000000000000" pitchFamily="2" charset="0"/>
            </a:endParaRPr>
          </a:p>
        </p:txBody>
      </p:sp>
      <p:sp>
        <p:nvSpPr>
          <p:cNvPr id="40" name="TextBox 39">
            <a:extLst>
              <a:ext uri="{FF2B5EF4-FFF2-40B4-BE49-F238E27FC236}">
                <a16:creationId xmlns:a16="http://schemas.microsoft.com/office/drawing/2014/main" id="{6D89F914-F175-075E-9986-0FDAAEC76B6E}"/>
              </a:ext>
            </a:extLst>
          </p:cNvPr>
          <p:cNvSpPr txBox="1"/>
          <p:nvPr/>
        </p:nvSpPr>
        <p:spPr>
          <a:xfrm>
            <a:off x="388958" y="1081511"/>
            <a:ext cx="11414085" cy="1492716"/>
          </a:xfrm>
          <a:prstGeom prst="rect">
            <a:avLst/>
          </a:prstGeom>
          <a:noFill/>
        </p:spPr>
        <p:txBody>
          <a:bodyPr wrap="square">
            <a:spAutoFit/>
          </a:bodyPr>
          <a:lstStyle/>
          <a:p>
            <a:pPr algn="just"/>
            <a:r>
              <a:rPr lang="en-US" sz="1300" b="1" dirty="0">
                <a:solidFill>
                  <a:schemeClr val="tx1">
                    <a:lumMod val="75000"/>
                    <a:lumOff val="25000"/>
                  </a:schemeClr>
                </a:solidFill>
                <a:latin typeface="BNPP Sans Light" panose="02000503020000020004" pitchFamily="2" charset="0"/>
              </a:rPr>
              <a:t>Trading volumes and settlement periods may restrict liquidity in debt investments. Investment in Debt is subject to price, credit, and interest rate risk. The NAV of the Scheme may be affected, inter alia, by changes in the market conditions, interest rates, trading volumes, settlement periods and transfer procedures. The NAV may also be subjected to risk associated with tracking error. </a:t>
            </a:r>
            <a:r>
              <a:rPr lang="en-US" sz="1300" b="1" dirty="0">
                <a:solidFill>
                  <a:schemeClr val="tx1">
                    <a:lumMod val="75000"/>
                    <a:lumOff val="25000"/>
                  </a:schemeClr>
                </a:solidFill>
                <a:latin typeface="BNPP Sans" panose="02000000000000000000" pitchFamily="2" charset="0"/>
              </a:rPr>
              <a:t>Past performance may or may not be sustained in future. </a:t>
            </a:r>
          </a:p>
          <a:p>
            <a:pPr algn="just"/>
            <a:endParaRPr lang="en-US" sz="1300" b="1" dirty="0">
              <a:solidFill>
                <a:schemeClr val="tx1">
                  <a:lumMod val="75000"/>
                  <a:lumOff val="25000"/>
                </a:schemeClr>
              </a:solidFill>
              <a:latin typeface="BNPP Sans Light" panose="02000503020000020004" pitchFamily="2" charset="0"/>
            </a:endParaRPr>
          </a:p>
          <a:p>
            <a:pPr algn="just"/>
            <a:r>
              <a:rPr lang="en-US" sz="1300" b="1" dirty="0">
                <a:solidFill>
                  <a:schemeClr val="tx1">
                    <a:lumMod val="75000"/>
                    <a:lumOff val="25000"/>
                  </a:schemeClr>
                </a:solidFill>
                <a:latin typeface="BNPP Sans Light" panose="02000503020000020004" pitchFamily="2" charset="0"/>
              </a:rPr>
              <a:t>Please refer to Scheme Information Document available on our website (www.barodabnpparibasmf.in) for detailed Risk Factors, assets allocation, investment strategy etc.</a:t>
            </a:r>
          </a:p>
        </p:txBody>
      </p:sp>
      <p:graphicFrame>
        <p:nvGraphicFramePr>
          <p:cNvPr id="41" name="Table 6">
            <a:extLst>
              <a:ext uri="{FF2B5EF4-FFF2-40B4-BE49-F238E27FC236}">
                <a16:creationId xmlns:a16="http://schemas.microsoft.com/office/drawing/2014/main" id="{9FAC789B-2700-D133-812C-A3CEADE8F2E4}"/>
              </a:ext>
            </a:extLst>
          </p:cNvPr>
          <p:cNvGraphicFramePr>
            <a:graphicFrameLocks noGrp="1"/>
          </p:cNvGraphicFramePr>
          <p:nvPr>
            <p:extLst>
              <p:ext uri="{D42A27DB-BD31-4B8C-83A1-F6EECF244321}">
                <p14:modId xmlns:p14="http://schemas.microsoft.com/office/powerpoint/2010/main" val="168787420"/>
              </p:ext>
            </p:extLst>
          </p:nvPr>
        </p:nvGraphicFramePr>
        <p:xfrm>
          <a:off x="799358" y="3307604"/>
          <a:ext cx="10783042" cy="2420110"/>
        </p:xfrm>
        <a:graphic>
          <a:graphicData uri="http://schemas.openxmlformats.org/drawingml/2006/table">
            <a:tbl>
              <a:tblPr firstRow="1" bandRow="1">
                <a:tableStyleId>{5C22544A-7EE6-4342-B048-85BDC9FD1C3A}</a:tableStyleId>
              </a:tblPr>
              <a:tblGrid>
                <a:gridCol w="3366242">
                  <a:extLst>
                    <a:ext uri="{9D8B030D-6E8A-4147-A177-3AD203B41FA5}">
                      <a16:colId xmlns:a16="http://schemas.microsoft.com/office/drawing/2014/main" val="1612846367"/>
                    </a:ext>
                  </a:extLst>
                </a:gridCol>
                <a:gridCol w="3842327">
                  <a:extLst>
                    <a:ext uri="{9D8B030D-6E8A-4147-A177-3AD203B41FA5}">
                      <a16:colId xmlns:a16="http://schemas.microsoft.com/office/drawing/2014/main" val="3606956772"/>
                    </a:ext>
                  </a:extLst>
                </a:gridCol>
                <a:gridCol w="3574473">
                  <a:extLst>
                    <a:ext uri="{9D8B030D-6E8A-4147-A177-3AD203B41FA5}">
                      <a16:colId xmlns:a16="http://schemas.microsoft.com/office/drawing/2014/main" val="1475462443"/>
                    </a:ext>
                  </a:extLst>
                </a:gridCol>
              </a:tblGrid>
              <a:tr h="361765">
                <a:tc>
                  <a:txBody>
                    <a:bodyPr/>
                    <a:lstStyle/>
                    <a:p>
                      <a:pPr marL="76200">
                        <a:spcBef>
                          <a:spcPts val="475"/>
                        </a:spcBef>
                        <a:spcAft>
                          <a:spcPts val="0"/>
                        </a:spcAft>
                      </a:pPr>
                      <a:r>
                        <a:rPr lang="en-US" sz="1000" b="1" dirty="0">
                          <a:solidFill>
                            <a:schemeClr val="tx1">
                              <a:lumMod val="85000"/>
                              <a:lumOff val="15000"/>
                            </a:schemeClr>
                          </a:solidFill>
                          <a:effectLst/>
                          <a:latin typeface="BNPP Sans" panose="02000000000000000000" pitchFamily="2" charset="0"/>
                          <a:ea typeface="BNPP Sans" panose="02000000000000000000" pitchFamily="50" charset="0"/>
                          <a:cs typeface="BNPP Sans" panose="02000000000000000000" pitchFamily="50" charset="0"/>
                        </a:rPr>
                        <a:t>This product is suitable for investors who are seeking*:</a:t>
                      </a:r>
                      <a:endParaRPr lang="en-IN" sz="1000" dirty="0">
                        <a:solidFill>
                          <a:schemeClr val="tx1">
                            <a:lumMod val="85000"/>
                            <a:lumOff val="15000"/>
                          </a:schemeClr>
                        </a:solidFill>
                        <a:effectLst/>
                        <a:latin typeface="BNPP Sans" panose="02000000000000000000" pitchFamily="2" charset="0"/>
                        <a:ea typeface="BNPP Sans" panose="02000000000000000000" pitchFamily="50" charset="0"/>
                        <a:cs typeface="BNPP Sans" panose="02000000000000000000" pitchFamily="50" charset="0"/>
                      </a:endParaRPr>
                    </a:p>
                  </a:txBody>
                  <a:tcPr marL="0" marR="0" marT="0" marB="0" anchor="ctr">
                    <a:lnL w="12700" cap="flat" cmpd="sng" algn="ctr">
                      <a:solidFill>
                        <a:srgbClr val="D74B14"/>
                      </a:solidFill>
                      <a:prstDash val="solid"/>
                      <a:round/>
                      <a:headEnd type="none" w="med" len="med"/>
                      <a:tailEnd type="none" w="med" len="med"/>
                    </a:lnL>
                    <a:lnR w="12700" cap="flat" cmpd="sng" algn="ctr">
                      <a:solidFill>
                        <a:srgbClr val="FF5C34"/>
                      </a:solidFill>
                      <a:prstDash val="solid"/>
                      <a:round/>
                      <a:headEnd type="none" w="med" len="med"/>
                      <a:tailEnd type="none" w="med" len="med"/>
                    </a:lnR>
                    <a:lnT w="12700" cap="flat" cmpd="sng" algn="ctr">
                      <a:solidFill>
                        <a:srgbClr val="D74B14"/>
                      </a:solidFill>
                      <a:prstDash val="solid"/>
                      <a:round/>
                      <a:headEnd type="none" w="med" len="med"/>
                      <a:tailEnd type="none" w="med" len="med"/>
                    </a:lnT>
                    <a:lnB w="12700" cap="flat" cmpd="sng" algn="ctr">
                      <a:solidFill>
                        <a:srgbClr val="FF5C34"/>
                      </a:solidFill>
                      <a:prstDash val="solid"/>
                      <a:round/>
                      <a:headEnd type="none" w="med" len="med"/>
                      <a:tailEnd type="none" w="med" len="med"/>
                    </a:lnB>
                    <a:solidFill>
                      <a:srgbClr val="FFE3DD"/>
                    </a:solidFill>
                  </a:tcPr>
                </a:tc>
                <a:tc>
                  <a:txBody>
                    <a:bodyPr/>
                    <a:lstStyle/>
                    <a:p>
                      <a:pPr algn="ctr"/>
                      <a:r>
                        <a:rPr lang="en-US" sz="1050" b="1" kern="1200" dirty="0" err="1">
                          <a:solidFill>
                            <a:schemeClr val="tx1">
                              <a:lumMod val="85000"/>
                              <a:lumOff val="15000"/>
                            </a:schemeClr>
                          </a:solidFill>
                          <a:effectLst/>
                          <a:latin typeface="BNPP Sans" panose="02000000000000000000" pitchFamily="2" charset="0"/>
                          <a:ea typeface="+mn-ea"/>
                          <a:cs typeface="+mn-cs"/>
                        </a:rPr>
                        <a:t>Riskometer</a:t>
                      </a:r>
                      <a:r>
                        <a:rPr lang="en-US" sz="1050" b="1" kern="1200" dirty="0">
                          <a:solidFill>
                            <a:schemeClr val="tx1">
                              <a:lumMod val="85000"/>
                              <a:lumOff val="15000"/>
                            </a:schemeClr>
                          </a:solidFill>
                          <a:effectLst/>
                          <a:latin typeface="BNPP Sans" panose="02000000000000000000" pitchFamily="2" charset="0"/>
                          <a:ea typeface="+mn-ea"/>
                          <a:cs typeface="+mn-cs"/>
                        </a:rPr>
                        <a:t> for the Scheme^^</a:t>
                      </a:r>
                      <a:endParaRPr lang="en-IN" sz="1050" dirty="0">
                        <a:solidFill>
                          <a:schemeClr val="tx1">
                            <a:lumMod val="85000"/>
                            <a:lumOff val="15000"/>
                          </a:schemeClr>
                        </a:solidFill>
                        <a:latin typeface="BNPP Sans" panose="02000000000000000000" pitchFamily="2" charset="0"/>
                      </a:endParaRPr>
                    </a:p>
                  </a:txBody>
                  <a:tcPr anchor="ctr">
                    <a:lnL w="12700" cap="flat" cmpd="sng" algn="ctr">
                      <a:solidFill>
                        <a:srgbClr val="FF5C34"/>
                      </a:solidFill>
                      <a:prstDash val="solid"/>
                      <a:round/>
                      <a:headEnd type="none" w="med" len="med"/>
                      <a:tailEnd type="none" w="med" len="med"/>
                    </a:lnL>
                    <a:lnR w="12700" cap="flat" cmpd="sng" algn="ctr">
                      <a:solidFill>
                        <a:srgbClr val="FF5C34"/>
                      </a:solidFill>
                      <a:prstDash val="solid"/>
                      <a:round/>
                      <a:headEnd type="none" w="med" len="med"/>
                      <a:tailEnd type="none" w="med" len="med"/>
                    </a:lnR>
                    <a:lnT w="12700" cap="flat" cmpd="sng" algn="ctr">
                      <a:solidFill>
                        <a:srgbClr val="D74B14"/>
                      </a:solidFill>
                      <a:prstDash val="solid"/>
                      <a:round/>
                      <a:headEnd type="none" w="med" len="med"/>
                      <a:tailEnd type="none" w="med" len="med"/>
                    </a:lnT>
                    <a:lnB w="12700" cap="flat" cmpd="sng" algn="ctr">
                      <a:solidFill>
                        <a:srgbClr val="FF5C34"/>
                      </a:solidFill>
                      <a:prstDash val="solid"/>
                      <a:round/>
                      <a:headEnd type="none" w="med" len="med"/>
                      <a:tailEnd type="none" w="med" len="med"/>
                    </a:lnB>
                    <a:solidFill>
                      <a:srgbClr val="FFE3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050" dirty="0">
                          <a:solidFill>
                            <a:schemeClr val="tx1">
                              <a:lumMod val="85000"/>
                              <a:lumOff val="15000"/>
                            </a:schemeClr>
                          </a:solidFill>
                          <a:effectLst/>
                          <a:latin typeface="BNPP Sans" panose="02000000000000000000" pitchFamily="2" charset="0"/>
                          <a:ea typeface="Times New Roman" panose="02020603050405020304" pitchFamily="18" charset="0"/>
                        </a:rPr>
                        <a:t>Benchmark (Tier 1) </a:t>
                      </a:r>
                      <a:r>
                        <a:rPr lang="en-IN" sz="1050" dirty="0" err="1">
                          <a:solidFill>
                            <a:schemeClr val="tx1">
                              <a:lumMod val="85000"/>
                              <a:lumOff val="15000"/>
                            </a:schemeClr>
                          </a:solidFill>
                          <a:effectLst/>
                          <a:latin typeface="BNPP Sans" panose="02000000000000000000" pitchFamily="2" charset="0"/>
                          <a:ea typeface="Times New Roman" panose="02020603050405020304" pitchFamily="18" charset="0"/>
                        </a:rPr>
                        <a:t>Riskometer</a:t>
                      </a:r>
                      <a:r>
                        <a:rPr lang="en-IN" sz="1050" dirty="0">
                          <a:solidFill>
                            <a:schemeClr val="tx1">
                              <a:lumMod val="85000"/>
                              <a:lumOff val="15000"/>
                            </a:schemeClr>
                          </a:solidFill>
                          <a:effectLst/>
                          <a:latin typeface="BNPP Sans" panose="02000000000000000000" pitchFamily="2" charset="0"/>
                          <a:ea typeface="Times New Roman" panose="02020603050405020304" pitchFamily="18" charset="0"/>
                        </a:rPr>
                        <a:t>^^</a:t>
                      </a:r>
                    </a:p>
                  </a:txBody>
                  <a:tcPr anchor="ctr">
                    <a:lnL w="12700" cap="flat" cmpd="sng" algn="ctr">
                      <a:solidFill>
                        <a:srgbClr val="FF5C34"/>
                      </a:solidFill>
                      <a:prstDash val="solid"/>
                      <a:round/>
                      <a:headEnd type="none" w="med" len="med"/>
                      <a:tailEnd type="none" w="med" len="med"/>
                    </a:lnL>
                    <a:lnR w="12700" cap="flat" cmpd="sng" algn="ctr">
                      <a:solidFill>
                        <a:srgbClr val="D74B14"/>
                      </a:solidFill>
                      <a:prstDash val="solid"/>
                      <a:round/>
                      <a:headEnd type="none" w="med" len="med"/>
                      <a:tailEnd type="none" w="med" len="med"/>
                    </a:lnR>
                    <a:lnT w="12700" cap="flat" cmpd="sng" algn="ctr">
                      <a:solidFill>
                        <a:srgbClr val="D74B14"/>
                      </a:solidFill>
                      <a:prstDash val="solid"/>
                      <a:round/>
                      <a:headEnd type="none" w="med" len="med"/>
                      <a:tailEnd type="none" w="med" len="med"/>
                    </a:lnT>
                    <a:lnB w="12700" cap="flat" cmpd="sng" algn="ctr">
                      <a:solidFill>
                        <a:srgbClr val="FF5C34"/>
                      </a:solidFill>
                      <a:prstDash val="solid"/>
                      <a:round/>
                      <a:headEnd type="none" w="med" len="med"/>
                      <a:tailEnd type="none" w="med" len="med"/>
                    </a:lnB>
                    <a:solidFill>
                      <a:srgbClr val="FFE3DD"/>
                    </a:solidFill>
                  </a:tcPr>
                </a:tc>
                <a:extLst>
                  <a:ext uri="{0D108BD9-81ED-4DB2-BD59-A6C34878D82A}">
                    <a16:rowId xmlns:a16="http://schemas.microsoft.com/office/drawing/2014/main" val="3895593299"/>
                  </a:ext>
                </a:extLst>
              </a:tr>
              <a:tr h="1080000">
                <a:tc>
                  <a:txBody>
                    <a:bodyPr/>
                    <a:lstStyle/>
                    <a:p>
                      <a:pPr marL="171450" lvl="0" indent="-171450">
                        <a:buFont typeface="Arial" panose="020B0604020202020204" pitchFamily="34" charset="0"/>
                        <a:buChar char="•"/>
                      </a:pPr>
                      <a:r>
                        <a:rPr lang="en-IN" sz="1000" dirty="0">
                          <a:solidFill>
                            <a:sysClr val="windowText" lastClr="000000"/>
                          </a:solidFill>
                          <a:latin typeface="BNPP Sans" panose="02000000000000000000" pitchFamily="2" charset="0"/>
                        </a:rPr>
                        <a:t>Income for the target maturity period.</a:t>
                      </a:r>
                    </a:p>
                    <a:p>
                      <a:pPr marL="171450" lvl="0" indent="-171450">
                        <a:buFont typeface="Arial" panose="020B0604020202020204" pitchFamily="34" charset="0"/>
                        <a:buChar char="•"/>
                      </a:pPr>
                      <a:r>
                        <a:rPr lang="en-IN" sz="1000" dirty="0">
                          <a:solidFill>
                            <a:sysClr val="windowText" lastClr="000000"/>
                          </a:solidFill>
                          <a:latin typeface="BNPP Sans" panose="02000000000000000000" pitchFamily="2" charset="0"/>
                        </a:rPr>
                        <a:t>An open ended target maturity fund seeking to track the Nifty SDL December 2026 Index.</a:t>
                      </a:r>
                    </a:p>
                  </a:txBody>
                  <a:tcPr anchor="ctr">
                    <a:lnL w="12700" cap="flat" cmpd="sng" algn="ctr">
                      <a:solidFill>
                        <a:srgbClr val="D74B14"/>
                      </a:solidFill>
                      <a:prstDash val="solid"/>
                      <a:round/>
                      <a:headEnd type="none" w="med" len="med"/>
                      <a:tailEnd type="none" w="med" len="med"/>
                    </a:lnL>
                    <a:lnR w="12700" cap="flat" cmpd="sng" algn="ctr">
                      <a:solidFill>
                        <a:srgbClr val="FF5C34"/>
                      </a:solidFill>
                      <a:prstDash val="solid"/>
                      <a:round/>
                      <a:headEnd type="none" w="med" len="med"/>
                      <a:tailEnd type="none" w="med" len="med"/>
                    </a:lnR>
                    <a:lnT w="12700" cap="flat" cmpd="sng" algn="ctr">
                      <a:solidFill>
                        <a:srgbClr val="FF5C34"/>
                      </a:solidFill>
                      <a:prstDash val="solid"/>
                      <a:round/>
                      <a:headEnd type="none" w="med" len="med"/>
                      <a:tailEnd type="none" w="med" len="med"/>
                    </a:lnT>
                    <a:lnB w="12700" cap="flat" cmpd="sng" algn="ctr">
                      <a:solidFill>
                        <a:srgbClr val="FF5C34"/>
                      </a:solidFill>
                      <a:prstDash val="solid"/>
                      <a:round/>
                      <a:headEnd type="none" w="med" len="med"/>
                      <a:tailEnd type="none" w="med" len="med"/>
                    </a:lnB>
                    <a:noFill/>
                  </a:tcPr>
                </a:tc>
                <a:tc>
                  <a:txBody>
                    <a:bodyPr/>
                    <a:lstStyle/>
                    <a:p>
                      <a:pPr algn="ctr"/>
                      <a:endParaRPr lang="en-US" sz="1050" kern="1200" dirty="0">
                        <a:solidFill>
                          <a:sysClr val="windowText" lastClr="000000"/>
                        </a:solidFill>
                        <a:effectLst/>
                        <a:latin typeface="BNPP Sans" panose="02000000000000000000" pitchFamily="2" charset="0"/>
                        <a:ea typeface="+mn-ea"/>
                        <a:cs typeface="+mn-cs"/>
                      </a:endParaRPr>
                    </a:p>
                    <a:p>
                      <a:pPr algn="ctr"/>
                      <a:endParaRPr lang="en-US" sz="1050" kern="1200" dirty="0">
                        <a:solidFill>
                          <a:sysClr val="windowText" lastClr="000000"/>
                        </a:solidFill>
                        <a:effectLst/>
                        <a:latin typeface="BNPP Sans" panose="02000000000000000000" pitchFamily="2" charset="0"/>
                        <a:ea typeface="+mn-ea"/>
                        <a:cs typeface="+mn-cs"/>
                      </a:endParaRPr>
                    </a:p>
                    <a:p>
                      <a:pPr algn="ctr"/>
                      <a:endParaRPr lang="en-US" sz="1050" kern="1200" dirty="0">
                        <a:solidFill>
                          <a:sysClr val="windowText" lastClr="000000"/>
                        </a:solidFill>
                        <a:effectLst/>
                        <a:latin typeface="BNPP Sans" panose="02000000000000000000" pitchFamily="2" charset="0"/>
                        <a:ea typeface="+mn-ea"/>
                        <a:cs typeface="+mn-cs"/>
                      </a:endParaRPr>
                    </a:p>
                    <a:p>
                      <a:pPr algn="ctr"/>
                      <a:endParaRPr lang="en-US" sz="1050" kern="1200" dirty="0">
                        <a:solidFill>
                          <a:sysClr val="windowText" lastClr="000000"/>
                        </a:solidFill>
                        <a:effectLst/>
                        <a:latin typeface="BNPP Sans" panose="02000000000000000000" pitchFamily="2" charset="0"/>
                        <a:ea typeface="+mn-ea"/>
                        <a:cs typeface="+mn-cs"/>
                      </a:endParaRPr>
                    </a:p>
                    <a:p>
                      <a:pPr algn="ctr"/>
                      <a:endParaRPr lang="en-US" sz="1050" kern="1200" dirty="0">
                        <a:solidFill>
                          <a:sysClr val="windowText" lastClr="000000"/>
                        </a:solidFill>
                        <a:effectLst/>
                        <a:latin typeface="BNPP Sans" panose="02000000000000000000" pitchFamily="2" charset="0"/>
                        <a:ea typeface="+mn-ea"/>
                        <a:cs typeface="+mn-cs"/>
                      </a:endParaRPr>
                    </a:p>
                    <a:p>
                      <a:pPr algn="ctr"/>
                      <a:endParaRPr lang="en-US" sz="1050" kern="1200" dirty="0">
                        <a:solidFill>
                          <a:sysClr val="windowText" lastClr="000000"/>
                        </a:solidFill>
                        <a:effectLst/>
                        <a:latin typeface="BNPP Sans" panose="02000000000000000000" pitchFamily="2" charset="0"/>
                        <a:ea typeface="+mn-ea"/>
                        <a:cs typeface="+mn-cs"/>
                      </a:endParaRPr>
                    </a:p>
                    <a:p>
                      <a:pPr algn="ctr"/>
                      <a:endParaRPr lang="en-US" sz="900" kern="1200" dirty="0">
                        <a:solidFill>
                          <a:sysClr val="windowText" lastClr="000000"/>
                        </a:solidFill>
                        <a:effectLst/>
                        <a:latin typeface="BNPP Sans" panose="02000000000000000000" pitchFamily="2" charset="0"/>
                        <a:ea typeface="+mn-ea"/>
                        <a:cs typeface="+mn-cs"/>
                      </a:endParaRPr>
                    </a:p>
                    <a:p>
                      <a:pPr algn="ctr"/>
                      <a:r>
                        <a:rPr lang="en-US" sz="1000" kern="1200" dirty="0">
                          <a:solidFill>
                            <a:sysClr val="windowText" lastClr="000000"/>
                          </a:solidFill>
                          <a:effectLst/>
                          <a:latin typeface="BNPP Sans" panose="02000000000000000000" pitchFamily="2" charset="0"/>
                          <a:ea typeface="+mn-ea"/>
                          <a:cs typeface="+mn-cs"/>
                        </a:rPr>
                        <a:t>Investors understand that their principal will be at Moderate Risk.</a:t>
                      </a:r>
                      <a:endParaRPr lang="en-IN" sz="1000" dirty="0">
                        <a:solidFill>
                          <a:sysClr val="windowText" lastClr="000000"/>
                        </a:solidFill>
                        <a:latin typeface="BNPP Sans" panose="02000000000000000000" pitchFamily="2" charset="0"/>
                      </a:endParaRPr>
                    </a:p>
                  </a:txBody>
                  <a:tcPr>
                    <a:lnL w="12700" cap="flat" cmpd="sng" algn="ctr">
                      <a:solidFill>
                        <a:srgbClr val="FF5C34"/>
                      </a:solidFill>
                      <a:prstDash val="solid"/>
                      <a:round/>
                      <a:headEnd type="none" w="med" len="med"/>
                      <a:tailEnd type="none" w="med" len="med"/>
                    </a:lnL>
                    <a:lnR w="12700" cap="flat" cmpd="sng" algn="ctr">
                      <a:solidFill>
                        <a:srgbClr val="FF5C34"/>
                      </a:solidFill>
                      <a:prstDash val="solid"/>
                      <a:round/>
                      <a:headEnd type="none" w="med" len="med"/>
                      <a:tailEnd type="none" w="med" len="med"/>
                    </a:lnR>
                    <a:lnT w="12700" cap="flat" cmpd="sng" algn="ctr">
                      <a:solidFill>
                        <a:srgbClr val="FF5C34"/>
                      </a:solidFill>
                      <a:prstDash val="solid"/>
                      <a:round/>
                      <a:headEnd type="none" w="med" len="med"/>
                      <a:tailEnd type="none" w="med" len="med"/>
                    </a:lnT>
                    <a:lnB w="12700" cap="flat" cmpd="sng" algn="ctr">
                      <a:solidFill>
                        <a:srgbClr val="FF5C34"/>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0" dirty="0">
                        <a:solidFill>
                          <a:sysClr val="windowText" lastClr="000000"/>
                        </a:solidFill>
                        <a:effectLst/>
                        <a:latin typeface="BNPP Sans" panose="02000000000000000000" pitchFamily="2" charset="0"/>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0" dirty="0">
                        <a:solidFill>
                          <a:sysClr val="windowText" lastClr="000000"/>
                        </a:solidFill>
                        <a:effectLst/>
                        <a:latin typeface="BNPP Sans" panose="02000000000000000000" pitchFamily="2" charset="0"/>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0" dirty="0">
                        <a:solidFill>
                          <a:sysClr val="windowText" lastClr="000000"/>
                        </a:solidFill>
                        <a:effectLst/>
                        <a:latin typeface="BNPP Sans" panose="02000000000000000000" pitchFamily="2" charset="0"/>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0" dirty="0">
                        <a:solidFill>
                          <a:sysClr val="windowText" lastClr="000000"/>
                        </a:solidFill>
                        <a:effectLst/>
                        <a:latin typeface="BNPP Sans" panose="02000000000000000000" pitchFamily="2" charset="0"/>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0" dirty="0">
                        <a:solidFill>
                          <a:sysClr val="windowText" lastClr="000000"/>
                        </a:solidFill>
                        <a:effectLst/>
                        <a:latin typeface="BNPP Sans" panose="02000000000000000000" pitchFamily="2" charset="0"/>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0" dirty="0">
                        <a:solidFill>
                          <a:sysClr val="windowText" lastClr="000000"/>
                        </a:solidFill>
                        <a:effectLst/>
                        <a:latin typeface="BNPP Sans" panose="02000000000000000000" pitchFamily="2" charset="0"/>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0" dirty="0">
                        <a:solidFill>
                          <a:sysClr val="windowText" lastClr="000000"/>
                        </a:solidFill>
                        <a:effectLst/>
                        <a:latin typeface="BNPP Sans" panose="02000000000000000000" pitchFamily="2" charset="0"/>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solidFill>
                            <a:sysClr val="windowText" lastClr="000000"/>
                          </a:solidFill>
                          <a:effectLst/>
                          <a:latin typeface="BNPP Sans" panose="02000000000000000000" pitchFamily="2" charset="0"/>
                          <a:ea typeface="Times New Roman" panose="02020603050405020304" pitchFamily="18" charset="0"/>
                        </a:rPr>
                        <a:t>Benchmark (NIFTY SDL December 2026 Index)</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err="1">
                          <a:solidFill>
                            <a:sysClr val="windowText" lastClr="000000"/>
                          </a:solidFill>
                          <a:effectLst/>
                          <a:latin typeface="BNPP Sans" panose="02000000000000000000" pitchFamily="2" charset="0"/>
                          <a:ea typeface="Times New Roman" panose="02020603050405020304" pitchFamily="18" charset="0"/>
                        </a:rPr>
                        <a:t>riskometer</a:t>
                      </a:r>
                      <a:r>
                        <a:rPr lang="en-US" sz="1050" b="0" dirty="0">
                          <a:solidFill>
                            <a:sysClr val="windowText" lastClr="000000"/>
                          </a:solidFill>
                          <a:effectLst/>
                          <a:latin typeface="BNPP Sans" panose="02000000000000000000" pitchFamily="2" charset="0"/>
                          <a:ea typeface="Times New Roman" panose="02020603050405020304" pitchFamily="18" charset="0"/>
                        </a:rPr>
                        <a:t> at Moderate Risk</a:t>
                      </a:r>
                      <a:endParaRPr lang="en-IN" sz="1050" b="0" dirty="0">
                        <a:solidFill>
                          <a:sysClr val="windowText" lastClr="000000"/>
                        </a:solidFill>
                        <a:effectLst/>
                        <a:latin typeface="BNPP Sans" panose="02000000000000000000" pitchFamily="2" charset="0"/>
                        <a:ea typeface="Times New Roman" panose="02020603050405020304" pitchFamily="18" charset="0"/>
                      </a:endParaRPr>
                    </a:p>
                  </a:txBody>
                  <a:tcPr>
                    <a:lnL w="12700" cap="flat" cmpd="sng" algn="ctr">
                      <a:solidFill>
                        <a:srgbClr val="FF5C34"/>
                      </a:solidFill>
                      <a:prstDash val="solid"/>
                      <a:round/>
                      <a:headEnd type="none" w="med" len="med"/>
                      <a:tailEnd type="none" w="med" len="med"/>
                    </a:lnL>
                    <a:lnR w="12700" cap="flat" cmpd="sng" algn="ctr">
                      <a:solidFill>
                        <a:srgbClr val="D74B14"/>
                      </a:solidFill>
                      <a:prstDash val="solid"/>
                      <a:round/>
                      <a:headEnd type="none" w="med" len="med"/>
                      <a:tailEnd type="none" w="med" len="med"/>
                    </a:lnR>
                    <a:lnT w="12700" cap="flat" cmpd="sng" algn="ctr">
                      <a:solidFill>
                        <a:srgbClr val="FF5C34"/>
                      </a:solidFill>
                      <a:prstDash val="solid"/>
                      <a:round/>
                      <a:headEnd type="none" w="med" len="med"/>
                      <a:tailEnd type="none" w="med" len="med"/>
                    </a:lnT>
                    <a:lnB w="12700" cap="flat" cmpd="sng" algn="ctr">
                      <a:solidFill>
                        <a:srgbClr val="FF5C34"/>
                      </a:solidFill>
                      <a:prstDash val="solid"/>
                      <a:round/>
                      <a:headEnd type="none" w="med" len="med"/>
                      <a:tailEnd type="none" w="med" len="med"/>
                    </a:lnB>
                    <a:noFill/>
                  </a:tcPr>
                </a:tc>
                <a:extLst>
                  <a:ext uri="{0D108BD9-81ED-4DB2-BD59-A6C34878D82A}">
                    <a16:rowId xmlns:a16="http://schemas.microsoft.com/office/drawing/2014/main" val="819270124"/>
                  </a:ext>
                </a:extLst>
              </a:tr>
              <a:tr h="526725">
                <a:tc gridSpan="3">
                  <a:txBody>
                    <a:bodyPr/>
                    <a:lstStyle/>
                    <a:p>
                      <a:r>
                        <a:rPr lang="en-US" sz="1000" dirty="0">
                          <a:solidFill>
                            <a:schemeClr val="tx1">
                              <a:lumMod val="85000"/>
                              <a:lumOff val="15000"/>
                            </a:schemeClr>
                          </a:solidFill>
                          <a:effectLst/>
                          <a:latin typeface="BNPP Sans" panose="02000000000000000000" pitchFamily="2" charset="0"/>
                          <a:ea typeface="Times New Roman" panose="02020603050405020304" pitchFamily="18" charset="0"/>
                        </a:rPr>
                        <a:t>*Investors should consult their financial advisers if in doubt about whether the product is suitable for them.</a:t>
                      </a:r>
                      <a:endParaRPr lang="en-IN" sz="1000" dirty="0">
                        <a:solidFill>
                          <a:schemeClr val="tx1">
                            <a:lumMod val="85000"/>
                            <a:lumOff val="15000"/>
                          </a:schemeClr>
                        </a:solidFill>
                        <a:effectLst/>
                        <a:latin typeface="BNPP Sans" panose="02000000000000000000" pitchFamily="2" charset="0"/>
                        <a:ea typeface="Times New Roman" panose="02020603050405020304" pitchFamily="18" charset="0"/>
                      </a:endParaRPr>
                    </a:p>
                    <a:p>
                      <a:r>
                        <a:rPr lang="en-US" sz="1000" i="1" dirty="0">
                          <a:solidFill>
                            <a:schemeClr val="tx1">
                              <a:lumMod val="85000"/>
                              <a:lumOff val="15000"/>
                            </a:schemeClr>
                          </a:solidFill>
                          <a:effectLst/>
                          <a:latin typeface="BNPP Sans" panose="02000000000000000000" pitchFamily="2" charset="0"/>
                          <a:ea typeface="Times New Roman" panose="02020603050405020304" pitchFamily="18" charset="0"/>
                        </a:rPr>
                        <a:t>^^the </a:t>
                      </a:r>
                      <a:r>
                        <a:rPr lang="en-US" sz="1000" i="1" dirty="0" err="1">
                          <a:solidFill>
                            <a:schemeClr val="tx1">
                              <a:lumMod val="85000"/>
                              <a:lumOff val="15000"/>
                            </a:schemeClr>
                          </a:solidFill>
                          <a:effectLst/>
                          <a:latin typeface="BNPP Sans" panose="02000000000000000000" pitchFamily="2" charset="0"/>
                          <a:ea typeface="Times New Roman" panose="02020603050405020304" pitchFamily="18" charset="0"/>
                        </a:rPr>
                        <a:t>riskometer</a:t>
                      </a:r>
                      <a:r>
                        <a:rPr lang="en-US" sz="1000" i="1" dirty="0">
                          <a:solidFill>
                            <a:schemeClr val="tx1">
                              <a:lumMod val="85000"/>
                              <a:lumOff val="15000"/>
                            </a:schemeClr>
                          </a:solidFill>
                          <a:effectLst/>
                          <a:latin typeface="BNPP Sans" panose="02000000000000000000" pitchFamily="2" charset="0"/>
                          <a:ea typeface="Times New Roman" panose="02020603050405020304" pitchFamily="18" charset="0"/>
                        </a:rPr>
                        <a:t> assigned is based on internal assessment of the scheme characteristics and the same may vary post NFO when actual investments are made.</a:t>
                      </a:r>
                      <a:endParaRPr lang="en-IN" sz="1000" dirty="0">
                        <a:solidFill>
                          <a:schemeClr val="tx1">
                            <a:lumMod val="85000"/>
                            <a:lumOff val="15000"/>
                          </a:schemeClr>
                        </a:solidFill>
                        <a:effectLst/>
                        <a:latin typeface="BNPP Sans" panose="02000000000000000000" pitchFamily="2" charset="0"/>
                        <a:ea typeface="Times New Roman" panose="02020603050405020304" pitchFamily="18" charset="0"/>
                      </a:endParaRPr>
                    </a:p>
                  </a:txBody>
                  <a:tcPr anchor="ctr">
                    <a:lnL w="12700" cap="flat" cmpd="sng" algn="ctr">
                      <a:solidFill>
                        <a:srgbClr val="D74B14"/>
                      </a:solidFill>
                      <a:prstDash val="solid"/>
                      <a:round/>
                      <a:headEnd type="none" w="med" len="med"/>
                      <a:tailEnd type="none" w="med" len="med"/>
                    </a:lnL>
                    <a:lnR w="12700" cap="flat" cmpd="sng" algn="ctr">
                      <a:solidFill>
                        <a:srgbClr val="D74B14"/>
                      </a:solidFill>
                      <a:prstDash val="solid"/>
                      <a:round/>
                      <a:headEnd type="none" w="med" len="med"/>
                      <a:tailEnd type="none" w="med" len="med"/>
                    </a:lnR>
                    <a:lnT w="12700" cap="flat" cmpd="sng" algn="ctr">
                      <a:solidFill>
                        <a:srgbClr val="FF5C34"/>
                      </a:solidFill>
                      <a:prstDash val="solid"/>
                      <a:round/>
                      <a:headEnd type="none" w="med" len="med"/>
                      <a:tailEnd type="none" w="med" len="med"/>
                    </a:lnT>
                    <a:lnB w="12700" cap="flat" cmpd="sng" algn="ctr">
                      <a:solidFill>
                        <a:srgbClr val="D74B14"/>
                      </a:solidFill>
                      <a:prstDash val="solid"/>
                      <a:round/>
                      <a:headEnd type="none" w="med" len="med"/>
                      <a:tailEnd type="none" w="med" len="med"/>
                    </a:lnB>
                    <a:noFill/>
                  </a:tcPr>
                </a:tc>
                <a:tc hMerge="1">
                  <a:txBody>
                    <a:bodyPr/>
                    <a:lstStyle/>
                    <a:p>
                      <a:pPr algn="ctr"/>
                      <a:endParaRPr lang="en-IN" sz="1050" dirty="0">
                        <a:solidFill>
                          <a:sysClr val="windowText" lastClr="000000"/>
                        </a:solidFill>
                        <a:latin typeface="+mn-lt"/>
                      </a:endParaRPr>
                    </a:p>
                  </a:txBody>
                  <a:tcPr>
                    <a:lnL w="12700" cap="flat" cmpd="sng" algn="ctr">
                      <a:solidFill>
                        <a:srgbClr val="8BCBBB"/>
                      </a:solidFill>
                      <a:prstDash val="solid"/>
                      <a:round/>
                      <a:headEnd type="none" w="med" len="med"/>
                      <a:tailEnd type="none" w="med" len="med"/>
                    </a:lnL>
                    <a:lnR w="12700" cap="flat" cmpd="sng" algn="ctr">
                      <a:solidFill>
                        <a:srgbClr val="8BCBBB"/>
                      </a:solidFill>
                      <a:prstDash val="solid"/>
                      <a:round/>
                      <a:headEnd type="none" w="med" len="med"/>
                      <a:tailEnd type="none" w="med" len="med"/>
                    </a:lnR>
                    <a:lnT w="12700" cap="flat" cmpd="sng" algn="ctr">
                      <a:solidFill>
                        <a:srgbClr val="8BCBBB"/>
                      </a:solidFill>
                      <a:prstDash val="solid"/>
                      <a:round/>
                      <a:headEnd type="none" w="med" len="med"/>
                      <a:tailEnd type="none" w="med" len="med"/>
                    </a:lnT>
                    <a:lnB w="12700" cap="flat" cmpd="sng" algn="ctr">
                      <a:solidFill>
                        <a:srgbClr val="8BCBBB"/>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N" sz="1050" b="0" dirty="0">
                        <a:solidFill>
                          <a:sysClr val="windowText" lastClr="000000"/>
                        </a:solidFill>
                        <a:effectLst/>
                        <a:latin typeface="+mn-lt"/>
                        <a:ea typeface="Times New Roman" panose="02020603050405020304" pitchFamily="18" charset="0"/>
                      </a:endParaRPr>
                    </a:p>
                  </a:txBody>
                  <a:tcPr>
                    <a:lnL w="12700" cap="flat" cmpd="sng" algn="ctr">
                      <a:solidFill>
                        <a:srgbClr val="8BCBBB"/>
                      </a:solidFill>
                      <a:prstDash val="solid"/>
                      <a:round/>
                      <a:headEnd type="none" w="med" len="med"/>
                      <a:tailEnd type="none" w="med" len="med"/>
                    </a:lnL>
                    <a:lnR w="12700" cap="flat" cmpd="sng" algn="ctr">
                      <a:solidFill>
                        <a:srgbClr val="8BCBBB"/>
                      </a:solidFill>
                      <a:prstDash val="solid"/>
                      <a:round/>
                      <a:headEnd type="none" w="med" len="med"/>
                      <a:tailEnd type="none" w="med" len="med"/>
                    </a:lnR>
                    <a:lnT w="12700" cap="flat" cmpd="sng" algn="ctr">
                      <a:solidFill>
                        <a:srgbClr val="8BCBBB"/>
                      </a:solidFill>
                      <a:prstDash val="solid"/>
                      <a:round/>
                      <a:headEnd type="none" w="med" len="med"/>
                      <a:tailEnd type="none" w="med" len="med"/>
                    </a:lnT>
                    <a:lnB w="12700" cap="flat" cmpd="sng" algn="ctr">
                      <a:solidFill>
                        <a:srgbClr val="8BCBBB"/>
                      </a:solidFill>
                      <a:prstDash val="solid"/>
                      <a:round/>
                      <a:headEnd type="none" w="med" len="med"/>
                      <a:tailEnd type="none" w="med" len="med"/>
                    </a:lnB>
                    <a:noFill/>
                  </a:tcPr>
                </a:tc>
                <a:extLst>
                  <a:ext uri="{0D108BD9-81ED-4DB2-BD59-A6C34878D82A}">
                    <a16:rowId xmlns:a16="http://schemas.microsoft.com/office/drawing/2014/main" val="4160635643"/>
                  </a:ext>
                </a:extLst>
              </a:tr>
            </a:tbl>
          </a:graphicData>
        </a:graphic>
      </p:graphicFrame>
      <p:pic>
        <p:nvPicPr>
          <p:cNvPr id="42" name="Picture 41" descr="Diagram&#10;&#10;Description automatically generated">
            <a:extLst>
              <a:ext uri="{FF2B5EF4-FFF2-40B4-BE49-F238E27FC236}">
                <a16:creationId xmlns:a16="http://schemas.microsoft.com/office/drawing/2014/main" id="{7A740D35-E480-CBFB-A2F7-0C6137E3204F}"/>
              </a:ext>
            </a:extLst>
          </p:cNvPr>
          <p:cNvPicPr>
            <a:picLocks noChangeAspect="1"/>
          </p:cNvPicPr>
          <p:nvPr/>
        </p:nvPicPr>
        <p:blipFill rotWithShape="1">
          <a:blip r:embed="rId3"/>
          <a:srcRect l="66847" t="15224" r="2149" b="42091"/>
          <a:stretch/>
        </p:blipFill>
        <p:spPr>
          <a:xfrm>
            <a:off x="8804188" y="3694412"/>
            <a:ext cx="1881635" cy="1088603"/>
          </a:xfrm>
          <a:prstGeom prst="rect">
            <a:avLst/>
          </a:prstGeom>
        </p:spPr>
      </p:pic>
      <p:pic>
        <p:nvPicPr>
          <p:cNvPr id="43" name="Picture 42" descr="Diagram&#10;&#10;Description automatically generated">
            <a:extLst>
              <a:ext uri="{FF2B5EF4-FFF2-40B4-BE49-F238E27FC236}">
                <a16:creationId xmlns:a16="http://schemas.microsoft.com/office/drawing/2014/main" id="{49C01A43-0DFD-B515-C5CB-252EEDB6ADA5}"/>
              </a:ext>
            </a:extLst>
          </p:cNvPr>
          <p:cNvPicPr>
            <a:picLocks noChangeAspect="1"/>
          </p:cNvPicPr>
          <p:nvPr/>
        </p:nvPicPr>
        <p:blipFill rotWithShape="1">
          <a:blip r:embed="rId3"/>
          <a:srcRect l="66847" t="15224" r="2149" b="42091"/>
          <a:stretch/>
        </p:blipFill>
        <p:spPr>
          <a:xfrm>
            <a:off x="5250061" y="3694412"/>
            <a:ext cx="1881635" cy="1088603"/>
          </a:xfrm>
          <a:prstGeom prst="rect">
            <a:avLst/>
          </a:prstGeom>
        </p:spPr>
      </p:pic>
      <p:pic>
        <p:nvPicPr>
          <p:cNvPr id="5" name="Picture 4"/>
          <p:cNvPicPr>
            <a:picLocks noChangeAspect="1"/>
          </p:cNvPicPr>
          <p:nvPr/>
        </p:nvPicPr>
        <p:blipFill>
          <a:blip r:embed="rId4"/>
          <a:stretch>
            <a:fillRect/>
          </a:stretch>
        </p:blipFill>
        <p:spPr>
          <a:xfrm>
            <a:off x="137897" y="47862"/>
            <a:ext cx="400708" cy="407994"/>
          </a:xfrm>
          <a:prstGeom prst="rect">
            <a:avLst/>
          </a:prstGeom>
        </p:spPr>
      </p:pic>
      <p:sp>
        <p:nvSpPr>
          <p:cNvPr id="6" name="TextBox 5">
            <a:extLst>
              <a:ext uri="{FF2B5EF4-FFF2-40B4-BE49-F238E27FC236}">
                <a16:creationId xmlns:a16="http://schemas.microsoft.com/office/drawing/2014/main" id="{64A96727-6C3F-1917-61A3-32BD0DA85999}"/>
              </a:ext>
            </a:extLst>
          </p:cNvPr>
          <p:cNvSpPr txBox="1"/>
          <p:nvPr/>
        </p:nvSpPr>
        <p:spPr>
          <a:xfrm>
            <a:off x="11472456" y="6413209"/>
            <a:ext cx="473206" cy="369332"/>
          </a:xfrm>
          <a:prstGeom prst="rect">
            <a:avLst/>
          </a:prstGeom>
          <a:noFill/>
        </p:spPr>
        <p:txBody>
          <a:bodyPr wrap="none" rtlCol="0">
            <a:spAutoFit/>
          </a:bodyPr>
          <a:lstStyle/>
          <a:p>
            <a:r>
              <a:rPr lang="en-US" b="1" dirty="0">
                <a:solidFill>
                  <a:schemeClr val="bg1"/>
                </a:solidFill>
                <a:latin typeface="Futura" pitchFamily="50" charset="0"/>
              </a:rPr>
              <a:t>17</a:t>
            </a:r>
          </a:p>
        </p:txBody>
      </p:sp>
    </p:spTree>
    <p:extLst>
      <p:ext uri="{BB962C8B-B14F-4D97-AF65-F5344CB8AC3E}">
        <p14:creationId xmlns:p14="http://schemas.microsoft.com/office/powerpoint/2010/main" val="2364112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0B3D25F-7ABE-0289-C2BF-F557F5AAB3F1}"/>
              </a:ext>
            </a:extLst>
          </p:cNvPr>
          <p:cNvGrpSpPr/>
          <p:nvPr/>
        </p:nvGrpSpPr>
        <p:grpSpPr>
          <a:xfrm>
            <a:off x="-1" y="1"/>
            <a:ext cx="11484263" cy="546402"/>
            <a:chOff x="-1" y="1"/>
            <a:chExt cx="11484263" cy="546402"/>
          </a:xfrm>
        </p:grpSpPr>
        <p:sp>
          <p:nvSpPr>
            <p:cNvPr id="10" name="Rectangle 9">
              <a:extLst>
                <a:ext uri="{FF2B5EF4-FFF2-40B4-BE49-F238E27FC236}">
                  <a16:creationId xmlns:a16="http://schemas.microsoft.com/office/drawing/2014/main" id="{65F84B1A-281F-9B9D-3905-7C767131CB81}"/>
                </a:ext>
              </a:extLst>
            </p:cNvPr>
            <p:cNvSpPr/>
            <p:nvPr/>
          </p:nvSpPr>
          <p:spPr>
            <a:xfrm>
              <a:off x="-1" y="1"/>
              <a:ext cx="676505" cy="546402"/>
            </a:xfrm>
            <a:prstGeom prst="rect">
              <a:avLst/>
            </a:prstGeom>
            <a:solidFill>
              <a:srgbClr val="009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287872E-7E4E-6CBB-F783-F4760CEEAF89}"/>
                </a:ext>
              </a:extLst>
            </p:cNvPr>
            <p:cNvCxnSpPr>
              <a:cxnSpLocks/>
            </p:cNvCxnSpPr>
            <p:nvPr/>
          </p:nvCxnSpPr>
          <p:spPr>
            <a:xfrm>
              <a:off x="-1" y="546403"/>
              <a:ext cx="11484263" cy="0"/>
            </a:xfrm>
            <a:prstGeom prst="line">
              <a:avLst/>
            </a:prstGeom>
            <a:ln w="15875">
              <a:solidFill>
                <a:srgbClr val="FF5C34"/>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903862F8-CF66-7E1A-2710-E2F2FD27B6AC}"/>
              </a:ext>
            </a:extLst>
          </p:cNvPr>
          <p:cNvSpPr txBox="1"/>
          <p:nvPr/>
        </p:nvSpPr>
        <p:spPr>
          <a:xfrm>
            <a:off x="676504" y="127910"/>
            <a:ext cx="3885768" cy="400110"/>
          </a:xfrm>
          <a:prstGeom prst="rect">
            <a:avLst/>
          </a:prstGeom>
          <a:noFill/>
        </p:spPr>
        <p:txBody>
          <a:bodyPr wrap="square">
            <a:spAutoFit/>
          </a:bodyPr>
          <a:lstStyle/>
          <a:p>
            <a:r>
              <a:rPr lang="en-IN" sz="2000" b="1" dirty="0">
                <a:solidFill>
                  <a:schemeClr val="tx1">
                    <a:lumMod val="65000"/>
                    <a:lumOff val="35000"/>
                  </a:schemeClr>
                </a:solidFill>
                <a:latin typeface="BNPP Sans" panose="02000000000000000000" pitchFamily="2" charset="0"/>
              </a:rPr>
              <a:t>Potential Risk Class (PRC) Matrix</a:t>
            </a:r>
            <a:endParaRPr lang="en-US" sz="2000" b="1" dirty="0">
              <a:solidFill>
                <a:schemeClr val="tx1">
                  <a:lumMod val="65000"/>
                  <a:lumOff val="35000"/>
                </a:schemeClr>
              </a:solidFill>
              <a:latin typeface="BNPP Sans" panose="02000000000000000000" pitchFamily="2" charset="0"/>
            </a:endParaRPr>
          </a:p>
        </p:txBody>
      </p:sp>
      <p:graphicFrame>
        <p:nvGraphicFramePr>
          <p:cNvPr id="12" name="Table 7">
            <a:extLst>
              <a:ext uri="{FF2B5EF4-FFF2-40B4-BE49-F238E27FC236}">
                <a16:creationId xmlns:a16="http://schemas.microsoft.com/office/drawing/2014/main" id="{4FBB4B0E-EE11-2244-024A-78869AA474FE}"/>
              </a:ext>
            </a:extLst>
          </p:cNvPr>
          <p:cNvGraphicFramePr>
            <a:graphicFrameLocks noGrp="1"/>
          </p:cNvGraphicFramePr>
          <p:nvPr>
            <p:extLst>
              <p:ext uri="{D42A27DB-BD31-4B8C-83A1-F6EECF244321}">
                <p14:modId xmlns:p14="http://schemas.microsoft.com/office/powerpoint/2010/main" val="392271514"/>
              </p:ext>
            </p:extLst>
          </p:nvPr>
        </p:nvGraphicFramePr>
        <p:xfrm>
          <a:off x="820000" y="2001709"/>
          <a:ext cx="10652456" cy="2484120"/>
        </p:xfrm>
        <a:graphic>
          <a:graphicData uri="http://schemas.openxmlformats.org/drawingml/2006/table">
            <a:tbl>
              <a:tblPr firstRow="1" bandRow="1">
                <a:tableStyleId>{C083E6E3-FA7D-4D7B-A595-EF9225AFEA82}</a:tableStyleId>
              </a:tblPr>
              <a:tblGrid>
                <a:gridCol w="2957295">
                  <a:extLst>
                    <a:ext uri="{9D8B030D-6E8A-4147-A177-3AD203B41FA5}">
                      <a16:colId xmlns:a16="http://schemas.microsoft.com/office/drawing/2014/main" val="2653396967"/>
                    </a:ext>
                  </a:extLst>
                </a:gridCol>
                <a:gridCol w="2291889">
                  <a:extLst>
                    <a:ext uri="{9D8B030D-6E8A-4147-A177-3AD203B41FA5}">
                      <a16:colId xmlns:a16="http://schemas.microsoft.com/office/drawing/2014/main" val="3916097189"/>
                    </a:ext>
                  </a:extLst>
                </a:gridCol>
                <a:gridCol w="2956923">
                  <a:extLst>
                    <a:ext uri="{9D8B030D-6E8A-4147-A177-3AD203B41FA5}">
                      <a16:colId xmlns:a16="http://schemas.microsoft.com/office/drawing/2014/main" val="1333312752"/>
                    </a:ext>
                  </a:extLst>
                </a:gridCol>
                <a:gridCol w="2446349">
                  <a:extLst>
                    <a:ext uri="{9D8B030D-6E8A-4147-A177-3AD203B41FA5}">
                      <a16:colId xmlns:a16="http://schemas.microsoft.com/office/drawing/2014/main" val="844803006"/>
                    </a:ext>
                  </a:extLst>
                </a:gridCol>
              </a:tblGrid>
              <a:tr h="370840">
                <a:tc>
                  <a:txBody>
                    <a:bodyPr/>
                    <a:lstStyle/>
                    <a:p>
                      <a:pPr algn="ctr"/>
                      <a:endParaRPr lang="en-IN" sz="900" dirty="0">
                        <a:solidFill>
                          <a:schemeClr val="bg1"/>
                        </a:solidFill>
                        <a:latin typeface="BNPP Sans" panose="02000000000000000000" pitchFamily="2" charset="0"/>
                      </a:endParaRP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gridSpan="3">
                  <a:txBody>
                    <a:bodyPr/>
                    <a:lstStyle/>
                    <a:p>
                      <a:pPr algn="ctr"/>
                      <a:r>
                        <a:rPr lang="en-IN" sz="1600" dirty="0">
                          <a:solidFill>
                            <a:schemeClr val="bg1"/>
                          </a:solidFill>
                          <a:latin typeface="BNPP Sans" panose="02000000000000000000" pitchFamily="2" charset="0"/>
                        </a:rPr>
                        <a:t>Baroda BNP Paribas Nifty SDL December 2026 Index Fund</a:t>
                      </a:r>
                    </a:p>
                  </a:txBody>
                  <a:tcPr anchor="ctr">
                    <a:lnL w="12700" cap="flat" cmpd="sng" algn="ctr">
                      <a:solidFill>
                        <a:schemeClr val="bg2"/>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5C34"/>
                    </a:solidFill>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085303404"/>
                  </a:ext>
                </a:extLst>
              </a:tr>
              <a:tr h="370840">
                <a:tc>
                  <a:txBody>
                    <a:bodyPr/>
                    <a:lstStyle/>
                    <a:p>
                      <a:pPr algn="l"/>
                      <a:r>
                        <a:rPr lang="en-IN" sz="1100" b="1" dirty="0">
                          <a:solidFill>
                            <a:schemeClr val="tx1">
                              <a:lumMod val="85000"/>
                              <a:lumOff val="15000"/>
                            </a:schemeClr>
                          </a:solidFill>
                          <a:latin typeface="BNPP Sans" panose="02000000000000000000" pitchFamily="2" charset="0"/>
                        </a:rPr>
                        <a:t>Credit Risk (Max) </a:t>
                      </a: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rowSpan="2">
                  <a:txBody>
                    <a:bodyPr/>
                    <a:lstStyle/>
                    <a:p>
                      <a:pPr algn="ctr"/>
                      <a:r>
                        <a:rPr lang="en-IN" sz="1200" kern="1200" dirty="0">
                          <a:solidFill>
                            <a:schemeClr val="tx1">
                              <a:lumMod val="65000"/>
                              <a:lumOff val="35000"/>
                            </a:schemeClr>
                          </a:solidFill>
                          <a:latin typeface="BNPP Sans" panose="02000000000000000000" pitchFamily="2" charset="0"/>
                          <a:ea typeface="+mn-ea"/>
                          <a:cs typeface="+mn-cs"/>
                        </a:rPr>
                        <a:t>Relatively Low: Class A</a:t>
                      </a:r>
                    </a:p>
                    <a:p>
                      <a:pPr algn="ctr"/>
                      <a:r>
                        <a:rPr lang="en-IN" sz="1200" kern="1200" dirty="0">
                          <a:solidFill>
                            <a:schemeClr val="tx1">
                              <a:lumMod val="65000"/>
                              <a:lumOff val="35000"/>
                            </a:schemeClr>
                          </a:solidFill>
                          <a:latin typeface="BNPP Sans" panose="02000000000000000000" pitchFamily="2" charset="0"/>
                          <a:ea typeface="+mn-ea"/>
                          <a:cs typeface="+mn-cs"/>
                        </a:rPr>
                        <a:t>(CRV &gt;= 12)</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rowSpan="2">
                  <a:txBody>
                    <a:bodyPr/>
                    <a:lstStyle/>
                    <a:p>
                      <a:pPr algn="ctr"/>
                      <a:r>
                        <a:rPr lang="en-IN" sz="1200" kern="1200" dirty="0">
                          <a:solidFill>
                            <a:schemeClr val="tx1">
                              <a:lumMod val="65000"/>
                              <a:lumOff val="35000"/>
                            </a:schemeClr>
                          </a:solidFill>
                          <a:latin typeface="BNPP Sans" panose="02000000000000000000" pitchFamily="2" charset="0"/>
                          <a:ea typeface="+mn-ea"/>
                          <a:cs typeface="+mn-cs"/>
                        </a:rPr>
                        <a:t>Moderate: Class B </a:t>
                      </a:r>
                    </a:p>
                    <a:p>
                      <a:pPr algn="ctr"/>
                      <a:r>
                        <a:rPr lang="en-IN" sz="1200" kern="1200" dirty="0">
                          <a:solidFill>
                            <a:schemeClr val="tx1">
                              <a:lumMod val="65000"/>
                              <a:lumOff val="35000"/>
                            </a:schemeClr>
                          </a:solidFill>
                          <a:latin typeface="BNPP Sans" panose="02000000000000000000" pitchFamily="2" charset="0"/>
                          <a:ea typeface="+mn-ea"/>
                          <a:cs typeface="+mn-cs"/>
                        </a:rPr>
                        <a:t>(CRV &gt;= 10)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rowSpan="2">
                  <a:txBody>
                    <a:bodyPr/>
                    <a:lstStyle/>
                    <a:p>
                      <a:pPr algn="ctr"/>
                      <a:r>
                        <a:rPr lang="en-IN" sz="1200" kern="1200" dirty="0">
                          <a:solidFill>
                            <a:schemeClr val="tx1">
                              <a:lumMod val="65000"/>
                              <a:lumOff val="35000"/>
                            </a:schemeClr>
                          </a:solidFill>
                          <a:latin typeface="BNPP Sans" panose="02000000000000000000" pitchFamily="2" charset="0"/>
                          <a:ea typeface="+mn-ea"/>
                          <a:cs typeface="+mn-cs"/>
                        </a:rPr>
                        <a:t>Relatively High: Class C</a:t>
                      </a:r>
                    </a:p>
                    <a:p>
                      <a:pPr algn="ctr"/>
                      <a:r>
                        <a:rPr lang="en-IN" sz="1200" kern="1200" dirty="0">
                          <a:solidFill>
                            <a:schemeClr val="tx1">
                              <a:lumMod val="65000"/>
                              <a:lumOff val="35000"/>
                            </a:schemeClr>
                          </a:solidFill>
                          <a:latin typeface="BNPP Sans" panose="02000000000000000000" pitchFamily="2" charset="0"/>
                          <a:ea typeface="+mn-ea"/>
                          <a:cs typeface="+mn-cs"/>
                        </a:rPr>
                        <a:t>(CRV &lt;10)</a:t>
                      </a:r>
                    </a:p>
                  </a:txBody>
                  <a:tcPr anchor="ctr">
                    <a:lnL w="12700" cap="flat" cmpd="sng" algn="ctr">
                      <a:solidFill>
                        <a:schemeClr val="bg2"/>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494044193"/>
                  </a:ext>
                </a:extLst>
              </a:tr>
              <a:tr h="370840">
                <a:tc>
                  <a:txBody>
                    <a:bodyPr/>
                    <a:lstStyle/>
                    <a:p>
                      <a:pPr algn="l"/>
                      <a:r>
                        <a:rPr lang="en-IN" sz="1100" b="1" dirty="0">
                          <a:solidFill>
                            <a:schemeClr val="tx1">
                              <a:lumMod val="85000"/>
                              <a:lumOff val="15000"/>
                            </a:schemeClr>
                          </a:solidFill>
                          <a:latin typeface="BNPP Sans" panose="02000000000000000000" pitchFamily="2" charset="0"/>
                        </a:rPr>
                        <a:t>Interest Rate Risk (Max) </a:t>
                      </a: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endParaRPr lang="en-IN" dirty="0"/>
                    </a:p>
                  </a:txBody>
                  <a:tcPr/>
                </a:tc>
                <a:tc vMerge="1">
                  <a:txBody>
                    <a:bodyPr/>
                    <a:lstStyle/>
                    <a:p>
                      <a:endParaRPr lang="en-IN" dirty="0"/>
                    </a:p>
                  </a:txBody>
                  <a:tcPr/>
                </a:tc>
                <a:tc vMerge="1">
                  <a:txBody>
                    <a:bodyPr/>
                    <a:lstStyle/>
                    <a:p>
                      <a:endParaRPr lang="en-IN" dirty="0"/>
                    </a:p>
                  </a:txBody>
                  <a:tcPr/>
                </a:tc>
                <a:extLst>
                  <a:ext uri="{0D108BD9-81ED-4DB2-BD59-A6C34878D82A}">
                    <a16:rowId xmlns:a16="http://schemas.microsoft.com/office/drawing/2014/main" val="3111753530"/>
                  </a:ext>
                </a:extLst>
              </a:tr>
              <a:tr h="370840">
                <a:tc>
                  <a:txBody>
                    <a:bodyPr/>
                    <a:lstStyle/>
                    <a:p>
                      <a:pPr algn="ctr"/>
                      <a:r>
                        <a:rPr lang="en-IN" sz="1200" kern="1200" dirty="0">
                          <a:solidFill>
                            <a:schemeClr val="tx1">
                              <a:lumMod val="65000"/>
                              <a:lumOff val="35000"/>
                            </a:schemeClr>
                          </a:solidFill>
                          <a:latin typeface="BNPP Sans" panose="02000000000000000000" pitchFamily="2" charset="0"/>
                          <a:ea typeface="+mn-ea"/>
                          <a:cs typeface="+mn-cs"/>
                        </a:rPr>
                        <a:t>Relatively low Class I </a:t>
                      </a:r>
                    </a:p>
                    <a:p>
                      <a:pPr algn="ctr"/>
                      <a:r>
                        <a:rPr lang="en-IN" sz="1200" kern="1200" dirty="0">
                          <a:solidFill>
                            <a:schemeClr val="tx1">
                              <a:lumMod val="65000"/>
                              <a:lumOff val="35000"/>
                            </a:schemeClr>
                          </a:solidFill>
                          <a:latin typeface="BNPP Sans" panose="02000000000000000000" pitchFamily="2" charset="0"/>
                          <a:ea typeface="+mn-ea"/>
                          <a:cs typeface="+mn-cs"/>
                        </a:rPr>
                        <a:t>(MD&lt;=1 year)</a:t>
                      </a: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endParaRPr lang="en-IN" sz="900" dirty="0">
                        <a:solidFill>
                          <a:schemeClr val="tx1"/>
                        </a:solidFill>
                        <a:latin typeface="BNPP Sans" panose="02000000000000000000" pitchFamily="2"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endParaRPr lang="en-IN" sz="900" dirty="0">
                        <a:solidFill>
                          <a:schemeClr val="tx1"/>
                        </a:solidFill>
                        <a:latin typeface="BNPP Sans" panose="02000000000000000000" pitchFamily="2"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endParaRPr lang="en-IN" sz="900" dirty="0">
                        <a:solidFill>
                          <a:schemeClr val="tx1"/>
                        </a:solidFill>
                        <a:latin typeface="BNPP Sans" panose="02000000000000000000" pitchFamily="2" charset="0"/>
                      </a:endParaRPr>
                    </a:p>
                  </a:txBody>
                  <a:tcPr>
                    <a:lnL w="12700" cap="flat" cmpd="sng" algn="ctr">
                      <a:solidFill>
                        <a:schemeClr val="bg2"/>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815080622"/>
                  </a:ext>
                </a:extLst>
              </a:tr>
              <a:tr h="370840">
                <a:tc>
                  <a:txBody>
                    <a:bodyPr/>
                    <a:lstStyle/>
                    <a:p>
                      <a:pPr algn="ctr"/>
                      <a:r>
                        <a:rPr lang="en-IN" sz="1200" kern="1200" dirty="0">
                          <a:solidFill>
                            <a:schemeClr val="tx1">
                              <a:lumMod val="65000"/>
                              <a:lumOff val="35000"/>
                            </a:schemeClr>
                          </a:solidFill>
                          <a:latin typeface="BNPP Sans" panose="02000000000000000000" pitchFamily="2" charset="0"/>
                          <a:ea typeface="+mn-ea"/>
                          <a:cs typeface="+mn-cs"/>
                        </a:rPr>
                        <a:t>Moderate Class II </a:t>
                      </a:r>
                    </a:p>
                    <a:p>
                      <a:pPr algn="ctr"/>
                      <a:r>
                        <a:rPr lang="en-IN" sz="1200" kern="1200" dirty="0">
                          <a:solidFill>
                            <a:schemeClr val="tx1">
                              <a:lumMod val="65000"/>
                              <a:lumOff val="35000"/>
                            </a:schemeClr>
                          </a:solidFill>
                          <a:latin typeface="BNPP Sans" panose="02000000000000000000" pitchFamily="2" charset="0"/>
                          <a:ea typeface="+mn-ea"/>
                          <a:cs typeface="+mn-cs"/>
                        </a:rPr>
                        <a:t>(MD&lt;=3 year)</a:t>
                      </a: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endParaRPr lang="en-IN" sz="900">
                        <a:solidFill>
                          <a:schemeClr val="tx1"/>
                        </a:solidFill>
                        <a:latin typeface="BNPP Sans" panose="02000000000000000000" pitchFamily="2"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endParaRPr lang="en-IN" sz="900" dirty="0">
                        <a:solidFill>
                          <a:schemeClr val="tx1"/>
                        </a:solidFill>
                        <a:latin typeface="BNPP Sans" panose="02000000000000000000" pitchFamily="2"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endParaRPr lang="en-IN" sz="900" dirty="0">
                        <a:solidFill>
                          <a:schemeClr val="tx1"/>
                        </a:solidFill>
                        <a:latin typeface="BNPP Sans" panose="02000000000000000000" pitchFamily="2" charset="0"/>
                      </a:endParaRPr>
                    </a:p>
                  </a:txBody>
                  <a:tcPr>
                    <a:lnL w="12700" cap="flat" cmpd="sng" algn="ctr">
                      <a:solidFill>
                        <a:schemeClr val="bg2"/>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57311122"/>
                  </a:ext>
                </a:extLst>
              </a:tr>
              <a:tr h="370840">
                <a:tc>
                  <a:txBody>
                    <a:bodyPr/>
                    <a:lstStyle/>
                    <a:p>
                      <a:pPr algn="ctr"/>
                      <a:r>
                        <a:rPr lang="en-IN" sz="1200" kern="1200" dirty="0">
                          <a:solidFill>
                            <a:schemeClr val="tx1">
                              <a:lumMod val="65000"/>
                              <a:lumOff val="35000"/>
                            </a:schemeClr>
                          </a:solidFill>
                          <a:latin typeface="BNPP Sans" panose="02000000000000000000" pitchFamily="2" charset="0"/>
                          <a:ea typeface="+mn-ea"/>
                          <a:cs typeface="+mn-cs"/>
                        </a:rPr>
                        <a:t>Relatively High Class III </a:t>
                      </a:r>
                    </a:p>
                    <a:p>
                      <a:pPr algn="ctr"/>
                      <a:r>
                        <a:rPr lang="en-IN" sz="1200" kern="1200" dirty="0">
                          <a:solidFill>
                            <a:schemeClr val="tx1">
                              <a:lumMod val="65000"/>
                              <a:lumOff val="35000"/>
                            </a:schemeClr>
                          </a:solidFill>
                          <a:latin typeface="BNPP Sans" panose="02000000000000000000" pitchFamily="2" charset="0"/>
                          <a:ea typeface="+mn-ea"/>
                          <a:cs typeface="+mn-cs"/>
                        </a:rPr>
                        <a:t>(Any MD)</a:t>
                      </a: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a:r>
                        <a:rPr lang="en-IN" sz="1100" b="1" dirty="0">
                          <a:solidFill>
                            <a:schemeClr val="tx1"/>
                          </a:solidFill>
                          <a:latin typeface="BNPP Sans" panose="02000000000000000000" pitchFamily="2" charset="0"/>
                        </a:rPr>
                        <a:t>A-III</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accent2">
                        <a:lumMod val="40000"/>
                        <a:lumOff val="60000"/>
                        <a:alpha val="20000"/>
                      </a:schemeClr>
                    </a:solidFill>
                  </a:tcPr>
                </a:tc>
                <a:tc>
                  <a:txBody>
                    <a:bodyPr/>
                    <a:lstStyle/>
                    <a:p>
                      <a:pPr algn="ctr"/>
                      <a:endParaRPr lang="en-IN" sz="900" dirty="0">
                        <a:solidFill>
                          <a:schemeClr val="tx1"/>
                        </a:solidFill>
                        <a:latin typeface="BNPP Sans" panose="02000000000000000000" pitchFamily="2"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a:endParaRPr lang="en-IN" sz="900" dirty="0">
                        <a:solidFill>
                          <a:schemeClr val="tx1"/>
                        </a:solidFill>
                        <a:latin typeface="BNPP Sans" panose="02000000000000000000" pitchFamily="2" charset="0"/>
                      </a:endParaRPr>
                    </a:p>
                  </a:txBody>
                  <a:tcPr>
                    <a:lnL w="12700" cap="flat" cmpd="sng" algn="ctr">
                      <a:solidFill>
                        <a:schemeClr val="bg2"/>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a16="http://schemas.microsoft.com/office/drawing/2014/main" val="147430409"/>
                  </a:ext>
                </a:extLst>
              </a:tr>
            </a:tbl>
          </a:graphicData>
        </a:graphic>
      </p:graphicFrame>
      <p:sp>
        <p:nvSpPr>
          <p:cNvPr id="13" name="Arrow: Right 7">
            <a:extLst>
              <a:ext uri="{FF2B5EF4-FFF2-40B4-BE49-F238E27FC236}">
                <a16:creationId xmlns:a16="http://schemas.microsoft.com/office/drawing/2014/main" id="{610C8A80-E49D-5066-2DE4-D498258CF41D}"/>
              </a:ext>
            </a:extLst>
          </p:cNvPr>
          <p:cNvSpPr/>
          <p:nvPr/>
        </p:nvSpPr>
        <p:spPr>
          <a:xfrm>
            <a:off x="2515097" y="2524298"/>
            <a:ext cx="173577" cy="103176"/>
          </a:xfrm>
          <a:prstGeom prst="rightArrow">
            <a:avLst/>
          </a:prstGeom>
          <a:solidFill>
            <a:schemeClr val="tx1">
              <a:lumMod val="85000"/>
              <a:lumOff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noAutofit/>
          </a:bodyPr>
          <a:lstStyle/>
          <a:p>
            <a:pPr algn="ctr"/>
            <a:endParaRPr lang="en-IN" sz="1400" dirty="0">
              <a:solidFill>
                <a:schemeClr val="tx1"/>
              </a:solidFill>
            </a:endParaRPr>
          </a:p>
        </p:txBody>
      </p:sp>
      <p:sp>
        <p:nvSpPr>
          <p:cNvPr id="14" name="Arrow: Right 8">
            <a:extLst>
              <a:ext uri="{FF2B5EF4-FFF2-40B4-BE49-F238E27FC236}">
                <a16:creationId xmlns:a16="http://schemas.microsoft.com/office/drawing/2014/main" id="{F2EE0B22-473C-E04C-BD93-A0F592636742}"/>
              </a:ext>
            </a:extLst>
          </p:cNvPr>
          <p:cNvSpPr/>
          <p:nvPr/>
        </p:nvSpPr>
        <p:spPr>
          <a:xfrm rot="5400000">
            <a:off x="2824023" y="2887286"/>
            <a:ext cx="173577" cy="103176"/>
          </a:xfrm>
          <a:prstGeom prst="rightArrow">
            <a:avLst/>
          </a:prstGeom>
          <a:solidFill>
            <a:schemeClr val="tx1">
              <a:lumMod val="85000"/>
              <a:lumOff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noAutofit/>
          </a:bodyPr>
          <a:lstStyle/>
          <a:p>
            <a:pPr algn="ctr"/>
            <a:endParaRPr lang="en-IN" sz="1400" dirty="0">
              <a:solidFill>
                <a:schemeClr val="tx1"/>
              </a:solidFill>
            </a:endParaRPr>
          </a:p>
        </p:txBody>
      </p:sp>
      <p:sp>
        <p:nvSpPr>
          <p:cNvPr id="15" name="TextBox 14">
            <a:extLst>
              <a:ext uri="{FF2B5EF4-FFF2-40B4-BE49-F238E27FC236}">
                <a16:creationId xmlns:a16="http://schemas.microsoft.com/office/drawing/2014/main" id="{46BBCC13-71F2-1BCD-25AC-2D63884F5C13}"/>
              </a:ext>
            </a:extLst>
          </p:cNvPr>
          <p:cNvSpPr txBox="1"/>
          <p:nvPr/>
        </p:nvSpPr>
        <p:spPr>
          <a:xfrm>
            <a:off x="6292633" y="6194751"/>
            <a:ext cx="5179823" cy="587790"/>
          </a:xfrm>
          <a:prstGeom prst="rect">
            <a:avLst/>
          </a:prstGeom>
          <a:noFill/>
        </p:spPr>
        <p:txBody>
          <a:bodyPr wrap="square" lIns="0" tIns="0" rIns="0" bIns="0" rtlCol="0">
            <a:noAutofit/>
          </a:bodyPr>
          <a:lstStyle/>
          <a:p>
            <a:r>
              <a:rPr lang="en-US" sz="900" dirty="0">
                <a:latin typeface="BNPP Sans Light" panose="02000503020000020004" pitchFamily="2" charset="0"/>
              </a:rPr>
              <a:t>MD=Macaulay Duration, CRV=Credit Risk Value</a:t>
            </a:r>
          </a:p>
          <a:p>
            <a:r>
              <a:rPr lang="en-US" sz="900" dirty="0">
                <a:latin typeface="BNPP Sans Light" panose="02000503020000020004" pitchFamily="2" charset="0"/>
              </a:rPr>
              <a:t>*The PRC matrix denotes the maximum risk that the respective Scheme can take i.e., maximum interest rate risk (measured by MD of the Scheme) and maximum credit risk (measured by CRV of the Scheme)</a:t>
            </a:r>
            <a:endParaRPr lang="en-IN" sz="900" dirty="0">
              <a:latin typeface="BNPP Sans Light" panose="02000503020000020004" pitchFamily="2" charset="0"/>
            </a:endParaRPr>
          </a:p>
        </p:txBody>
      </p:sp>
      <p:sp>
        <p:nvSpPr>
          <p:cNvPr id="16" name="TextBox 15">
            <a:extLst>
              <a:ext uri="{FF2B5EF4-FFF2-40B4-BE49-F238E27FC236}">
                <a16:creationId xmlns:a16="http://schemas.microsoft.com/office/drawing/2014/main" id="{8A14EB35-A136-D085-9290-562898F660F7}"/>
              </a:ext>
            </a:extLst>
          </p:cNvPr>
          <p:cNvSpPr txBox="1"/>
          <p:nvPr/>
        </p:nvSpPr>
        <p:spPr>
          <a:xfrm>
            <a:off x="820000" y="1664795"/>
            <a:ext cx="3309547" cy="224609"/>
          </a:xfrm>
          <a:prstGeom prst="rect">
            <a:avLst/>
          </a:prstGeom>
          <a:noFill/>
        </p:spPr>
        <p:txBody>
          <a:bodyPr wrap="square" lIns="0" tIns="0" rIns="0" bIns="0" rtlCol="0">
            <a:noAutofit/>
          </a:bodyPr>
          <a:lstStyle/>
          <a:p>
            <a:r>
              <a:rPr lang="en-IN" sz="1200" dirty="0">
                <a:solidFill>
                  <a:schemeClr val="tx1">
                    <a:lumMod val="65000"/>
                    <a:lumOff val="35000"/>
                  </a:schemeClr>
                </a:solidFill>
                <a:latin typeface="BNPP Sans" panose="02000000000000000000" pitchFamily="2" charset="0"/>
              </a:rPr>
              <a:t>Potential Risk Class (PRC) Matrix*</a:t>
            </a:r>
          </a:p>
        </p:txBody>
      </p:sp>
      <p:pic>
        <p:nvPicPr>
          <p:cNvPr id="5" name="Picture 4"/>
          <p:cNvPicPr>
            <a:picLocks noChangeAspect="1"/>
          </p:cNvPicPr>
          <p:nvPr/>
        </p:nvPicPr>
        <p:blipFill>
          <a:blip r:embed="rId3"/>
          <a:stretch>
            <a:fillRect/>
          </a:stretch>
        </p:blipFill>
        <p:spPr>
          <a:xfrm>
            <a:off x="161290" y="81730"/>
            <a:ext cx="383339" cy="400110"/>
          </a:xfrm>
          <a:prstGeom prst="rect">
            <a:avLst/>
          </a:prstGeom>
        </p:spPr>
      </p:pic>
      <p:sp>
        <p:nvSpPr>
          <p:cNvPr id="6" name="TextBox 5">
            <a:extLst>
              <a:ext uri="{FF2B5EF4-FFF2-40B4-BE49-F238E27FC236}">
                <a16:creationId xmlns:a16="http://schemas.microsoft.com/office/drawing/2014/main" id="{8D915316-1164-081E-5873-C377EF932522}"/>
              </a:ext>
            </a:extLst>
          </p:cNvPr>
          <p:cNvSpPr txBox="1"/>
          <p:nvPr/>
        </p:nvSpPr>
        <p:spPr>
          <a:xfrm>
            <a:off x="11472456" y="6413209"/>
            <a:ext cx="473206" cy="369332"/>
          </a:xfrm>
          <a:prstGeom prst="rect">
            <a:avLst/>
          </a:prstGeom>
          <a:noFill/>
        </p:spPr>
        <p:txBody>
          <a:bodyPr wrap="none" rtlCol="0">
            <a:spAutoFit/>
          </a:bodyPr>
          <a:lstStyle/>
          <a:p>
            <a:r>
              <a:rPr lang="en-US" b="1" dirty="0">
                <a:solidFill>
                  <a:schemeClr val="bg1"/>
                </a:solidFill>
                <a:latin typeface="Futura" pitchFamily="50" charset="0"/>
              </a:rPr>
              <a:t>18</a:t>
            </a:r>
          </a:p>
        </p:txBody>
      </p:sp>
    </p:spTree>
    <p:extLst>
      <p:ext uri="{BB962C8B-B14F-4D97-AF65-F5344CB8AC3E}">
        <p14:creationId xmlns:p14="http://schemas.microsoft.com/office/powerpoint/2010/main" val="1913128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3862F8-CF66-7E1A-2710-E2F2FD27B6AC}"/>
              </a:ext>
            </a:extLst>
          </p:cNvPr>
          <p:cNvSpPr txBox="1"/>
          <p:nvPr/>
        </p:nvSpPr>
        <p:spPr>
          <a:xfrm>
            <a:off x="676504" y="127910"/>
            <a:ext cx="3885768" cy="400110"/>
          </a:xfrm>
          <a:prstGeom prst="rect">
            <a:avLst/>
          </a:prstGeom>
          <a:noFill/>
        </p:spPr>
        <p:txBody>
          <a:bodyPr wrap="square">
            <a:spAutoFit/>
          </a:bodyPr>
          <a:lstStyle/>
          <a:p>
            <a:r>
              <a:rPr lang="en-US" sz="2000" b="1" dirty="0">
                <a:solidFill>
                  <a:schemeClr val="tx1">
                    <a:lumMod val="65000"/>
                    <a:lumOff val="35000"/>
                  </a:schemeClr>
                </a:solidFill>
                <a:latin typeface="BNPP Sans" panose="02000000000000000000" pitchFamily="2" charset="0"/>
              </a:rPr>
              <a:t>Disclaimers</a:t>
            </a:r>
          </a:p>
        </p:txBody>
      </p:sp>
      <p:grpSp>
        <p:nvGrpSpPr>
          <p:cNvPr id="2" name="Group 1">
            <a:extLst>
              <a:ext uri="{FF2B5EF4-FFF2-40B4-BE49-F238E27FC236}">
                <a16:creationId xmlns:a16="http://schemas.microsoft.com/office/drawing/2014/main" id="{AEE4B042-4EF4-E99D-DB16-0E8B78ECAF2D}"/>
              </a:ext>
            </a:extLst>
          </p:cNvPr>
          <p:cNvGrpSpPr/>
          <p:nvPr/>
        </p:nvGrpSpPr>
        <p:grpSpPr>
          <a:xfrm>
            <a:off x="-1" y="1"/>
            <a:ext cx="4679005" cy="546402"/>
            <a:chOff x="-1" y="1"/>
            <a:chExt cx="4679005" cy="546402"/>
          </a:xfrm>
        </p:grpSpPr>
        <p:sp>
          <p:nvSpPr>
            <p:cNvPr id="4" name="Rectangle 3">
              <a:extLst>
                <a:ext uri="{FF2B5EF4-FFF2-40B4-BE49-F238E27FC236}">
                  <a16:creationId xmlns:a16="http://schemas.microsoft.com/office/drawing/2014/main" id="{8D0B651C-B509-5C4E-4E97-2B3EA909E552}"/>
                </a:ext>
              </a:extLst>
            </p:cNvPr>
            <p:cNvSpPr/>
            <p:nvPr/>
          </p:nvSpPr>
          <p:spPr>
            <a:xfrm>
              <a:off x="-1" y="1"/>
              <a:ext cx="676505" cy="546402"/>
            </a:xfrm>
            <a:prstGeom prst="rect">
              <a:avLst/>
            </a:prstGeom>
            <a:solidFill>
              <a:srgbClr val="009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FCF4E45B-40AA-E77A-F175-A7EBD8A08CE9}"/>
                </a:ext>
              </a:extLst>
            </p:cNvPr>
            <p:cNvCxnSpPr>
              <a:cxnSpLocks/>
            </p:cNvCxnSpPr>
            <p:nvPr/>
          </p:nvCxnSpPr>
          <p:spPr>
            <a:xfrm>
              <a:off x="-1" y="546403"/>
              <a:ext cx="4679005" cy="0"/>
            </a:xfrm>
            <a:prstGeom prst="line">
              <a:avLst/>
            </a:prstGeom>
            <a:ln w="15875">
              <a:solidFill>
                <a:srgbClr val="FF5C34"/>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6D89F914-F175-075E-9986-0FDAAEC76B6E}"/>
              </a:ext>
            </a:extLst>
          </p:cNvPr>
          <p:cNvSpPr txBox="1"/>
          <p:nvPr/>
        </p:nvSpPr>
        <p:spPr>
          <a:xfrm>
            <a:off x="388958" y="1122215"/>
            <a:ext cx="11414085" cy="4613571"/>
          </a:xfrm>
          <a:prstGeom prst="rect">
            <a:avLst/>
          </a:prstGeom>
          <a:noFill/>
        </p:spPr>
        <p:txBody>
          <a:bodyPr wrap="square">
            <a:spAutoFit/>
          </a:bodyPr>
          <a:lstStyle/>
          <a:p>
            <a:pPr lvl="0" algn="just" fontAlgn="base">
              <a:spcBef>
                <a:spcPts val="600"/>
              </a:spcBef>
              <a:spcAft>
                <a:spcPts val="600"/>
              </a:spcAft>
              <a:buClr>
                <a:srgbClr val="D2DCAA"/>
              </a:buClr>
            </a:pPr>
            <a:r>
              <a:rPr lang="en-US" sz="1200" dirty="0">
                <a:solidFill>
                  <a:schemeClr val="tx1">
                    <a:lumMod val="65000"/>
                    <a:lumOff val="35000"/>
                  </a:schemeClr>
                </a:solidFill>
                <a:latin typeface="BNPP Sans Light" panose="02000503020000020004" pitchFamily="2" charset="0"/>
              </a:rPr>
              <a:t>Disclaimers: The material contained herein has been obtained from publicly available information, internally developed data and other sources believed to be reliable, but Baroda BNP Paribas Asset Management India Private Limited ( formerly BNP Paribas Asset Management India Private Limited) (AMC) makes no representation that it is accurate or complete. The AMC has no obligation to tell the recipient when opinions or information given herein change. It has been prepared without regard to the individual financial circumstances and objectives of persons who receive it. This information is meant for general reading purpose only and is not meant to serve as a professional guide for the readers. Except for the historical information contained herein, statements in this publication, which contain words or phrases such as 'will', 'would', etc., and similar expressions or variations of such expressions may constitute 'forward-looking statements'. These forward looking statements involve a number of risks, uncertainties and other factors that could cause actual results to differ materially from those suggested by the forward-looking statements. The AMC undertakes no obligation to update forward-looking statements to reflect events or circumstances after the date thereof. The words like believe/belief are independent perception of the Fund Manager and do not construe as opinion or advise. This information is not intended to be an offer to sell or a solicitation for the purchase or sale of any financial product or instrument. The information should not be construed as an investment advice and investors are requested to consult their investment advisor and arrive at an informed investment decision before making any investments. The sector(s) mentioned in this document do not constitute any recommendation of the same and Baroda BNP Paribas Mutual Fund may or may not have any future position in these sector(s). The Trustee, AMC, Mutual Fund, their directors, officers or their employees shall not be liable in any way for any direct, indirect, special, incidental, consequential, punitive or exemplary damages arising out of the information contained in this document.</a:t>
            </a:r>
          </a:p>
          <a:p>
            <a:pPr lvl="0" algn="just" fontAlgn="base">
              <a:spcBef>
                <a:spcPts val="600"/>
              </a:spcBef>
              <a:spcAft>
                <a:spcPts val="600"/>
              </a:spcAft>
              <a:buClr>
                <a:srgbClr val="D2DCAA"/>
              </a:buClr>
            </a:pPr>
            <a:endParaRPr lang="en-US" sz="1200" dirty="0">
              <a:solidFill>
                <a:schemeClr val="tx1">
                  <a:lumMod val="65000"/>
                  <a:lumOff val="35000"/>
                </a:schemeClr>
              </a:solidFill>
              <a:latin typeface="BNPP Sans Light" panose="02000503020000020004" pitchFamily="2" charset="0"/>
            </a:endParaRPr>
          </a:p>
          <a:p>
            <a:pPr lvl="0" algn="just" fontAlgn="base">
              <a:spcBef>
                <a:spcPts val="600"/>
              </a:spcBef>
              <a:spcAft>
                <a:spcPts val="600"/>
              </a:spcAft>
              <a:buClr>
                <a:srgbClr val="D2DCAA"/>
              </a:buClr>
            </a:pPr>
            <a:r>
              <a:rPr lang="en-US" sz="1200" dirty="0">
                <a:solidFill>
                  <a:schemeClr val="tx1">
                    <a:lumMod val="75000"/>
                    <a:lumOff val="25000"/>
                  </a:schemeClr>
                </a:solidFill>
                <a:latin typeface="BNPP Sans" panose="02000000000000000000" pitchFamily="2" charset="0"/>
              </a:rPr>
              <a:t>MUTUAL FUND INVESTMENTS ARE SUBJECT TO MARKET RISKS, READ ALL SCHEME RELATED DOCUMENTS CAREFULLY.</a:t>
            </a:r>
          </a:p>
          <a:p>
            <a:pPr algn="just" fontAlgn="base">
              <a:lnSpc>
                <a:spcPct val="115000"/>
              </a:lnSpc>
              <a:spcBef>
                <a:spcPts val="600"/>
              </a:spcBef>
              <a:spcAft>
                <a:spcPts val="600"/>
              </a:spcAft>
              <a:buClr>
                <a:srgbClr val="D2DCAA"/>
              </a:buClr>
            </a:pPr>
            <a:r>
              <a:rPr lang="en-IN" sz="1200" dirty="0">
                <a:solidFill>
                  <a:schemeClr val="tx1">
                    <a:lumMod val="75000"/>
                    <a:lumOff val="25000"/>
                  </a:schemeClr>
                </a:solidFill>
                <a:latin typeface="BNPP Sans" panose="02000000000000000000" pitchFamily="2" charset="0"/>
              </a:rPr>
              <a:t>NSE INDICES LIMITED DISCLAIMERS:</a:t>
            </a:r>
          </a:p>
          <a:p>
            <a:pPr algn="just">
              <a:spcBef>
                <a:spcPts val="600"/>
              </a:spcBef>
              <a:spcAft>
                <a:spcPts val="600"/>
              </a:spcAft>
            </a:pPr>
            <a:r>
              <a:rPr lang="en-IN" sz="1200" dirty="0">
                <a:solidFill>
                  <a:schemeClr val="tx1">
                    <a:lumMod val="65000"/>
                    <a:lumOff val="35000"/>
                  </a:schemeClr>
                </a:solidFill>
                <a:latin typeface="BNPP Sans Light" panose="02000503020000020004" pitchFamily="2" charset="0"/>
              </a:rPr>
              <a:t>“The “Product” offered by “the issuer” is not sponsored, endorsed, sold or promoted by NSE INDICES LIMITED (formerly known as India Index Services &amp; Products Limited (IISL)). NSE INDICES LIMITED does not make any representation or warranty, express or implied (including warranties of merchantability or fitness for particular purpose or use) and disclaims all liability to the owners of “the Product” or any member of the public regarding the advisability of investing in securities generally or in the “the Product” linked to NIFTY SDL December 2026 Index or particularly in the ability of the NIFTY SDL December 2026 Index to track general market performance in India. Please read the full Disclaimers in relation to the NIFTY SDL December 2026 Index in the in the Offer Document / Prospectus / Information Statement.”</a:t>
            </a:r>
          </a:p>
        </p:txBody>
      </p:sp>
      <p:pic>
        <p:nvPicPr>
          <p:cNvPr id="5" name="Picture 4"/>
          <p:cNvPicPr>
            <a:picLocks noChangeAspect="1"/>
          </p:cNvPicPr>
          <p:nvPr/>
        </p:nvPicPr>
        <p:blipFill>
          <a:blip r:embed="rId3"/>
          <a:stretch>
            <a:fillRect/>
          </a:stretch>
        </p:blipFill>
        <p:spPr>
          <a:xfrm>
            <a:off x="128170" y="61576"/>
            <a:ext cx="420162" cy="423252"/>
          </a:xfrm>
          <a:prstGeom prst="rect">
            <a:avLst/>
          </a:prstGeom>
        </p:spPr>
      </p:pic>
      <p:sp>
        <p:nvSpPr>
          <p:cNvPr id="6" name="TextBox 5">
            <a:extLst>
              <a:ext uri="{FF2B5EF4-FFF2-40B4-BE49-F238E27FC236}">
                <a16:creationId xmlns:a16="http://schemas.microsoft.com/office/drawing/2014/main" id="{7958D683-C022-D0FB-D058-CEAAE909628A}"/>
              </a:ext>
            </a:extLst>
          </p:cNvPr>
          <p:cNvSpPr txBox="1"/>
          <p:nvPr/>
        </p:nvSpPr>
        <p:spPr>
          <a:xfrm>
            <a:off x="11472456" y="6413209"/>
            <a:ext cx="473206" cy="369332"/>
          </a:xfrm>
          <a:prstGeom prst="rect">
            <a:avLst/>
          </a:prstGeom>
          <a:noFill/>
        </p:spPr>
        <p:txBody>
          <a:bodyPr wrap="none" rtlCol="0">
            <a:spAutoFit/>
          </a:bodyPr>
          <a:lstStyle/>
          <a:p>
            <a:r>
              <a:rPr lang="en-US" b="1" dirty="0">
                <a:solidFill>
                  <a:schemeClr val="bg1"/>
                </a:solidFill>
                <a:latin typeface="Futura" pitchFamily="50" charset="0"/>
              </a:rPr>
              <a:t>19</a:t>
            </a:r>
          </a:p>
        </p:txBody>
      </p:sp>
    </p:spTree>
    <p:extLst>
      <p:ext uri="{BB962C8B-B14F-4D97-AF65-F5344CB8AC3E}">
        <p14:creationId xmlns:p14="http://schemas.microsoft.com/office/powerpoint/2010/main" val="1425643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66397285-84C7-66D8-153C-BCAE18A9309A}"/>
              </a:ext>
            </a:extLst>
          </p:cNvPr>
          <p:cNvGrpSpPr/>
          <p:nvPr/>
        </p:nvGrpSpPr>
        <p:grpSpPr>
          <a:xfrm>
            <a:off x="1902552" y="2961561"/>
            <a:ext cx="8386896" cy="4819373"/>
            <a:chOff x="4420856" y="3247828"/>
            <a:chExt cx="6976552" cy="3823499"/>
          </a:xfrm>
        </p:grpSpPr>
        <p:pic>
          <p:nvPicPr>
            <p:cNvPr id="11" name="Picture 10">
              <a:extLst>
                <a:ext uri="{FF2B5EF4-FFF2-40B4-BE49-F238E27FC236}">
                  <a16:creationId xmlns:a16="http://schemas.microsoft.com/office/drawing/2014/main" id="{931B2371-F4DB-F452-16F1-D32F247EA8F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420856" y="3247828"/>
              <a:ext cx="6976552" cy="3823499"/>
            </a:xfrm>
            <a:prstGeom prst="rect">
              <a:avLst/>
            </a:prstGeom>
          </p:spPr>
        </p:pic>
        <p:sp>
          <p:nvSpPr>
            <p:cNvPr id="31" name="TextBox 30">
              <a:extLst>
                <a:ext uri="{FF2B5EF4-FFF2-40B4-BE49-F238E27FC236}">
                  <a16:creationId xmlns:a16="http://schemas.microsoft.com/office/drawing/2014/main" id="{039AE9BD-F3A2-CD2D-C369-3523A9F82668}"/>
                </a:ext>
              </a:extLst>
            </p:cNvPr>
            <p:cNvSpPr txBox="1"/>
            <p:nvPr/>
          </p:nvSpPr>
          <p:spPr>
            <a:xfrm>
              <a:off x="5586720" y="5137369"/>
              <a:ext cx="1263909" cy="293167"/>
            </a:xfrm>
            <a:prstGeom prst="rect">
              <a:avLst/>
            </a:prstGeom>
            <a:noFill/>
          </p:spPr>
          <p:txBody>
            <a:bodyPr wrap="square" lIns="0" tIns="0" rIns="0" bIns="0" rtlCol="0">
              <a:noAutofit/>
            </a:bodyPr>
            <a:lstStyle/>
            <a:p>
              <a:pPr algn="ctr"/>
              <a:r>
                <a:rPr lang="en-IN" sz="1200" b="1" dirty="0">
                  <a:latin typeface="BNPP Sans Light" panose="02000503020000020004" pitchFamily="2" charset="0"/>
                </a:rPr>
                <a:t>Transparency</a:t>
              </a:r>
            </a:p>
          </p:txBody>
        </p:sp>
        <p:sp>
          <p:nvSpPr>
            <p:cNvPr id="32" name="TextBox 31">
              <a:extLst>
                <a:ext uri="{FF2B5EF4-FFF2-40B4-BE49-F238E27FC236}">
                  <a16:creationId xmlns:a16="http://schemas.microsoft.com/office/drawing/2014/main" id="{2A23658A-7BA4-F39C-7C2F-D622F6ACA444}"/>
                </a:ext>
              </a:extLst>
            </p:cNvPr>
            <p:cNvSpPr txBox="1"/>
            <p:nvPr/>
          </p:nvSpPr>
          <p:spPr>
            <a:xfrm>
              <a:off x="9126505" y="5137369"/>
              <a:ext cx="1196495" cy="400110"/>
            </a:xfrm>
            <a:prstGeom prst="rect">
              <a:avLst/>
            </a:prstGeom>
            <a:noFill/>
          </p:spPr>
          <p:txBody>
            <a:bodyPr wrap="square" lIns="0" tIns="0" rIns="0" bIns="0" rtlCol="0">
              <a:noAutofit/>
            </a:bodyPr>
            <a:lstStyle/>
            <a:p>
              <a:pPr algn="ctr"/>
              <a:r>
                <a:rPr lang="en-IN" sz="1200" b="1" dirty="0">
                  <a:latin typeface="BNPP Sans Light" panose="02000503020000020004" pitchFamily="2" charset="0"/>
                </a:rPr>
                <a:t>Exposure to Sovereign and PSU papers</a:t>
              </a:r>
            </a:p>
          </p:txBody>
        </p:sp>
        <p:sp>
          <p:nvSpPr>
            <p:cNvPr id="33" name="TextBox 32">
              <a:extLst>
                <a:ext uri="{FF2B5EF4-FFF2-40B4-BE49-F238E27FC236}">
                  <a16:creationId xmlns:a16="http://schemas.microsoft.com/office/drawing/2014/main" id="{783BD922-EDD7-A433-CCA3-C277C62A6DB3}"/>
                </a:ext>
              </a:extLst>
            </p:cNvPr>
            <p:cNvSpPr txBox="1"/>
            <p:nvPr/>
          </p:nvSpPr>
          <p:spPr>
            <a:xfrm>
              <a:off x="7530817" y="5137369"/>
              <a:ext cx="966646" cy="362651"/>
            </a:xfrm>
            <a:prstGeom prst="rect">
              <a:avLst/>
            </a:prstGeom>
            <a:noFill/>
          </p:spPr>
          <p:txBody>
            <a:bodyPr wrap="square" lIns="0" tIns="0" rIns="0" bIns="0" rtlCol="0">
              <a:noAutofit/>
            </a:bodyPr>
            <a:lstStyle/>
            <a:p>
              <a:pPr algn="ctr"/>
              <a:r>
                <a:rPr lang="en-IN" sz="1200" b="1" dirty="0">
                  <a:latin typeface="BNPP Sans Light" panose="02000503020000020004" pitchFamily="2" charset="0"/>
                </a:rPr>
                <a:t>No lock in period</a:t>
              </a:r>
            </a:p>
          </p:txBody>
        </p:sp>
        <p:pic>
          <p:nvPicPr>
            <p:cNvPr id="58" name="Graphic 57">
              <a:extLst>
                <a:ext uri="{FF2B5EF4-FFF2-40B4-BE49-F238E27FC236}">
                  <a16:creationId xmlns:a16="http://schemas.microsoft.com/office/drawing/2014/main" id="{CFDE3A7D-0776-25A4-FD27-760B6991EC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51071" y="4473432"/>
              <a:ext cx="567696" cy="571997"/>
            </a:xfrm>
            <a:prstGeom prst="rect">
              <a:avLst/>
            </a:prstGeom>
          </p:spPr>
        </p:pic>
        <p:pic>
          <p:nvPicPr>
            <p:cNvPr id="62" name="Graphic 61">
              <a:extLst>
                <a:ext uri="{FF2B5EF4-FFF2-40B4-BE49-F238E27FC236}">
                  <a16:creationId xmlns:a16="http://schemas.microsoft.com/office/drawing/2014/main" id="{605D89BA-454A-FA02-C136-D9313BFC3E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99392" y="4424289"/>
              <a:ext cx="629496" cy="621139"/>
            </a:xfrm>
            <a:prstGeom prst="rect">
              <a:avLst/>
            </a:prstGeom>
          </p:spPr>
        </p:pic>
        <p:pic>
          <p:nvPicPr>
            <p:cNvPr id="66" name="Graphic 65">
              <a:extLst>
                <a:ext uri="{FF2B5EF4-FFF2-40B4-BE49-F238E27FC236}">
                  <a16:creationId xmlns:a16="http://schemas.microsoft.com/office/drawing/2014/main" id="{986257AF-773F-CDA6-51D5-2755A06C7CF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70157" y="4544203"/>
              <a:ext cx="501225" cy="501225"/>
            </a:xfrm>
            <a:prstGeom prst="rect">
              <a:avLst/>
            </a:prstGeom>
          </p:spPr>
        </p:pic>
      </p:grpSp>
      <p:grpSp>
        <p:nvGrpSpPr>
          <p:cNvPr id="41" name="Group 40">
            <a:extLst>
              <a:ext uri="{FF2B5EF4-FFF2-40B4-BE49-F238E27FC236}">
                <a16:creationId xmlns:a16="http://schemas.microsoft.com/office/drawing/2014/main" id="{004DD3C1-F168-9E5A-1612-244914EFFBE5}"/>
              </a:ext>
            </a:extLst>
          </p:cNvPr>
          <p:cNvGrpSpPr/>
          <p:nvPr/>
        </p:nvGrpSpPr>
        <p:grpSpPr>
          <a:xfrm>
            <a:off x="6162116" y="1341590"/>
            <a:ext cx="2732030" cy="1583069"/>
            <a:chOff x="261970" y="1674724"/>
            <a:chExt cx="2732030" cy="1583069"/>
          </a:xfrm>
        </p:grpSpPr>
        <p:sp>
          <p:nvSpPr>
            <p:cNvPr id="42" name="Rectangle: Rounded Corners 41">
              <a:extLst>
                <a:ext uri="{FF2B5EF4-FFF2-40B4-BE49-F238E27FC236}">
                  <a16:creationId xmlns:a16="http://schemas.microsoft.com/office/drawing/2014/main" id="{F1E1B249-BA88-D0C6-8B91-512773738DA5}"/>
                </a:ext>
              </a:extLst>
            </p:cNvPr>
            <p:cNvSpPr/>
            <p:nvPr/>
          </p:nvSpPr>
          <p:spPr>
            <a:xfrm>
              <a:off x="352236" y="1674724"/>
              <a:ext cx="2551499" cy="1457105"/>
            </a:xfrm>
            <a:prstGeom prst="roundRect">
              <a:avLst>
                <a:gd name="adj" fmla="val 7540"/>
              </a:avLst>
            </a:prstGeom>
            <a:solidFill>
              <a:srgbClr val="009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CD8142A8-25B6-552A-7EC8-55B94E5BA548}"/>
                </a:ext>
              </a:extLst>
            </p:cNvPr>
            <p:cNvSpPr/>
            <p:nvPr/>
          </p:nvSpPr>
          <p:spPr>
            <a:xfrm>
              <a:off x="261970" y="1800688"/>
              <a:ext cx="2732030" cy="1457105"/>
            </a:xfrm>
            <a:prstGeom prst="roundRect">
              <a:avLst>
                <a:gd name="adj" fmla="val 7540"/>
              </a:avLst>
            </a:prstGeom>
            <a:solidFill>
              <a:schemeClr val="bg1"/>
            </a:solidFill>
            <a:ln w="22225" cmpd="thinThick">
              <a:solidFill>
                <a:srgbClr val="00965E"/>
              </a:solidFill>
            </a:ln>
            <a:effectLst>
              <a:outerShdw blurRad="101600" dist="38100" dir="14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1465EAE-4113-3EEE-6280-FC31725AB0DE}"/>
              </a:ext>
            </a:extLst>
          </p:cNvPr>
          <p:cNvGrpSpPr/>
          <p:nvPr/>
        </p:nvGrpSpPr>
        <p:grpSpPr>
          <a:xfrm>
            <a:off x="3212043" y="1341590"/>
            <a:ext cx="2732030" cy="1583069"/>
            <a:chOff x="261970" y="1674724"/>
            <a:chExt cx="2732030" cy="1583069"/>
          </a:xfrm>
        </p:grpSpPr>
        <p:sp>
          <p:nvSpPr>
            <p:cNvPr id="39" name="Rectangle: Rounded Corners 38">
              <a:extLst>
                <a:ext uri="{FF2B5EF4-FFF2-40B4-BE49-F238E27FC236}">
                  <a16:creationId xmlns:a16="http://schemas.microsoft.com/office/drawing/2014/main" id="{EC8F7830-1FEA-FFF7-E505-6600421030F3}"/>
                </a:ext>
              </a:extLst>
            </p:cNvPr>
            <p:cNvSpPr/>
            <p:nvPr/>
          </p:nvSpPr>
          <p:spPr>
            <a:xfrm>
              <a:off x="352236" y="1674724"/>
              <a:ext cx="2551499" cy="1457105"/>
            </a:xfrm>
            <a:prstGeom prst="roundRect">
              <a:avLst>
                <a:gd name="adj" fmla="val 7540"/>
              </a:avLst>
            </a:prstGeom>
            <a:solidFill>
              <a:srgbClr val="009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01CBDBCA-A44D-CC58-12FE-496D581202A8}"/>
                </a:ext>
              </a:extLst>
            </p:cNvPr>
            <p:cNvSpPr/>
            <p:nvPr/>
          </p:nvSpPr>
          <p:spPr>
            <a:xfrm>
              <a:off x="261970" y="1800688"/>
              <a:ext cx="2732030" cy="1457105"/>
            </a:xfrm>
            <a:prstGeom prst="roundRect">
              <a:avLst>
                <a:gd name="adj" fmla="val 7540"/>
              </a:avLst>
            </a:prstGeom>
            <a:solidFill>
              <a:schemeClr val="bg1"/>
            </a:solidFill>
            <a:ln w="22225" cmpd="thinThick">
              <a:solidFill>
                <a:srgbClr val="00965E"/>
              </a:solidFill>
            </a:ln>
            <a:effectLst>
              <a:outerShdw blurRad="101600" dist="38100" dir="14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31647CA4-64AF-F604-E004-DF1FD2DDF517}"/>
              </a:ext>
            </a:extLst>
          </p:cNvPr>
          <p:cNvGrpSpPr/>
          <p:nvPr/>
        </p:nvGrpSpPr>
        <p:grpSpPr>
          <a:xfrm>
            <a:off x="-1" y="1"/>
            <a:ext cx="11484263" cy="546402"/>
            <a:chOff x="-1" y="1"/>
            <a:chExt cx="11484263" cy="546402"/>
          </a:xfrm>
        </p:grpSpPr>
        <p:sp>
          <p:nvSpPr>
            <p:cNvPr id="2" name="Rectangle 1">
              <a:extLst>
                <a:ext uri="{FF2B5EF4-FFF2-40B4-BE49-F238E27FC236}">
                  <a16:creationId xmlns:a16="http://schemas.microsoft.com/office/drawing/2014/main" id="{5DA5AB5A-5B56-4706-3BF4-2AFF1A908001}"/>
                </a:ext>
              </a:extLst>
            </p:cNvPr>
            <p:cNvSpPr/>
            <p:nvPr/>
          </p:nvSpPr>
          <p:spPr>
            <a:xfrm>
              <a:off x="-1" y="1"/>
              <a:ext cx="676505" cy="546402"/>
            </a:xfrm>
            <a:prstGeom prst="rect">
              <a:avLst/>
            </a:prstGeom>
            <a:solidFill>
              <a:srgbClr val="009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6A738396-6158-D0CA-3344-6865C23A3580}"/>
                </a:ext>
              </a:extLst>
            </p:cNvPr>
            <p:cNvCxnSpPr>
              <a:cxnSpLocks/>
            </p:cNvCxnSpPr>
            <p:nvPr/>
          </p:nvCxnSpPr>
          <p:spPr>
            <a:xfrm>
              <a:off x="-1" y="546403"/>
              <a:ext cx="11484263" cy="0"/>
            </a:xfrm>
            <a:prstGeom prst="line">
              <a:avLst/>
            </a:prstGeom>
            <a:ln w="15875">
              <a:solidFill>
                <a:srgbClr val="FF5C34"/>
              </a:solidFill>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60D52C97-CF5A-7BF9-D6D0-429E8589787A}"/>
              </a:ext>
            </a:extLst>
          </p:cNvPr>
          <p:cNvSpPr txBox="1"/>
          <p:nvPr/>
        </p:nvSpPr>
        <p:spPr>
          <a:xfrm>
            <a:off x="676504" y="138277"/>
            <a:ext cx="4651110" cy="400110"/>
          </a:xfrm>
          <a:prstGeom prst="rect">
            <a:avLst/>
          </a:prstGeom>
          <a:noFill/>
        </p:spPr>
        <p:txBody>
          <a:bodyPr wrap="square">
            <a:spAutoFit/>
          </a:bodyPr>
          <a:lstStyle/>
          <a:p>
            <a:r>
              <a:rPr lang="en-IN" sz="2000" b="1" dirty="0">
                <a:solidFill>
                  <a:schemeClr val="tx1">
                    <a:lumMod val="65000"/>
                    <a:lumOff val="35000"/>
                  </a:schemeClr>
                </a:solidFill>
                <a:latin typeface="BNPP Sans" panose="02000000000000000000" pitchFamily="2" charset="0"/>
              </a:rPr>
              <a:t>Target Maturity Funds</a:t>
            </a:r>
            <a:endParaRPr lang="en-US" sz="2000" b="1" dirty="0">
              <a:solidFill>
                <a:schemeClr val="tx1">
                  <a:lumMod val="65000"/>
                  <a:lumOff val="35000"/>
                </a:schemeClr>
              </a:solidFill>
              <a:latin typeface="BNPP Sans" panose="02000000000000000000" pitchFamily="2" charset="0"/>
            </a:endParaRPr>
          </a:p>
        </p:txBody>
      </p:sp>
      <p:pic>
        <p:nvPicPr>
          <p:cNvPr id="12" name="Graphic 11">
            <a:extLst>
              <a:ext uri="{FF2B5EF4-FFF2-40B4-BE49-F238E27FC236}">
                <a16:creationId xmlns:a16="http://schemas.microsoft.com/office/drawing/2014/main" id="{0F7C3290-056D-8E40-CD6D-824872CA97A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944" y="62315"/>
            <a:ext cx="456616" cy="456616"/>
          </a:xfrm>
          <a:prstGeom prst="rect">
            <a:avLst/>
          </a:prstGeom>
        </p:spPr>
      </p:pic>
      <p:grpSp>
        <p:nvGrpSpPr>
          <p:cNvPr id="37" name="Group 36">
            <a:extLst>
              <a:ext uri="{FF2B5EF4-FFF2-40B4-BE49-F238E27FC236}">
                <a16:creationId xmlns:a16="http://schemas.microsoft.com/office/drawing/2014/main" id="{FACD12E1-421A-ABD7-E35A-718512F335B3}"/>
              </a:ext>
            </a:extLst>
          </p:cNvPr>
          <p:cNvGrpSpPr/>
          <p:nvPr/>
        </p:nvGrpSpPr>
        <p:grpSpPr>
          <a:xfrm>
            <a:off x="261970" y="1341590"/>
            <a:ext cx="2732030" cy="1583069"/>
            <a:chOff x="261970" y="1674724"/>
            <a:chExt cx="2732030" cy="1583069"/>
          </a:xfrm>
        </p:grpSpPr>
        <p:sp>
          <p:nvSpPr>
            <p:cNvPr id="13" name="Rectangle: Rounded Corners 12">
              <a:extLst>
                <a:ext uri="{FF2B5EF4-FFF2-40B4-BE49-F238E27FC236}">
                  <a16:creationId xmlns:a16="http://schemas.microsoft.com/office/drawing/2014/main" id="{1E80A318-3F1B-1FB4-07EA-CBDAF45FDCBC}"/>
                </a:ext>
              </a:extLst>
            </p:cNvPr>
            <p:cNvSpPr/>
            <p:nvPr/>
          </p:nvSpPr>
          <p:spPr>
            <a:xfrm>
              <a:off x="352236" y="1674724"/>
              <a:ext cx="2551499" cy="1457105"/>
            </a:xfrm>
            <a:prstGeom prst="roundRect">
              <a:avLst>
                <a:gd name="adj" fmla="val 7540"/>
              </a:avLst>
            </a:prstGeom>
            <a:solidFill>
              <a:srgbClr val="009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448772F6-CD3A-4110-82D0-0F348C3F0AC2}"/>
                </a:ext>
              </a:extLst>
            </p:cNvPr>
            <p:cNvSpPr/>
            <p:nvPr/>
          </p:nvSpPr>
          <p:spPr>
            <a:xfrm>
              <a:off x="261970" y="1800688"/>
              <a:ext cx="2732030" cy="1457105"/>
            </a:xfrm>
            <a:prstGeom prst="roundRect">
              <a:avLst>
                <a:gd name="adj" fmla="val 7540"/>
              </a:avLst>
            </a:prstGeom>
            <a:solidFill>
              <a:schemeClr val="bg1"/>
            </a:solidFill>
            <a:ln w="22225" cmpd="thinThick">
              <a:solidFill>
                <a:srgbClr val="00965E"/>
              </a:solidFill>
            </a:ln>
            <a:effectLst>
              <a:outerShdw blurRad="101600" dist="38100" dir="14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66C1B9CD-9DD0-0886-0CBE-AEBD2E124908}"/>
              </a:ext>
            </a:extLst>
          </p:cNvPr>
          <p:cNvSpPr txBox="1"/>
          <p:nvPr/>
        </p:nvSpPr>
        <p:spPr>
          <a:xfrm>
            <a:off x="261970" y="1819767"/>
            <a:ext cx="2732030" cy="892552"/>
          </a:xfrm>
          <a:prstGeom prst="rect">
            <a:avLst/>
          </a:prstGeom>
          <a:noFill/>
        </p:spPr>
        <p:txBody>
          <a:bodyPr wrap="square" rtlCol="0">
            <a:spAutoFit/>
          </a:bodyPr>
          <a:lstStyle/>
          <a:p>
            <a:pPr algn="ctr"/>
            <a:r>
              <a:rPr lang="en-US" sz="1300" b="1" dirty="0">
                <a:solidFill>
                  <a:schemeClr val="tx1">
                    <a:lumMod val="75000"/>
                    <a:lumOff val="25000"/>
                  </a:schemeClr>
                </a:solidFill>
                <a:latin typeface="BNPP Sans Light" panose="02000503020000020004" pitchFamily="2" charset="0"/>
              </a:rPr>
              <a:t>Target maturity funds are passive debt mutual fund schemes, tracking an underlying bond index. </a:t>
            </a:r>
          </a:p>
        </p:txBody>
      </p:sp>
      <p:sp>
        <p:nvSpPr>
          <p:cNvPr id="24" name="TextBox 23">
            <a:extLst>
              <a:ext uri="{FF2B5EF4-FFF2-40B4-BE49-F238E27FC236}">
                <a16:creationId xmlns:a16="http://schemas.microsoft.com/office/drawing/2014/main" id="{1C8A5870-A13E-3E55-F81B-6B70BC6E7B5B}"/>
              </a:ext>
            </a:extLst>
          </p:cNvPr>
          <p:cNvSpPr txBox="1"/>
          <p:nvPr/>
        </p:nvSpPr>
        <p:spPr>
          <a:xfrm>
            <a:off x="3302309" y="1819767"/>
            <a:ext cx="2551499" cy="892552"/>
          </a:xfrm>
          <a:prstGeom prst="rect">
            <a:avLst/>
          </a:prstGeom>
          <a:noFill/>
        </p:spPr>
        <p:txBody>
          <a:bodyPr wrap="square" rtlCol="0">
            <a:spAutoFit/>
          </a:bodyPr>
          <a:lstStyle/>
          <a:p>
            <a:pPr algn="ctr"/>
            <a:r>
              <a:rPr lang="en-US" sz="1300" b="1" dirty="0">
                <a:solidFill>
                  <a:schemeClr val="tx1">
                    <a:lumMod val="75000"/>
                    <a:lumOff val="25000"/>
                  </a:schemeClr>
                </a:solidFill>
                <a:latin typeface="BNPP Sans Light" panose="02000503020000020004" pitchFamily="2" charset="0"/>
              </a:rPr>
              <a:t>Unlike other open ended mutual fund schemes, target maturity mutual funds have defined maturity dates. </a:t>
            </a:r>
          </a:p>
        </p:txBody>
      </p:sp>
      <p:sp>
        <p:nvSpPr>
          <p:cNvPr id="25" name="TextBox 24">
            <a:extLst>
              <a:ext uri="{FF2B5EF4-FFF2-40B4-BE49-F238E27FC236}">
                <a16:creationId xmlns:a16="http://schemas.microsoft.com/office/drawing/2014/main" id="{CE206D44-1E9B-A768-E801-7BFE03328D45}"/>
              </a:ext>
            </a:extLst>
          </p:cNvPr>
          <p:cNvSpPr txBox="1"/>
          <p:nvPr/>
        </p:nvSpPr>
        <p:spPr>
          <a:xfrm>
            <a:off x="6162116" y="1819767"/>
            <a:ext cx="2732030" cy="1092607"/>
          </a:xfrm>
          <a:prstGeom prst="rect">
            <a:avLst/>
          </a:prstGeom>
          <a:noFill/>
        </p:spPr>
        <p:txBody>
          <a:bodyPr wrap="square" rtlCol="0">
            <a:spAutoFit/>
          </a:bodyPr>
          <a:lstStyle/>
          <a:p>
            <a:pPr algn="ctr"/>
            <a:r>
              <a:rPr lang="en-US" sz="1300" b="1" dirty="0">
                <a:solidFill>
                  <a:schemeClr val="tx1">
                    <a:lumMod val="75000"/>
                    <a:lumOff val="25000"/>
                  </a:schemeClr>
                </a:solidFill>
                <a:latin typeface="BNPP Sans Light" panose="02000503020000020004" pitchFamily="2" charset="0"/>
              </a:rPr>
              <a:t>On the maturity date, investors holding units of target maturity funds are expected to get the principal amount along with capital appreciation</a:t>
            </a:r>
            <a:r>
              <a:rPr lang="en-US" sz="1200" dirty="0">
                <a:solidFill>
                  <a:schemeClr val="tx1">
                    <a:lumMod val="75000"/>
                    <a:lumOff val="25000"/>
                  </a:schemeClr>
                </a:solidFill>
                <a:latin typeface="BNPP Sans Light" panose="02000503020000020004" pitchFamily="2" charset="0"/>
              </a:rPr>
              <a:t>.</a:t>
            </a:r>
            <a:endParaRPr lang="en-IN" sz="1200" dirty="0">
              <a:solidFill>
                <a:schemeClr val="tx1">
                  <a:lumMod val="75000"/>
                  <a:lumOff val="25000"/>
                </a:schemeClr>
              </a:solidFill>
              <a:latin typeface="BNPP Sans Light" panose="02000503020000020004" pitchFamily="2" charset="0"/>
            </a:endParaRPr>
          </a:p>
        </p:txBody>
      </p:sp>
      <p:sp>
        <p:nvSpPr>
          <p:cNvPr id="26" name="Oval 25">
            <a:extLst>
              <a:ext uri="{FF2B5EF4-FFF2-40B4-BE49-F238E27FC236}">
                <a16:creationId xmlns:a16="http://schemas.microsoft.com/office/drawing/2014/main" id="{E3263819-92D6-A5D4-A5D1-42F8E009BB1E}"/>
              </a:ext>
            </a:extLst>
          </p:cNvPr>
          <p:cNvSpPr/>
          <p:nvPr/>
        </p:nvSpPr>
        <p:spPr>
          <a:xfrm>
            <a:off x="1208108" y="946795"/>
            <a:ext cx="839754" cy="839754"/>
          </a:xfrm>
          <a:prstGeom prst="ellipse">
            <a:avLst/>
          </a:prstGeom>
          <a:solidFill>
            <a:srgbClr val="FF5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1EDE247-9A79-DD9F-8238-D1BFB865AF13}"/>
              </a:ext>
            </a:extLst>
          </p:cNvPr>
          <p:cNvSpPr/>
          <p:nvPr/>
        </p:nvSpPr>
        <p:spPr>
          <a:xfrm>
            <a:off x="4158181" y="946795"/>
            <a:ext cx="839754" cy="839754"/>
          </a:xfrm>
          <a:prstGeom prst="ellipse">
            <a:avLst/>
          </a:prstGeom>
          <a:solidFill>
            <a:srgbClr val="FF5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60270DE-F4FD-2BBA-EAA0-532ACC8D3685}"/>
              </a:ext>
            </a:extLst>
          </p:cNvPr>
          <p:cNvSpPr/>
          <p:nvPr/>
        </p:nvSpPr>
        <p:spPr>
          <a:xfrm>
            <a:off x="7108254" y="946795"/>
            <a:ext cx="839754" cy="839754"/>
          </a:xfrm>
          <a:prstGeom prst="ellipse">
            <a:avLst/>
          </a:prstGeom>
          <a:solidFill>
            <a:srgbClr val="FF5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C18B02A-173B-F7FB-76A5-89D0C41FC8AE}"/>
              </a:ext>
            </a:extLst>
          </p:cNvPr>
          <p:cNvSpPr txBox="1"/>
          <p:nvPr/>
        </p:nvSpPr>
        <p:spPr>
          <a:xfrm>
            <a:off x="5353649" y="3434274"/>
            <a:ext cx="1484702" cy="338554"/>
          </a:xfrm>
          <a:prstGeom prst="rect">
            <a:avLst/>
          </a:prstGeom>
          <a:noFill/>
          <a:ln>
            <a:noFill/>
          </a:ln>
        </p:spPr>
        <p:txBody>
          <a:bodyPr wrap="none" rtlCol="0">
            <a:spAutoFit/>
          </a:bodyPr>
          <a:lstStyle/>
          <a:p>
            <a:pPr algn="ctr"/>
            <a:r>
              <a:rPr lang="en-US" sz="1600" b="1" dirty="0">
                <a:latin typeface="BNPP Sans "/>
              </a:rPr>
              <a:t>Some features</a:t>
            </a:r>
          </a:p>
        </p:txBody>
      </p:sp>
      <p:sp>
        <p:nvSpPr>
          <p:cNvPr id="46" name="Oval 45">
            <a:extLst>
              <a:ext uri="{FF2B5EF4-FFF2-40B4-BE49-F238E27FC236}">
                <a16:creationId xmlns:a16="http://schemas.microsoft.com/office/drawing/2014/main" id="{7AEB26DF-60AB-7A46-F5F7-256051E20765}"/>
              </a:ext>
            </a:extLst>
          </p:cNvPr>
          <p:cNvSpPr/>
          <p:nvPr/>
        </p:nvSpPr>
        <p:spPr>
          <a:xfrm>
            <a:off x="1271393" y="1010080"/>
            <a:ext cx="713184" cy="713184"/>
          </a:xfrm>
          <a:prstGeom prst="ellipse">
            <a:avLst/>
          </a:prstGeom>
          <a:solidFill>
            <a:schemeClr val="bg1">
              <a:lumMod val="95000"/>
            </a:schemeClr>
          </a:solidFill>
          <a:ln>
            <a:noFill/>
          </a:ln>
          <a:effectLst>
            <a:outerShdw blurRad="63500" dist="38100" dir="2700000" algn="tl"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9525517D-835F-3DC0-75FB-7138652FEB03}"/>
              </a:ext>
            </a:extLst>
          </p:cNvPr>
          <p:cNvSpPr/>
          <p:nvPr/>
        </p:nvSpPr>
        <p:spPr>
          <a:xfrm>
            <a:off x="4221466" y="1010080"/>
            <a:ext cx="713184" cy="713184"/>
          </a:xfrm>
          <a:prstGeom prst="ellipse">
            <a:avLst/>
          </a:prstGeom>
          <a:solidFill>
            <a:schemeClr val="bg1">
              <a:lumMod val="95000"/>
            </a:schemeClr>
          </a:solidFill>
          <a:ln>
            <a:noFill/>
          </a:ln>
          <a:effectLst>
            <a:outerShdw blurRad="63500" dist="38100" dir="2700000" algn="tl"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B9BE654B-7A13-472A-AC4E-4C22E4BE8610}"/>
              </a:ext>
            </a:extLst>
          </p:cNvPr>
          <p:cNvSpPr/>
          <p:nvPr/>
        </p:nvSpPr>
        <p:spPr>
          <a:xfrm>
            <a:off x="7171539" y="1010080"/>
            <a:ext cx="713184" cy="713184"/>
          </a:xfrm>
          <a:prstGeom prst="ellipse">
            <a:avLst/>
          </a:prstGeom>
          <a:solidFill>
            <a:schemeClr val="bg1">
              <a:lumMod val="95000"/>
            </a:schemeClr>
          </a:solidFill>
          <a:ln>
            <a:noFill/>
          </a:ln>
          <a:effectLst>
            <a:outerShdw blurRad="63500" dist="38100" dir="2700000" algn="tl"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51">
            <a:extLst>
              <a:ext uri="{FF2B5EF4-FFF2-40B4-BE49-F238E27FC236}">
                <a16:creationId xmlns:a16="http://schemas.microsoft.com/office/drawing/2014/main" id="{A8A3460F-74AE-666B-E859-49ABC58C8C5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94610" y="1033297"/>
            <a:ext cx="666750" cy="666750"/>
          </a:xfrm>
          <a:prstGeom prst="rect">
            <a:avLst/>
          </a:prstGeom>
        </p:spPr>
      </p:pic>
      <p:pic>
        <p:nvPicPr>
          <p:cNvPr id="54" name="Graphic 53">
            <a:extLst>
              <a:ext uri="{FF2B5EF4-FFF2-40B4-BE49-F238E27FC236}">
                <a16:creationId xmlns:a16="http://schemas.microsoft.com/office/drawing/2014/main" id="{2D797698-F12B-C195-CA50-3EBCEFF5DAE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322145" y="1072349"/>
            <a:ext cx="511827" cy="496773"/>
          </a:xfrm>
          <a:prstGeom prst="rect">
            <a:avLst/>
          </a:prstGeom>
        </p:spPr>
      </p:pic>
      <p:pic>
        <p:nvPicPr>
          <p:cNvPr id="56" name="Graphic 55">
            <a:extLst>
              <a:ext uri="{FF2B5EF4-FFF2-40B4-BE49-F238E27FC236}">
                <a16:creationId xmlns:a16="http://schemas.microsoft.com/office/drawing/2014/main" id="{84105459-BB26-7DF5-1824-8150A58F2BF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273348" y="1125618"/>
            <a:ext cx="509566" cy="509566"/>
          </a:xfrm>
          <a:prstGeom prst="rect">
            <a:avLst/>
          </a:prstGeom>
        </p:spPr>
      </p:pic>
      <p:cxnSp>
        <p:nvCxnSpPr>
          <p:cNvPr id="20" name="Straight Connector 19">
            <a:extLst>
              <a:ext uri="{FF2B5EF4-FFF2-40B4-BE49-F238E27FC236}">
                <a16:creationId xmlns:a16="http://schemas.microsoft.com/office/drawing/2014/main" id="{A0B9CA62-D43B-8992-B6AB-C29088CB055D}"/>
              </a:ext>
            </a:extLst>
          </p:cNvPr>
          <p:cNvCxnSpPr>
            <a:cxnSpLocks/>
          </p:cNvCxnSpPr>
          <p:nvPr/>
        </p:nvCxnSpPr>
        <p:spPr>
          <a:xfrm>
            <a:off x="3161523" y="3263624"/>
            <a:ext cx="5868955" cy="0"/>
          </a:xfrm>
          <a:prstGeom prst="line">
            <a:avLst/>
          </a:prstGeom>
          <a:ln w="9525">
            <a:solidFill>
              <a:srgbClr val="FF5C34"/>
            </a:solidFill>
            <a:prstDash val="lg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86C572D-5110-CBBE-73E9-749B5581DED7}"/>
              </a:ext>
            </a:extLst>
          </p:cNvPr>
          <p:cNvSpPr txBox="1"/>
          <p:nvPr/>
        </p:nvSpPr>
        <p:spPr>
          <a:xfrm>
            <a:off x="11472456" y="6413209"/>
            <a:ext cx="473206" cy="369332"/>
          </a:xfrm>
          <a:prstGeom prst="rect">
            <a:avLst/>
          </a:prstGeom>
          <a:noFill/>
        </p:spPr>
        <p:txBody>
          <a:bodyPr wrap="none" rtlCol="0">
            <a:spAutoFit/>
          </a:bodyPr>
          <a:lstStyle/>
          <a:p>
            <a:r>
              <a:rPr lang="en-US" b="1" dirty="0">
                <a:solidFill>
                  <a:schemeClr val="bg1"/>
                </a:solidFill>
                <a:latin typeface="Futura" pitchFamily="50" charset="0"/>
              </a:rPr>
              <a:t>02</a:t>
            </a:r>
          </a:p>
        </p:txBody>
      </p:sp>
      <p:pic>
        <p:nvPicPr>
          <p:cNvPr id="49" name="Graphic 48">
            <a:extLst>
              <a:ext uri="{FF2B5EF4-FFF2-40B4-BE49-F238E27FC236}">
                <a16:creationId xmlns:a16="http://schemas.microsoft.com/office/drawing/2014/main" id="{9E03D41F-78E4-831E-BABB-873CD0103E0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995955" y="1109132"/>
            <a:ext cx="3072643" cy="1976336"/>
          </a:xfrm>
          <a:prstGeom prst="rect">
            <a:avLst/>
          </a:prstGeom>
        </p:spPr>
      </p:pic>
      <p:pic>
        <p:nvPicPr>
          <p:cNvPr id="53" name="Graphic 52">
            <a:extLst>
              <a:ext uri="{FF2B5EF4-FFF2-40B4-BE49-F238E27FC236}">
                <a16:creationId xmlns:a16="http://schemas.microsoft.com/office/drawing/2014/main" id="{E00B6A39-FBD6-6538-2060-67BE67FBB934}"/>
              </a:ext>
            </a:extLst>
          </p:cNvPr>
          <p:cNvPicPr>
            <a:picLocks noChangeAspect="1"/>
          </p:cNvPicPr>
          <p:nvPr/>
        </p:nvPicPr>
        <p:blipFill rotWithShape="1">
          <a:blip r:embed="rId19">
            <a:extLst>
              <a:ext uri="{96DAC541-7B7A-43D3-8B79-37D633B846F1}">
                <asvg:svgBlip xmlns:asvg="http://schemas.microsoft.com/office/drawing/2016/SVG/main" r:embed="rId20"/>
              </a:ext>
            </a:extLst>
          </a:blip>
          <a:srcRect r="65679" b="-1453"/>
          <a:stretch/>
        </p:blipFill>
        <p:spPr>
          <a:xfrm rot="5400000" flipH="1">
            <a:off x="11290568" y="470172"/>
            <a:ext cx="1371600" cy="431258"/>
          </a:xfrm>
          <a:prstGeom prst="rect">
            <a:avLst/>
          </a:prstGeom>
        </p:spPr>
      </p:pic>
    </p:spTree>
    <p:extLst>
      <p:ext uri="{BB962C8B-B14F-4D97-AF65-F5344CB8AC3E}">
        <p14:creationId xmlns:p14="http://schemas.microsoft.com/office/powerpoint/2010/main" val="207702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CC2ACD-09B9-3EC1-A394-67CDEF7666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686" y="6197599"/>
            <a:ext cx="1917133" cy="660401"/>
          </a:xfrm>
          <a:prstGeom prst="rect">
            <a:avLst/>
          </a:prstGeom>
        </p:spPr>
      </p:pic>
      <p:sp>
        <p:nvSpPr>
          <p:cNvPr id="5" name="TextBox 4">
            <a:extLst>
              <a:ext uri="{FF2B5EF4-FFF2-40B4-BE49-F238E27FC236}">
                <a16:creationId xmlns:a16="http://schemas.microsoft.com/office/drawing/2014/main" id="{BC6DD4CF-8D7A-1E7B-8834-A9B30B38A015}"/>
              </a:ext>
            </a:extLst>
          </p:cNvPr>
          <p:cNvSpPr txBox="1"/>
          <p:nvPr/>
        </p:nvSpPr>
        <p:spPr>
          <a:xfrm>
            <a:off x="1943417" y="2705725"/>
            <a:ext cx="8305166" cy="1446550"/>
          </a:xfrm>
          <a:prstGeom prst="rect">
            <a:avLst/>
          </a:prstGeom>
          <a:noFill/>
        </p:spPr>
        <p:txBody>
          <a:bodyPr wrap="square">
            <a:spAutoFit/>
          </a:bodyPr>
          <a:lstStyle/>
          <a:p>
            <a:pPr algn="ctr"/>
            <a:r>
              <a:rPr lang="en-US" sz="8800" dirty="0">
                <a:solidFill>
                  <a:srgbClr val="FF5C34"/>
                </a:solidFill>
                <a:latin typeface="BNPP Sans Extra Bold" panose="02000503020000020004" pitchFamily="2" charset="0"/>
              </a:rPr>
              <a:t>THANK</a:t>
            </a:r>
            <a:r>
              <a:rPr lang="en-US" sz="8800" dirty="0">
                <a:solidFill>
                  <a:schemeClr val="tx1">
                    <a:lumMod val="65000"/>
                    <a:lumOff val="35000"/>
                  </a:schemeClr>
                </a:solidFill>
                <a:latin typeface="BNPP Sans Extra Bold" panose="02000503020000020004" pitchFamily="2" charset="0"/>
              </a:rPr>
              <a:t> </a:t>
            </a:r>
            <a:r>
              <a:rPr lang="en-US" sz="8800" dirty="0">
                <a:solidFill>
                  <a:srgbClr val="00955E"/>
                </a:solidFill>
                <a:latin typeface="BNPP Sans Extra Bold" panose="02000503020000020004" pitchFamily="2" charset="0"/>
              </a:rPr>
              <a:t>YOU</a:t>
            </a:r>
          </a:p>
        </p:txBody>
      </p:sp>
      <p:pic>
        <p:nvPicPr>
          <p:cNvPr id="2" name="Graphic 1">
            <a:extLst>
              <a:ext uri="{FF2B5EF4-FFF2-40B4-BE49-F238E27FC236}">
                <a16:creationId xmlns:a16="http://schemas.microsoft.com/office/drawing/2014/main" id="{538B5F0A-9F75-ED7C-D5EC-9CC07709A5F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 r="14196" b="23553"/>
          <a:stretch/>
        </p:blipFill>
        <p:spPr>
          <a:xfrm flipH="1">
            <a:off x="-1" y="497921"/>
            <a:ext cx="4805321" cy="455390"/>
          </a:xfrm>
          <a:prstGeom prst="rect">
            <a:avLst/>
          </a:prstGeom>
        </p:spPr>
      </p:pic>
      <p:pic>
        <p:nvPicPr>
          <p:cNvPr id="3" name="Graphic 2">
            <a:extLst>
              <a:ext uri="{FF2B5EF4-FFF2-40B4-BE49-F238E27FC236}">
                <a16:creationId xmlns:a16="http://schemas.microsoft.com/office/drawing/2014/main" id="{A5011F88-92AB-CC51-1189-3F80C1ED2819}"/>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 r="8209" b="-11822"/>
          <a:stretch/>
        </p:blipFill>
        <p:spPr>
          <a:xfrm rot="10800000" flipH="1">
            <a:off x="6918037" y="5749046"/>
            <a:ext cx="5273963" cy="544749"/>
          </a:xfrm>
          <a:prstGeom prst="rect">
            <a:avLst/>
          </a:prstGeom>
        </p:spPr>
      </p:pic>
    </p:spTree>
    <p:extLst>
      <p:ext uri="{BB962C8B-B14F-4D97-AF65-F5344CB8AC3E}">
        <p14:creationId xmlns:p14="http://schemas.microsoft.com/office/powerpoint/2010/main" val="609134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E419BED-072B-EFF0-5DC9-1B83E75E5642}"/>
              </a:ext>
            </a:extLst>
          </p:cNvPr>
          <p:cNvGrpSpPr/>
          <p:nvPr/>
        </p:nvGrpSpPr>
        <p:grpSpPr>
          <a:xfrm>
            <a:off x="-1" y="1"/>
            <a:ext cx="11484263" cy="546402"/>
            <a:chOff x="-1" y="1"/>
            <a:chExt cx="11484263" cy="546402"/>
          </a:xfrm>
        </p:grpSpPr>
        <p:sp>
          <p:nvSpPr>
            <p:cNvPr id="9" name="Rectangle 8">
              <a:extLst>
                <a:ext uri="{FF2B5EF4-FFF2-40B4-BE49-F238E27FC236}">
                  <a16:creationId xmlns:a16="http://schemas.microsoft.com/office/drawing/2014/main" id="{B7A90BBC-08D9-D728-CBE6-770A44628367}"/>
                </a:ext>
              </a:extLst>
            </p:cNvPr>
            <p:cNvSpPr/>
            <p:nvPr/>
          </p:nvSpPr>
          <p:spPr>
            <a:xfrm>
              <a:off x="-1" y="1"/>
              <a:ext cx="676505" cy="546402"/>
            </a:xfrm>
            <a:prstGeom prst="rect">
              <a:avLst/>
            </a:prstGeom>
            <a:solidFill>
              <a:srgbClr val="009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317C7F45-1CF8-D40B-2210-FC1867C3A9CA}"/>
                </a:ext>
              </a:extLst>
            </p:cNvPr>
            <p:cNvCxnSpPr>
              <a:cxnSpLocks/>
            </p:cNvCxnSpPr>
            <p:nvPr/>
          </p:nvCxnSpPr>
          <p:spPr>
            <a:xfrm>
              <a:off x="-1" y="546403"/>
              <a:ext cx="11484263" cy="0"/>
            </a:xfrm>
            <a:prstGeom prst="line">
              <a:avLst/>
            </a:prstGeom>
            <a:ln w="15875">
              <a:solidFill>
                <a:srgbClr val="FF5C34"/>
              </a:solidFill>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60D52C97-CF5A-7BF9-D6D0-429E8589787A}"/>
              </a:ext>
            </a:extLst>
          </p:cNvPr>
          <p:cNvSpPr txBox="1"/>
          <p:nvPr/>
        </p:nvSpPr>
        <p:spPr>
          <a:xfrm>
            <a:off x="676504" y="127910"/>
            <a:ext cx="3992151" cy="400110"/>
          </a:xfrm>
          <a:prstGeom prst="rect">
            <a:avLst/>
          </a:prstGeom>
          <a:noFill/>
        </p:spPr>
        <p:txBody>
          <a:bodyPr wrap="square">
            <a:spAutoFit/>
          </a:bodyPr>
          <a:lstStyle/>
          <a:p>
            <a:r>
              <a:rPr lang="de-DE" sz="2000" b="1" dirty="0">
                <a:solidFill>
                  <a:schemeClr val="tx1">
                    <a:lumMod val="65000"/>
                    <a:lumOff val="35000"/>
                  </a:schemeClr>
                </a:solidFill>
                <a:latin typeface="BNPP Sans" panose="02000000000000000000" pitchFamily="2" charset="0"/>
              </a:rPr>
              <a:t>Benefits of Target Maturity Funds</a:t>
            </a:r>
            <a:endParaRPr lang="en-US" sz="2000" b="1" dirty="0">
              <a:solidFill>
                <a:schemeClr val="tx1">
                  <a:lumMod val="65000"/>
                  <a:lumOff val="35000"/>
                </a:schemeClr>
              </a:solidFill>
              <a:latin typeface="BNPP Sans" panose="02000000000000000000" pitchFamily="2" charset="0"/>
            </a:endParaRPr>
          </a:p>
        </p:txBody>
      </p:sp>
      <p:pic>
        <p:nvPicPr>
          <p:cNvPr id="128" name="Graphic 127">
            <a:extLst>
              <a:ext uri="{FF2B5EF4-FFF2-40B4-BE49-F238E27FC236}">
                <a16:creationId xmlns:a16="http://schemas.microsoft.com/office/drawing/2014/main" id="{5D62BE0A-8E9B-39A0-733E-63BDEEEEC3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259" y="29709"/>
            <a:ext cx="379307" cy="486985"/>
          </a:xfrm>
          <a:prstGeom prst="rect">
            <a:avLst/>
          </a:prstGeom>
        </p:spPr>
      </p:pic>
      <p:pic>
        <p:nvPicPr>
          <p:cNvPr id="11" name="Picture 10">
            <a:extLst>
              <a:ext uri="{FF2B5EF4-FFF2-40B4-BE49-F238E27FC236}">
                <a16:creationId xmlns:a16="http://schemas.microsoft.com/office/drawing/2014/main" id="{8C05E108-E65F-0E4A-155C-8C1F6029E98D}"/>
              </a:ext>
            </a:extLst>
          </p:cNvPr>
          <p:cNvPicPr>
            <a:picLocks noChangeAspect="1"/>
          </p:cNvPicPr>
          <p:nvPr/>
        </p:nvPicPr>
        <p:blipFill rotWithShape="1">
          <a:blip r:embed="rId4">
            <a:extLst>
              <a:ext uri="{28A0092B-C50C-407E-A947-70E740481C1C}">
                <a14:useLocalDpi xmlns:a14="http://schemas.microsoft.com/office/drawing/2010/main" val="0"/>
              </a:ext>
            </a:extLst>
          </a:blip>
          <a:srcRect t="25906" b="45705"/>
          <a:stretch/>
        </p:blipFill>
        <p:spPr>
          <a:xfrm>
            <a:off x="38912" y="481082"/>
            <a:ext cx="12192000" cy="1896893"/>
          </a:xfrm>
          <a:prstGeom prst="rect">
            <a:avLst/>
          </a:prstGeom>
        </p:spPr>
      </p:pic>
      <p:grpSp>
        <p:nvGrpSpPr>
          <p:cNvPr id="7" name="Group 6">
            <a:extLst>
              <a:ext uri="{FF2B5EF4-FFF2-40B4-BE49-F238E27FC236}">
                <a16:creationId xmlns:a16="http://schemas.microsoft.com/office/drawing/2014/main" id="{CE5D0E0D-4F88-6437-6CDD-70E065087484}"/>
              </a:ext>
            </a:extLst>
          </p:cNvPr>
          <p:cNvGrpSpPr/>
          <p:nvPr/>
        </p:nvGrpSpPr>
        <p:grpSpPr>
          <a:xfrm>
            <a:off x="3473042" y="2138023"/>
            <a:ext cx="2838340" cy="1340611"/>
            <a:chOff x="3174020" y="2145724"/>
            <a:chExt cx="2838340" cy="1340611"/>
          </a:xfrm>
        </p:grpSpPr>
        <p:sp>
          <p:nvSpPr>
            <p:cNvPr id="13" name="TextBox 12">
              <a:extLst>
                <a:ext uri="{FF2B5EF4-FFF2-40B4-BE49-F238E27FC236}">
                  <a16:creationId xmlns:a16="http://schemas.microsoft.com/office/drawing/2014/main" id="{BEF3A1FB-45AC-DA56-351F-2BA989658140}"/>
                </a:ext>
              </a:extLst>
            </p:cNvPr>
            <p:cNvSpPr txBox="1"/>
            <p:nvPr/>
          </p:nvSpPr>
          <p:spPr>
            <a:xfrm>
              <a:off x="3194140" y="2145724"/>
              <a:ext cx="2818220" cy="307777"/>
            </a:xfrm>
            <a:prstGeom prst="rect">
              <a:avLst/>
            </a:prstGeom>
            <a:noFill/>
          </p:spPr>
          <p:txBody>
            <a:bodyPr wrap="square" rtlCol="0">
              <a:spAutoFit/>
            </a:bodyPr>
            <a:lstStyle/>
            <a:p>
              <a:r>
                <a:rPr lang="de-DE" sz="1400" b="1" dirty="0">
                  <a:solidFill>
                    <a:srgbClr val="00965E"/>
                  </a:solidFill>
                  <a:latin typeface="BNPP Sans" panose="02000000000000000000" pitchFamily="2" charset="0"/>
                </a:rPr>
                <a:t>Relatively predictable returns</a:t>
              </a:r>
            </a:p>
          </p:txBody>
        </p:sp>
        <p:sp>
          <p:nvSpPr>
            <p:cNvPr id="15" name="TextBox 14">
              <a:extLst>
                <a:ext uri="{FF2B5EF4-FFF2-40B4-BE49-F238E27FC236}">
                  <a16:creationId xmlns:a16="http://schemas.microsoft.com/office/drawing/2014/main" id="{A83FE1EA-8055-6A8F-D60C-D84E85E00783}"/>
                </a:ext>
              </a:extLst>
            </p:cNvPr>
            <p:cNvSpPr txBox="1"/>
            <p:nvPr/>
          </p:nvSpPr>
          <p:spPr>
            <a:xfrm>
              <a:off x="3174020" y="2393728"/>
              <a:ext cx="2600467" cy="1092607"/>
            </a:xfrm>
            <a:prstGeom prst="rect">
              <a:avLst/>
            </a:prstGeom>
            <a:noFill/>
          </p:spPr>
          <p:txBody>
            <a:bodyPr wrap="square" rtlCol="0">
              <a:spAutoFit/>
            </a:bodyPr>
            <a:lstStyle/>
            <a:p>
              <a:r>
                <a:rPr lang="de-DE" sz="1300" b="1" dirty="0">
                  <a:solidFill>
                    <a:schemeClr val="tx1">
                      <a:lumMod val="75000"/>
                      <a:lumOff val="25000"/>
                    </a:schemeClr>
                  </a:solidFill>
                  <a:latin typeface="BNPP Sans Light" panose="02000503020000020004" pitchFamily="2" charset="0"/>
                </a:rPr>
                <a:t>Returns would be similar to the net portoflio yield at the time of investment when the investments are held to maturity</a:t>
              </a:r>
            </a:p>
          </p:txBody>
        </p:sp>
      </p:grpSp>
      <p:grpSp>
        <p:nvGrpSpPr>
          <p:cNvPr id="4" name="Group 3">
            <a:extLst>
              <a:ext uri="{FF2B5EF4-FFF2-40B4-BE49-F238E27FC236}">
                <a16:creationId xmlns:a16="http://schemas.microsoft.com/office/drawing/2014/main" id="{76C46B1A-A9A5-4AC3-5988-B19EF5100216}"/>
              </a:ext>
            </a:extLst>
          </p:cNvPr>
          <p:cNvGrpSpPr/>
          <p:nvPr/>
        </p:nvGrpSpPr>
        <p:grpSpPr>
          <a:xfrm>
            <a:off x="6905844" y="2110696"/>
            <a:ext cx="2452759" cy="1167883"/>
            <a:chOff x="6727589" y="2118397"/>
            <a:chExt cx="2239046" cy="1167883"/>
          </a:xfrm>
        </p:grpSpPr>
        <p:sp>
          <p:nvSpPr>
            <p:cNvPr id="14" name="TextBox 13">
              <a:extLst>
                <a:ext uri="{FF2B5EF4-FFF2-40B4-BE49-F238E27FC236}">
                  <a16:creationId xmlns:a16="http://schemas.microsoft.com/office/drawing/2014/main" id="{0FFFAB4B-CD54-003F-6443-A12521F5EC78}"/>
                </a:ext>
              </a:extLst>
            </p:cNvPr>
            <p:cNvSpPr txBox="1"/>
            <p:nvPr/>
          </p:nvSpPr>
          <p:spPr>
            <a:xfrm>
              <a:off x="6810254" y="2118397"/>
              <a:ext cx="1036214" cy="307777"/>
            </a:xfrm>
            <a:prstGeom prst="rect">
              <a:avLst/>
            </a:prstGeom>
            <a:noFill/>
          </p:spPr>
          <p:txBody>
            <a:bodyPr wrap="none" rtlCol="0">
              <a:spAutoFit/>
            </a:bodyPr>
            <a:lstStyle/>
            <a:p>
              <a:pPr algn="ctr"/>
              <a:r>
                <a:rPr lang="de-DE" sz="1400" b="1" dirty="0">
                  <a:solidFill>
                    <a:srgbClr val="00965E"/>
                  </a:solidFill>
                  <a:latin typeface="BNPP Sans" panose="02000000000000000000" pitchFamily="2" charset="0"/>
                </a:rPr>
                <a:t>Tax benefits</a:t>
              </a:r>
            </a:p>
          </p:txBody>
        </p:sp>
        <p:sp>
          <p:nvSpPr>
            <p:cNvPr id="16" name="TextBox 15">
              <a:extLst>
                <a:ext uri="{FF2B5EF4-FFF2-40B4-BE49-F238E27FC236}">
                  <a16:creationId xmlns:a16="http://schemas.microsoft.com/office/drawing/2014/main" id="{16B15FEA-9C8F-A06A-675E-B4BA862C594E}"/>
                </a:ext>
              </a:extLst>
            </p:cNvPr>
            <p:cNvSpPr txBox="1"/>
            <p:nvPr/>
          </p:nvSpPr>
          <p:spPr>
            <a:xfrm>
              <a:off x="6727589" y="2393728"/>
              <a:ext cx="2239046" cy="892552"/>
            </a:xfrm>
            <a:prstGeom prst="rect">
              <a:avLst/>
            </a:prstGeom>
            <a:noFill/>
          </p:spPr>
          <p:txBody>
            <a:bodyPr wrap="square" rtlCol="0">
              <a:spAutoFit/>
            </a:bodyPr>
            <a:lstStyle/>
            <a:p>
              <a:r>
                <a:rPr lang="en-US" sz="1300" b="1" dirty="0">
                  <a:solidFill>
                    <a:schemeClr val="tx1">
                      <a:lumMod val="75000"/>
                      <a:lumOff val="25000"/>
                    </a:schemeClr>
                  </a:solidFill>
                  <a:latin typeface="BNPP Sans Light" panose="02000503020000020004" pitchFamily="2" charset="0"/>
                </a:rPr>
                <a:t>Investors can avail of applicable indexation benefits for investments that are held for the long term</a:t>
              </a:r>
              <a:endParaRPr lang="de-DE" sz="1300" b="1" dirty="0">
                <a:solidFill>
                  <a:schemeClr val="tx1">
                    <a:lumMod val="75000"/>
                    <a:lumOff val="25000"/>
                  </a:schemeClr>
                </a:solidFill>
                <a:latin typeface="BNPP Sans Light" panose="02000503020000020004" pitchFamily="2" charset="0"/>
              </a:endParaRPr>
            </a:p>
          </p:txBody>
        </p:sp>
      </p:grpSp>
      <p:grpSp>
        <p:nvGrpSpPr>
          <p:cNvPr id="24" name="Group 23">
            <a:extLst>
              <a:ext uri="{FF2B5EF4-FFF2-40B4-BE49-F238E27FC236}">
                <a16:creationId xmlns:a16="http://schemas.microsoft.com/office/drawing/2014/main" id="{B51BFCBA-D07E-6E06-F6CF-E706369F55C4}"/>
              </a:ext>
            </a:extLst>
          </p:cNvPr>
          <p:cNvGrpSpPr/>
          <p:nvPr/>
        </p:nvGrpSpPr>
        <p:grpSpPr>
          <a:xfrm>
            <a:off x="795446" y="2110696"/>
            <a:ext cx="1977206" cy="967828"/>
            <a:chOff x="628842" y="2118397"/>
            <a:chExt cx="1977206" cy="967828"/>
          </a:xfrm>
        </p:grpSpPr>
        <p:sp>
          <p:nvSpPr>
            <p:cNvPr id="12" name="TextBox 11">
              <a:extLst>
                <a:ext uri="{FF2B5EF4-FFF2-40B4-BE49-F238E27FC236}">
                  <a16:creationId xmlns:a16="http://schemas.microsoft.com/office/drawing/2014/main" id="{B70F3443-2D9E-27A2-4F63-B6A3272C2941}"/>
                </a:ext>
              </a:extLst>
            </p:cNvPr>
            <p:cNvSpPr txBox="1"/>
            <p:nvPr/>
          </p:nvSpPr>
          <p:spPr>
            <a:xfrm>
              <a:off x="658137" y="2118397"/>
              <a:ext cx="1543821" cy="307777"/>
            </a:xfrm>
            <a:prstGeom prst="rect">
              <a:avLst/>
            </a:prstGeom>
            <a:noFill/>
          </p:spPr>
          <p:txBody>
            <a:bodyPr wrap="none" rtlCol="0">
              <a:spAutoFit/>
            </a:bodyPr>
            <a:lstStyle/>
            <a:p>
              <a:pPr algn="ctr"/>
              <a:r>
                <a:rPr lang="de-DE" sz="1400" b="1" dirty="0">
                  <a:solidFill>
                    <a:srgbClr val="00965E"/>
                  </a:solidFill>
                  <a:latin typeface="BNPP Sans" panose="02000000000000000000" pitchFamily="2" charset="0"/>
                </a:rPr>
                <a:t>Lower credit risk</a:t>
              </a:r>
            </a:p>
          </p:txBody>
        </p:sp>
        <p:sp>
          <p:nvSpPr>
            <p:cNvPr id="17" name="TextBox 16">
              <a:extLst>
                <a:ext uri="{FF2B5EF4-FFF2-40B4-BE49-F238E27FC236}">
                  <a16:creationId xmlns:a16="http://schemas.microsoft.com/office/drawing/2014/main" id="{09C1B393-AB30-4CE6-68C1-9ACD0947F95C}"/>
                </a:ext>
              </a:extLst>
            </p:cNvPr>
            <p:cNvSpPr txBox="1"/>
            <p:nvPr/>
          </p:nvSpPr>
          <p:spPr>
            <a:xfrm>
              <a:off x="628842" y="2393728"/>
              <a:ext cx="1977206" cy="692497"/>
            </a:xfrm>
            <a:prstGeom prst="rect">
              <a:avLst/>
            </a:prstGeom>
            <a:noFill/>
          </p:spPr>
          <p:txBody>
            <a:bodyPr wrap="square" rtlCol="0">
              <a:spAutoFit/>
            </a:bodyPr>
            <a:lstStyle/>
            <a:p>
              <a:r>
                <a:rPr lang="en-US" sz="1300" b="1" dirty="0">
                  <a:solidFill>
                    <a:schemeClr val="tx1">
                      <a:lumMod val="75000"/>
                      <a:lumOff val="25000"/>
                    </a:schemeClr>
                  </a:solidFill>
                  <a:latin typeface="BNPP Sans Light" panose="02000503020000020004" pitchFamily="2" charset="0"/>
                </a:rPr>
                <a:t>These funds have lower credit risk vis-à-vis other asset classes</a:t>
              </a:r>
              <a:endParaRPr lang="de-DE" sz="1300" b="1" dirty="0">
                <a:solidFill>
                  <a:schemeClr val="tx1">
                    <a:lumMod val="75000"/>
                    <a:lumOff val="25000"/>
                  </a:schemeClr>
                </a:solidFill>
                <a:latin typeface="BNPP Sans Light" panose="02000503020000020004" pitchFamily="2" charset="0"/>
              </a:endParaRPr>
            </a:p>
          </p:txBody>
        </p:sp>
      </p:grpSp>
      <p:grpSp>
        <p:nvGrpSpPr>
          <p:cNvPr id="25" name="Group 24">
            <a:extLst>
              <a:ext uri="{FF2B5EF4-FFF2-40B4-BE49-F238E27FC236}">
                <a16:creationId xmlns:a16="http://schemas.microsoft.com/office/drawing/2014/main" id="{B7BCF659-0431-B148-4788-0F384082466A}"/>
              </a:ext>
            </a:extLst>
          </p:cNvPr>
          <p:cNvGrpSpPr/>
          <p:nvPr/>
        </p:nvGrpSpPr>
        <p:grpSpPr>
          <a:xfrm>
            <a:off x="9972419" y="2110696"/>
            <a:ext cx="1973243" cy="1367938"/>
            <a:chOff x="9972419" y="2137907"/>
            <a:chExt cx="1973243" cy="1367938"/>
          </a:xfrm>
        </p:grpSpPr>
        <p:sp>
          <p:nvSpPr>
            <p:cNvPr id="18" name="TextBox 17">
              <a:extLst>
                <a:ext uri="{FF2B5EF4-FFF2-40B4-BE49-F238E27FC236}">
                  <a16:creationId xmlns:a16="http://schemas.microsoft.com/office/drawing/2014/main" id="{0452BFD4-8E2D-6582-986A-9EA3784DC8DA}"/>
                </a:ext>
              </a:extLst>
            </p:cNvPr>
            <p:cNvSpPr txBox="1"/>
            <p:nvPr/>
          </p:nvSpPr>
          <p:spPr>
            <a:xfrm>
              <a:off x="9999671" y="2137907"/>
              <a:ext cx="986167" cy="307777"/>
            </a:xfrm>
            <a:prstGeom prst="rect">
              <a:avLst/>
            </a:prstGeom>
            <a:noFill/>
          </p:spPr>
          <p:txBody>
            <a:bodyPr wrap="none" rtlCol="0">
              <a:spAutoFit/>
            </a:bodyPr>
            <a:lstStyle/>
            <a:p>
              <a:pPr algn="ctr"/>
              <a:r>
                <a:rPr lang="de-DE" sz="1400" b="1" dirty="0">
                  <a:solidFill>
                    <a:srgbClr val="00965E"/>
                  </a:solidFill>
                  <a:latin typeface="BNPP Sans" panose="02000000000000000000" pitchFamily="2" charset="0"/>
                </a:rPr>
                <a:t>No lock in</a:t>
              </a:r>
            </a:p>
          </p:txBody>
        </p:sp>
        <p:sp>
          <p:nvSpPr>
            <p:cNvPr id="19" name="TextBox 18">
              <a:extLst>
                <a:ext uri="{FF2B5EF4-FFF2-40B4-BE49-F238E27FC236}">
                  <a16:creationId xmlns:a16="http://schemas.microsoft.com/office/drawing/2014/main" id="{D75FD366-06D9-0E82-983E-A109B4A5DCD1}"/>
                </a:ext>
              </a:extLst>
            </p:cNvPr>
            <p:cNvSpPr txBox="1"/>
            <p:nvPr/>
          </p:nvSpPr>
          <p:spPr>
            <a:xfrm>
              <a:off x="9972419" y="2413238"/>
              <a:ext cx="1973243" cy="1092607"/>
            </a:xfrm>
            <a:prstGeom prst="rect">
              <a:avLst/>
            </a:prstGeom>
            <a:noFill/>
          </p:spPr>
          <p:txBody>
            <a:bodyPr wrap="square" rtlCol="0">
              <a:spAutoFit/>
            </a:bodyPr>
            <a:lstStyle/>
            <a:p>
              <a:r>
                <a:rPr lang="de-DE" sz="1300" b="1" dirty="0">
                  <a:solidFill>
                    <a:schemeClr val="tx1">
                      <a:lumMod val="75000"/>
                      <a:lumOff val="25000"/>
                    </a:schemeClr>
                  </a:solidFill>
                  <a:latin typeface="BNPP Sans Light" panose="02000503020000020004" pitchFamily="2" charset="0"/>
                </a:rPr>
                <a:t>There‘s no lock in period. Investments can be redeemed any time, subject to exit loads</a:t>
              </a:r>
            </a:p>
          </p:txBody>
        </p:sp>
      </p:grpSp>
      <p:pic>
        <p:nvPicPr>
          <p:cNvPr id="20" name="Graphic 19">
            <a:extLst>
              <a:ext uri="{FF2B5EF4-FFF2-40B4-BE49-F238E27FC236}">
                <a16:creationId xmlns:a16="http://schemas.microsoft.com/office/drawing/2014/main" id="{5860CEC5-0636-E34A-A7EC-84599B0309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74964" y="1102514"/>
            <a:ext cx="600075" cy="600075"/>
          </a:xfrm>
          <a:prstGeom prst="rect">
            <a:avLst/>
          </a:prstGeom>
        </p:spPr>
      </p:pic>
      <p:pic>
        <p:nvPicPr>
          <p:cNvPr id="21" name="Graphic 20">
            <a:extLst>
              <a:ext uri="{FF2B5EF4-FFF2-40B4-BE49-F238E27FC236}">
                <a16:creationId xmlns:a16="http://schemas.microsoft.com/office/drawing/2014/main" id="{0086DB63-317F-0282-DC46-E3A6A8D4BDC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86827" y="1100732"/>
            <a:ext cx="695325" cy="635481"/>
          </a:xfrm>
          <a:prstGeom prst="rect">
            <a:avLst/>
          </a:prstGeom>
        </p:spPr>
      </p:pic>
      <p:pic>
        <p:nvPicPr>
          <p:cNvPr id="22" name="Graphic 21">
            <a:extLst>
              <a:ext uri="{FF2B5EF4-FFF2-40B4-BE49-F238E27FC236}">
                <a16:creationId xmlns:a16="http://schemas.microsoft.com/office/drawing/2014/main" id="{295D2F6B-7E4E-2640-0493-AF92E1BF9A4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65901" y="1131899"/>
            <a:ext cx="604314" cy="604314"/>
          </a:xfrm>
          <a:prstGeom prst="rect">
            <a:avLst/>
          </a:prstGeom>
        </p:spPr>
      </p:pic>
      <p:pic>
        <p:nvPicPr>
          <p:cNvPr id="23" name="Graphic 22">
            <a:extLst>
              <a:ext uri="{FF2B5EF4-FFF2-40B4-BE49-F238E27FC236}">
                <a16:creationId xmlns:a16="http://schemas.microsoft.com/office/drawing/2014/main" id="{9B3CD178-5ABE-0318-498E-6D08D6DAD3E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15844" y="1128567"/>
            <a:ext cx="591521" cy="591521"/>
          </a:xfrm>
          <a:prstGeom prst="rect">
            <a:avLst/>
          </a:prstGeom>
        </p:spPr>
      </p:pic>
      <p:pic>
        <p:nvPicPr>
          <p:cNvPr id="26" name="Picture 25">
            <a:extLst>
              <a:ext uri="{FF2B5EF4-FFF2-40B4-BE49-F238E27FC236}">
                <a16:creationId xmlns:a16="http://schemas.microsoft.com/office/drawing/2014/main" id="{1010EB7C-E323-694C-2295-6F6D90369A2D}"/>
              </a:ext>
            </a:extLst>
          </p:cNvPr>
          <p:cNvPicPr>
            <a:picLocks noChangeAspect="1"/>
          </p:cNvPicPr>
          <p:nvPr/>
        </p:nvPicPr>
        <p:blipFill rotWithShape="1">
          <a:blip r:embed="rId13">
            <a:extLst>
              <a:ext uri="{28A0092B-C50C-407E-A947-70E740481C1C}">
                <a14:useLocalDpi xmlns:a14="http://schemas.microsoft.com/office/drawing/2010/main" val="0"/>
              </a:ext>
            </a:extLst>
          </a:blip>
          <a:srcRect l="4024" t="26005" r="27156" b="45608"/>
          <a:stretch/>
        </p:blipFill>
        <p:spPr>
          <a:xfrm>
            <a:off x="1922366" y="3025460"/>
            <a:ext cx="8390596" cy="1896893"/>
          </a:xfrm>
          <a:prstGeom prst="rect">
            <a:avLst/>
          </a:prstGeom>
        </p:spPr>
      </p:pic>
      <p:grpSp>
        <p:nvGrpSpPr>
          <p:cNvPr id="40" name="Group 39">
            <a:extLst>
              <a:ext uri="{FF2B5EF4-FFF2-40B4-BE49-F238E27FC236}">
                <a16:creationId xmlns:a16="http://schemas.microsoft.com/office/drawing/2014/main" id="{FBA5EE24-911B-AFBF-760E-8AC0AD0A9530}"/>
              </a:ext>
            </a:extLst>
          </p:cNvPr>
          <p:cNvGrpSpPr/>
          <p:nvPr/>
        </p:nvGrpSpPr>
        <p:grpSpPr>
          <a:xfrm>
            <a:off x="2044025" y="4741659"/>
            <a:ext cx="2418358" cy="1371869"/>
            <a:chOff x="2044025" y="4741659"/>
            <a:chExt cx="2418358" cy="1371869"/>
          </a:xfrm>
        </p:grpSpPr>
        <p:sp>
          <p:nvSpPr>
            <p:cNvPr id="27" name="TextBox 26">
              <a:extLst>
                <a:ext uri="{FF2B5EF4-FFF2-40B4-BE49-F238E27FC236}">
                  <a16:creationId xmlns:a16="http://schemas.microsoft.com/office/drawing/2014/main" id="{BAF54B64-3B89-8CDF-3D74-42F45F80E1C0}"/>
                </a:ext>
              </a:extLst>
            </p:cNvPr>
            <p:cNvSpPr txBox="1"/>
            <p:nvPr/>
          </p:nvSpPr>
          <p:spPr>
            <a:xfrm>
              <a:off x="2091474" y="4741659"/>
              <a:ext cx="1261564" cy="307777"/>
            </a:xfrm>
            <a:prstGeom prst="rect">
              <a:avLst/>
            </a:prstGeom>
            <a:noFill/>
          </p:spPr>
          <p:txBody>
            <a:bodyPr wrap="none" rtlCol="0">
              <a:spAutoFit/>
            </a:bodyPr>
            <a:lstStyle/>
            <a:p>
              <a:pPr algn="ctr"/>
              <a:r>
                <a:rPr lang="de-DE" sz="1400" b="1" dirty="0">
                  <a:solidFill>
                    <a:srgbClr val="00965E"/>
                  </a:solidFill>
                  <a:latin typeface="BNPP Sans" panose="02000000000000000000" pitchFamily="2" charset="0"/>
                </a:rPr>
                <a:t>Transparency</a:t>
              </a:r>
            </a:p>
          </p:txBody>
        </p:sp>
        <p:sp>
          <p:nvSpPr>
            <p:cNvPr id="30" name="TextBox 29">
              <a:extLst>
                <a:ext uri="{FF2B5EF4-FFF2-40B4-BE49-F238E27FC236}">
                  <a16:creationId xmlns:a16="http://schemas.microsoft.com/office/drawing/2014/main" id="{3117F532-05CF-2CD8-8E69-19B4C5BF4C2F}"/>
                </a:ext>
              </a:extLst>
            </p:cNvPr>
            <p:cNvSpPr txBox="1"/>
            <p:nvPr/>
          </p:nvSpPr>
          <p:spPr>
            <a:xfrm>
              <a:off x="2044025" y="5020921"/>
              <a:ext cx="2418358" cy="1092607"/>
            </a:xfrm>
            <a:prstGeom prst="rect">
              <a:avLst/>
            </a:prstGeom>
            <a:noFill/>
          </p:spPr>
          <p:txBody>
            <a:bodyPr wrap="square" rtlCol="0">
              <a:spAutoFit/>
            </a:bodyPr>
            <a:lstStyle/>
            <a:p>
              <a:r>
                <a:rPr lang="en-US" sz="1300" b="1" dirty="0">
                  <a:solidFill>
                    <a:schemeClr val="tx1">
                      <a:lumMod val="75000"/>
                      <a:lumOff val="25000"/>
                    </a:schemeClr>
                  </a:solidFill>
                  <a:latin typeface="BNPP Sans Light" panose="02000503020000020004" pitchFamily="2" charset="0"/>
                </a:rPr>
                <a:t>Target maturity funds </a:t>
              </a:r>
              <a:r>
                <a:rPr lang="en-IN" sz="1300" b="1" dirty="0">
                  <a:solidFill>
                    <a:schemeClr val="tx1">
                      <a:lumMod val="75000"/>
                      <a:lumOff val="25000"/>
                    </a:schemeClr>
                  </a:solidFill>
                  <a:latin typeface="BNPP Sans Light" panose="02000503020000020004" pitchFamily="2" charset="0"/>
                </a:rPr>
                <a:t> replicate indexes -  that disclose their constituents as well as methodology on a regular basis</a:t>
              </a:r>
              <a:endParaRPr lang="de-DE" sz="1300" b="1" dirty="0">
                <a:solidFill>
                  <a:schemeClr val="tx1">
                    <a:lumMod val="75000"/>
                    <a:lumOff val="25000"/>
                  </a:schemeClr>
                </a:solidFill>
                <a:latin typeface="BNPP Sans Light" panose="02000503020000020004" pitchFamily="2" charset="0"/>
              </a:endParaRPr>
            </a:p>
          </p:txBody>
        </p:sp>
      </p:grpSp>
      <p:grpSp>
        <p:nvGrpSpPr>
          <p:cNvPr id="38" name="Group 37">
            <a:extLst>
              <a:ext uri="{FF2B5EF4-FFF2-40B4-BE49-F238E27FC236}">
                <a16:creationId xmlns:a16="http://schemas.microsoft.com/office/drawing/2014/main" id="{065B3F8C-D09D-1683-6F89-D57ABD3F805E}"/>
              </a:ext>
            </a:extLst>
          </p:cNvPr>
          <p:cNvGrpSpPr/>
          <p:nvPr/>
        </p:nvGrpSpPr>
        <p:grpSpPr>
          <a:xfrm>
            <a:off x="5049899" y="4741659"/>
            <a:ext cx="2329946" cy="1171814"/>
            <a:chOff x="4915816" y="4697756"/>
            <a:chExt cx="2329946" cy="1171814"/>
          </a:xfrm>
        </p:grpSpPr>
        <p:sp>
          <p:nvSpPr>
            <p:cNvPr id="28" name="TextBox 27">
              <a:extLst>
                <a:ext uri="{FF2B5EF4-FFF2-40B4-BE49-F238E27FC236}">
                  <a16:creationId xmlns:a16="http://schemas.microsoft.com/office/drawing/2014/main" id="{238EBA16-2BFA-B257-B5B0-A894D1C459FA}"/>
                </a:ext>
              </a:extLst>
            </p:cNvPr>
            <p:cNvSpPr txBox="1"/>
            <p:nvPr/>
          </p:nvSpPr>
          <p:spPr>
            <a:xfrm>
              <a:off x="4956326" y="4697756"/>
              <a:ext cx="1795493" cy="307777"/>
            </a:xfrm>
            <a:prstGeom prst="rect">
              <a:avLst/>
            </a:prstGeom>
            <a:noFill/>
          </p:spPr>
          <p:txBody>
            <a:bodyPr wrap="none" rtlCol="0">
              <a:spAutoFit/>
            </a:bodyPr>
            <a:lstStyle/>
            <a:p>
              <a:pPr algn="ctr"/>
              <a:r>
                <a:rPr lang="en-US" sz="1400" b="1" dirty="0">
                  <a:solidFill>
                    <a:srgbClr val="00965E"/>
                  </a:solidFill>
                  <a:latin typeface="BNPP Sans" panose="02000000000000000000" pitchFamily="2" charset="0"/>
                </a:rPr>
                <a:t>Lower expense ratio</a:t>
              </a:r>
            </a:p>
          </p:txBody>
        </p:sp>
        <p:sp>
          <p:nvSpPr>
            <p:cNvPr id="31" name="TextBox 30">
              <a:extLst>
                <a:ext uri="{FF2B5EF4-FFF2-40B4-BE49-F238E27FC236}">
                  <a16:creationId xmlns:a16="http://schemas.microsoft.com/office/drawing/2014/main" id="{E682A520-CE32-4B61-C737-674F11760C90}"/>
                </a:ext>
              </a:extLst>
            </p:cNvPr>
            <p:cNvSpPr txBox="1"/>
            <p:nvPr/>
          </p:nvSpPr>
          <p:spPr>
            <a:xfrm>
              <a:off x="4915816" y="4977018"/>
              <a:ext cx="2329946" cy="892552"/>
            </a:xfrm>
            <a:prstGeom prst="rect">
              <a:avLst/>
            </a:prstGeom>
            <a:noFill/>
          </p:spPr>
          <p:txBody>
            <a:bodyPr wrap="square" rtlCol="0">
              <a:spAutoFit/>
            </a:bodyPr>
            <a:lstStyle/>
            <a:p>
              <a:r>
                <a:rPr lang="en-US" sz="1300" b="1" dirty="0">
                  <a:solidFill>
                    <a:schemeClr val="tx1">
                      <a:lumMod val="75000"/>
                      <a:lumOff val="25000"/>
                    </a:schemeClr>
                  </a:solidFill>
                  <a:latin typeface="BNPP Sans Light" panose="02000503020000020004" pitchFamily="2" charset="0"/>
                </a:rPr>
                <a:t>Since these are passive funds, they tend to have a lower TER than comparable active funds</a:t>
              </a:r>
            </a:p>
          </p:txBody>
        </p:sp>
      </p:grpSp>
      <p:sp>
        <p:nvSpPr>
          <p:cNvPr id="29" name="TextBox 28">
            <a:extLst>
              <a:ext uri="{FF2B5EF4-FFF2-40B4-BE49-F238E27FC236}">
                <a16:creationId xmlns:a16="http://schemas.microsoft.com/office/drawing/2014/main" id="{4AFED683-1477-644B-E4E2-337750BB7C88}"/>
              </a:ext>
            </a:extLst>
          </p:cNvPr>
          <p:cNvSpPr txBox="1"/>
          <p:nvPr/>
        </p:nvSpPr>
        <p:spPr>
          <a:xfrm>
            <a:off x="8036347" y="4741659"/>
            <a:ext cx="1936364" cy="523220"/>
          </a:xfrm>
          <a:prstGeom prst="rect">
            <a:avLst/>
          </a:prstGeom>
          <a:noFill/>
        </p:spPr>
        <p:txBody>
          <a:bodyPr wrap="none" rtlCol="0">
            <a:spAutoFit/>
          </a:bodyPr>
          <a:lstStyle/>
          <a:p>
            <a:r>
              <a:rPr lang="en-US" sz="1400" b="1" dirty="0">
                <a:solidFill>
                  <a:srgbClr val="00965E"/>
                </a:solidFill>
                <a:latin typeface="BNPP Sans" panose="02000000000000000000" pitchFamily="2" charset="0"/>
              </a:rPr>
              <a:t>Exposure to sovereign</a:t>
            </a:r>
          </a:p>
          <a:p>
            <a:r>
              <a:rPr lang="en-US" sz="1400" b="1" dirty="0">
                <a:solidFill>
                  <a:srgbClr val="00965E"/>
                </a:solidFill>
                <a:latin typeface="BNPP Sans" panose="02000000000000000000" pitchFamily="2" charset="0"/>
              </a:rPr>
              <a:t>rated papers*</a:t>
            </a:r>
          </a:p>
        </p:txBody>
      </p:sp>
      <p:sp>
        <p:nvSpPr>
          <p:cNvPr id="32" name="TextBox 31">
            <a:extLst>
              <a:ext uri="{FF2B5EF4-FFF2-40B4-BE49-F238E27FC236}">
                <a16:creationId xmlns:a16="http://schemas.microsoft.com/office/drawing/2014/main" id="{C988B8C2-2236-F599-D876-B72925480D3C}"/>
              </a:ext>
            </a:extLst>
          </p:cNvPr>
          <p:cNvSpPr txBox="1"/>
          <p:nvPr/>
        </p:nvSpPr>
        <p:spPr>
          <a:xfrm>
            <a:off x="8036347" y="5283682"/>
            <a:ext cx="1950856" cy="892552"/>
          </a:xfrm>
          <a:prstGeom prst="rect">
            <a:avLst/>
          </a:prstGeom>
          <a:noFill/>
        </p:spPr>
        <p:txBody>
          <a:bodyPr wrap="square" rtlCol="0">
            <a:spAutoFit/>
          </a:bodyPr>
          <a:lstStyle/>
          <a:p>
            <a:r>
              <a:rPr lang="en-US" sz="1300" b="1" dirty="0">
                <a:solidFill>
                  <a:schemeClr val="tx1">
                    <a:lumMod val="75000"/>
                    <a:lumOff val="25000"/>
                  </a:schemeClr>
                </a:solidFill>
                <a:latin typeface="BNPP Sans Light" panose="02000503020000020004" pitchFamily="2" charset="0"/>
              </a:rPr>
              <a:t>The fund tracks an index of SDLs – which are sovereign securities</a:t>
            </a:r>
          </a:p>
        </p:txBody>
      </p:sp>
      <p:pic>
        <p:nvPicPr>
          <p:cNvPr id="33" name="Graphic 32">
            <a:extLst>
              <a:ext uri="{FF2B5EF4-FFF2-40B4-BE49-F238E27FC236}">
                <a16:creationId xmlns:a16="http://schemas.microsoft.com/office/drawing/2014/main" id="{BD0AFAB7-9D76-F16D-57A0-0C4C66DB20C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772652" y="3689261"/>
            <a:ext cx="509627" cy="513488"/>
          </a:xfrm>
          <a:prstGeom prst="rect">
            <a:avLst/>
          </a:prstGeom>
        </p:spPr>
      </p:pic>
      <p:pic>
        <p:nvPicPr>
          <p:cNvPr id="34" name="Graphic 33">
            <a:extLst>
              <a:ext uri="{FF2B5EF4-FFF2-40B4-BE49-F238E27FC236}">
                <a16:creationId xmlns:a16="http://schemas.microsoft.com/office/drawing/2014/main" id="{17D64E56-65A1-F357-7C41-9B94E959E59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680976" y="3710988"/>
            <a:ext cx="525249" cy="505795"/>
          </a:xfrm>
          <a:prstGeom prst="rect">
            <a:avLst/>
          </a:prstGeom>
        </p:spPr>
      </p:pic>
      <p:pic>
        <p:nvPicPr>
          <p:cNvPr id="35" name="Graphic 34">
            <a:extLst>
              <a:ext uri="{FF2B5EF4-FFF2-40B4-BE49-F238E27FC236}">
                <a16:creationId xmlns:a16="http://schemas.microsoft.com/office/drawing/2014/main" id="{02C53097-3426-F3F3-7580-172FA2BC71A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642303" y="3662869"/>
            <a:ext cx="569153" cy="668136"/>
          </a:xfrm>
          <a:prstGeom prst="rect">
            <a:avLst/>
          </a:prstGeom>
        </p:spPr>
      </p:pic>
      <p:sp>
        <p:nvSpPr>
          <p:cNvPr id="36" name="TextBox 35">
            <a:extLst>
              <a:ext uri="{FF2B5EF4-FFF2-40B4-BE49-F238E27FC236}">
                <a16:creationId xmlns:a16="http://schemas.microsoft.com/office/drawing/2014/main" id="{641E8788-B0BE-CC91-FEB2-CE9F82B7A6D0}"/>
              </a:ext>
            </a:extLst>
          </p:cNvPr>
          <p:cNvSpPr txBox="1"/>
          <p:nvPr/>
        </p:nvSpPr>
        <p:spPr>
          <a:xfrm>
            <a:off x="5935466" y="6346549"/>
            <a:ext cx="5618070" cy="369332"/>
          </a:xfrm>
          <a:prstGeom prst="rect">
            <a:avLst/>
          </a:prstGeom>
          <a:noFill/>
        </p:spPr>
        <p:txBody>
          <a:bodyPr wrap="square">
            <a:spAutoFit/>
          </a:bodyPr>
          <a:lstStyle/>
          <a:p>
            <a:r>
              <a:rPr lang="en-IN" sz="900" dirty="0">
                <a:solidFill>
                  <a:schemeClr val="tx1">
                    <a:lumMod val="65000"/>
                    <a:lumOff val="35000"/>
                  </a:schemeClr>
                </a:solidFill>
                <a:latin typeface="BNPP Sans Light" panose="02000503020000020004" pitchFamily="2" charset="0"/>
              </a:rPr>
              <a:t>*For Target Maturity Funds tracking indexes with G-Secs and SDLs</a:t>
            </a:r>
          </a:p>
          <a:p>
            <a:r>
              <a:rPr lang="en-US" sz="900" dirty="0">
                <a:solidFill>
                  <a:schemeClr val="tx1">
                    <a:lumMod val="65000"/>
                    <a:lumOff val="35000"/>
                  </a:schemeClr>
                </a:solidFill>
                <a:latin typeface="BNPP Sans Light" panose="02000503020000020004" pitchFamily="2" charset="0"/>
              </a:rPr>
              <a:t>YTM generally does not include scheme expense, impact cost, etc. and returns can be different to that extent.</a:t>
            </a:r>
            <a:endParaRPr lang="en-IN" sz="900" dirty="0">
              <a:solidFill>
                <a:schemeClr val="tx1">
                  <a:lumMod val="65000"/>
                  <a:lumOff val="35000"/>
                </a:schemeClr>
              </a:solidFill>
              <a:latin typeface="BNPP Sans Light" panose="02000503020000020004" pitchFamily="2" charset="0"/>
            </a:endParaRPr>
          </a:p>
        </p:txBody>
      </p:sp>
      <p:sp>
        <p:nvSpPr>
          <p:cNvPr id="2" name="TextBox 1">
            <a:extLst>
              <a:ext uri="{FF2B5EF4-FFF2-40B4-BE49-F238E27FC236}">
                <a16:creationId xmlns:a16="http://schemas.microsoft.com/office/drawing/2014/main" id="{1CF21D94-235C-5514-6BC1-AAD97D7742C9}"/>
              </a:ext>
            </a:extLst>
          </p:cNvPr>
          <p:cNvSpPr txBox="1"/>
          <p:nvPr/>
        </p:nvSpPr>
        <p:spPr>
          <a:xfrm>
            <a:off x="11472456" y="6413209"/>
            <a:ext cx="473206" cy="369332"/>
          </a:xfrm>
          <a:prstGeom prst="rect">
            <a:avLst/>
          </a:prstGeom>
          <a:noFill/>
        </p:spPr>
        <p:txBody>
          <a:bodyPr wrap="none" rtlCol="0">
            <a:spAutoFit/>
          </a:bodyPr>
          <a:lstStyle/>
          <a:p>
            <a:r>
              <a:rPr lang="en-US" b="1" dirty="0">
                <a:solidFill>
                  <a:schemeClr val="bg1"/>
                </a:solidFill>
                <a:latin typeface="Futura" pitchFamily="50" charset="0"/>
              </a:rPr>
              <a:t>03</a:t>
            </a:r>
          </a:p>
        </p:txBody>
      </p:sp>
      <p:pic>
        <p:nvPicPr>
          <p:cNvPr id="6" name="Graphic 5">
            <a:extLst>
              <a:ext uri="{FF2B5EF4-FFF2-40B4-BE49-F238E27FC236}">
                <a16:creationId xmlns:a16="http://schemas.microsoft.com/office/drawing/2014/main" id="{3C63A273-E49E-AA1B-336B-042831EF3288}"/>
              </a:ext>
            </a:extLst>
          </p:cNvPr>
          <p:cNvPicPr>
            <a:picLocks noChangeAspect="1"/>
          </p:cNvPicPr>
          <p:nvPr/>
        </p:nvPicPr>
        <p:blipFill rotWithShape="1">
          <a:blip r:embed="rId20">
            <a:extLst>
              <a:ext uri="{96DAC541-7B7A-43D3-8B79-37D633B846F1}">
                <asvg:svgBlip xmlns:asvg="http://schemas.microsoft.com/office/drawing/2016/SVG/main" r:embed="rId21"/>
              </a:ext>
            </a:extLst>
          </a:blip>
          <a:srcRect r="71119" b="-4811"/>
          <a:stretch/>
        </p:blipFill>
        <p:spPr>
          <a:xfrm rot="5400000" flipH="1">
            <a:off x="11285963" y="474775"/>
            <a:ext cx="1371600" cy="422048"/>
          </a:xfrm>
          <a:prstGeom prst="rect">
            <a:avLst/>
          </a:prstGeom>
        </p:spPr>
      </p:pic>
    </p:spTree>
    <p:extLst>
      <p:ext uri="{BB962C8B-B14F-4D97-AF65-F5344CB8AC3E}">
        <p14:creationId xmlns:p14="http://schemas.microsoft.com/office/powerpoint/2010/main" val="3622736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7255A84-B282-AD3B-AAE2-104681E5ACC3}"/>
              </a:ext>
            </a:extLst>
          </p:cNvPr>
          <p:cNvSpPr/>
          <p:nvPr/>
        </p:nvSpPr>
        <p:spPr>
          <a:xfrm>
            <a:off x="0" y="0"/>
            <a:ext cx="12192000" cy="5878286"/>
          </a:xfrm>
          <a:prstGeom prst="rect">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D7A533F-3656-C840-C826-F95AD767BE65}"/>
              </a:ext>
            </a:extLst>
          </p:cNvPr>
          <p:cNvSpPr txBox="1"/>
          <p:nvPr/>
        </p:nvSpPr>
        <p:spPr>
          <a:xfrm>
            <a:off x="11472456" y="6413209"/>
            <a:ext cx="473206" cy="369332"/>
          </a:xfrm>
          <a:prstGeom prst="rect">
            <a:avLst/>
          </a:prstGeom>
          <a:noFill/>
        </p:spPr>
        <p:txBody>
          <a:bodyPr wrap="none" rtlCol="0">
            <a:spAutoFit/>
          </a:bodyPr>
          <a:lstStyle/>
          <a:p>
            <a:r>
              <a:rPr lang="en-US" b="1" dirty="0">
                <a:solidFill>
                  <a:schemeClr val="bg1"/>
                </a:solidFill>
                <a:latin typeface="Futura" pitchFamily="50" charset="0"/>
              </a:rPr>
              <a:t>04</a:t>
            </a:r>
          </a:p>
        </p:txBody>
      </p:sp>
      <p:pic>
        <p:nvPicPr>
          <p:cNvPr id="18" name="Picture 17">
            <a:extLst>
              <a:ext uri="{FF2B5EF4-FFF2-40B4-BE49-F238E27FC236}">
                <a16:creationId xmlns:a16="http://schemas.microsoft.com/office/drawing/2014/main" id="{4CBD9B4E-90D1-BC1E-C580-C21797A9BD09}"/>
              </a:ext>
            </a:extLst>
          </p:cNvPr>
          <p:cNvPicPr>
            <a:picLocks noChangeAspect="1"/>
          </p:cNvPicPr>
          <p:nvPr/>
        </p:nvPicPr>
        <p:blipFill rotWithShape="1">
          <a:blip r:embed="rId2">
            <a:extLst>
              <a:ext uri="{28A0092B-C50C-407E-A947-70E740481C1C}">
                <a14:useLocalDpi xmlns:a14="http://schemas.microsoft.com/office/drawing/2010/main" val="0"/>
              </a:ext>
            </a:extLst>
          </a:blip>
          <a:srcRect b="4546"/>
          <a:stretch/>
        </p:blipFill>
        <p:spPr>
          <a:xfrm>
            <a:off x="25030" y="-116633"/>
            <a:ext cx="12141941" cy="5976257"/>
          </a:xfrm>
          <a:prstGeom prst="rect">
            <a:avLst/>
          </a:prstGeom>
        </p:spPr>
      </p:pic>
      <p:sp>
        <p:nvSpPr>
          <p:cNvPr id="20" name="TextBox 19">
            <a:extLst>
              <a:ext uri="{FF2B5EF4-FFF2-40B4-BE49-F238E27FC236}">
                <a16:creationId xmlns:a16="http://schemas.microsoft.com/office/drawing/2014/main" id="{981FEF12-D30D-B315-D1C1-6B84BC860B46}"/>
              </a:ext>
            </a:extLst>
          </p:cNvPr>
          <p:cNvSpPr txBox="1"/>
          <p:nvPr/>
        </p:nvSpPr>
        <p:spPr>
          <a:xfrm>
            <a:off x="5357657" y="87549"/>
            <a:ext cx="1476686" cy="400110"/>
          </a:xfrm>
          <a:prstGeom prst="rect">
            <a:avLst/>
          </a:prstGeom>
          <a:noFill/>
        </p:spPr>
        <p:txBody>
          <a:bodyPr wrap="none" rtlCol="0">
            <a:spAutoFit/>
          </a:bodyPr>
          <a:lstStyle/>
          <a:p>
            <a:pPr algn="ctr"/>
            <a:r>
              <a:rPr lang="en-US" sz="2000" dirty="0">
                <a:latin typeface="BNPP Sans" panose="02000000000000000000" pitchFamily="2" charset="0"/>
              </a:rPr>
              <a:t>Introducing</a:t>
            </a:r>
          </a:p>
        </p:txBody>
      </p:sp>
    </p:spTree>
    <p:extLst>
      <p:ext uri="{BB962C8B-B14F-4D97-AF65-F5344CB8AC3E}">
        <p14:creationId xmlns:p14="http://schemas.microsoft.com/office/powerpoint/2010/main" val="2384080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A11DB37-445D-8C57-82C3-9F4BAEDC4AF1}"/>
              </a:ext>
            </a:extLst>
          </p:cNvPr>
          <p:cNvGrpSpPr/>
          <p:nvPr/>
        </p:nvGrpSpPr>
        <p:grpSpPr>
          <a:xfrm>
            <a:off x="-1" y="1"/>
            <a:ext cx="11484263" cy="546402"/>
            <a:chOff x="-1" y="1"/>
            <a:chExt cx="11484263" cy="546402"/>
          </a:xfrm>
        </p:grpSpPr>
        <p:sp>
          <p:nvSpPr>
            <p:cNvPr id="8" name="Rectangle 7">
              <a:extLst>
                <a:ext uri="{FF2B5EF4-FFF2-40B4-BE49-F238E27FC236}">
                  <a16:creationId xmlns:a16="http://schemas.microsoft.com/office/drawing/2014/main" id="{F32B0CED-0A3D-6349-99FE-016A6BCB1BEB}"/>
                </a:ext>
              </a:extLst>
            </p:cNvPr>
            <p:cNvSpPr/>
            <p:nvPr/>
          </p:nvSpPr>
          <p:spPr>
            <a:xfrm>
              <a:off x="-1" y="1"/>
              <a:ext cx="676505" cy="546402"/>
            </a:xfrm>
            <a:prstGeom prst="rect">
              <a:avLst/>
            </a:prstGeom>
            <a:solidFill>
              <a:srgbClr val="009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0A7804FB-6900-AE31-B8BC-F5FD8A7E3745}"/>
                </a:ext>
              </a:extLst>
            </p:cNvPr>
            <p:cNvCxnSpPr>
              <a:cxnSpLocks/>
            </p:cNvCxnSpPr>
            <p:nvPr/>
          </p:nvCxnSpPr>
          <p:spPr>
            <a:xfrm>
              <a:off x="-1" y="546403"/>
              <a:ext cx="11484263" cy="0"/>
            </a:xfrm>
            <a:prstGeom prst="line">
              <a:avLst/>
            </a:prstGeom>
            <a:ln w="15875">
              <a:solidFill>
                <a:srgbClr val="FF5C34"/>
              </a:solidFill>
            </a:ln>
          </p:spPr>
          <p:style>
            <a:lnRef idx="1">
              <a:schemeClr val="accent1"/>
            </a:lnRef>
            <a:fillRef idx="0">
              <a:schemeClr val="accent1"/>
            </a:fillRef>
            <a:effectRef idx="0">
              <a:schemeClr val="accent1"/>
            </a:effectRef>
            <a:fontRef idx="minor">
              <a:schemeClr val="tx1"/>
            </a:fontRef>
          </p:style>
        </p:cxnSp>
      </p:grpSp>
      <p:pic>
        <p:nvPicPr>
          <p:cNvPr id="34" name="Picture 33"/>
          <p:cNvPicPr>
            <a:picLocks noChangeAspect="1"/>
          </p:cNvPicPr>
          <p:nvPr/>
        </p:nvPicPr>
        <p:blipFill rotWithShape="1">
          <a:blip r:embed="rId2">
            <a:extLst>
              <a:ext uri="{28A0092B-C50C-407E-A947-70E740481C1C}">
                <a14:useLocalDpi xmlns:a14="http://schemas.microsoft.com/office/drawing/2010/main" val="0"/>
              </a:ext>
            </a:extLst>
          </a:blip>
          <a:srcRect l="10676" t="17429" r="5079" b="22734"/>
          <a:stretch/>
        </p:blipFill>
        <p:spPr>
          <a:xfrm>
            <a:off x="941294" y="728339"/>
            <a:ext cx="10309411" cy="4119654"/>
          </a:xfrm>
          <a:prstGeom prst="rect">
            <a:avLst/>
          </a:prstGeom>
        </p:spPr>
      </p:pic>
      <p:sp>
        <p:nvSpPr>
          <p:cNvPr id="3" name="TextBox 2">
            <a:extLst>
              <a:ext uri="{FF2B5EF4-FFF2-40B4-BE49-F238E27FC236}">
                <a16:creationId xmlns:a16="http://schemas.microsoft.com/office/drawing/2014/main" id="{903862F8-CF66-7E1A-2710-E2F2FD27B6AC}"/>
              </a:ext>
            </a:extLst>
          </p:cNvPr>
          <p:cNvSpPr txBox="1"/>
          <p:nvPr/>
        </p:nvSpPr>
        <p:spPr>
          <a:xfrm>
            <a:off x="673029" y="164115"/>
            <a:ext cx="2308609" cy="400110"/>
          </a:xfrm>
          <a:prstGeom prst="rect">
            <a:avLst/>
          </a:prstGeom>
          <a:noFill/>
        </p:spPr>
        <p:txBody>
          <a:bodyPr wrap="square">
            <a:spAutoFit/>
          </a:bodyPr>
          <a:lstStyle/>
          <a:p>
            <a:r>
              <a:rPr lang="en-US" sz="2000" b="1" dirty="0">
                <a:solidFill>
                  <a:schemeClr val="tx1">
                    <a:lumMod val="65000"/>
                    <a:lumOff val="35000"/>
                  </a:schemeClr>
                </a:solidFill>
                <a:latin typeface="BNPP Sans" panose="02000000000000000000" pitchFamily="2" charset="0"/>
              </a:rPr>
              <a:t>Fund Strategy</a:t>
            </a:r>
          </a:p>
        </p:txBody>
      </p:sp>
      <p:sp>
        <p:nvSpPr>
          <p:cNvPr id="23" name="TextBox 22">
            <a:extLst>
              <a:ext uri="{FF2B5EF4-FFF2-40B4-BE49-F238E27FC236}">
                <a16:creationId xmlns:a16="http://schemas.microsoft.com/office/drawing/2014/main" id="{C1A12BB3-BC1D-A595-DD9A-AAF30CD4A370}"/>
              </a:ext>
            </a:extLst>
          </p:cNvPr>
          <p:cNvSpPr txBox="1"/>
          <p:nvPr/>
        </p:nvSpPr>
        <p:spPr>
          <a:xfrm>
            <a:off x="2002316" y="2357430"/>
            <a:ext cx="1782860" cy="307777"/>
          </a:xfrm>
          <a:prstGeom prst="rect">
            <a:avLst/>
          </a:prstGeom>
          <a:noFill/>
        </p:spPr>
        <p:txBody>
          <a:bodyPr wrap="none" rtlCol="0">
            <a:spAutoFit/>
          </a:bodyPr>
          <a:lstStyle/>
          <a:p>
            <a:pPr algn="ctr"/>
            <a:r>
              <a:rPr lang="en-IN" sz="1400" b="1" dirty="0">
                <a:solidFill>
                  <a:schemeClr val="tx1">
                    <a:lumMod val="65000"/>
                    <a:lumOff val="35000"/>
                  </a:schemeClr>
                </a:solidFill>
                <a:latin typeface="BNPP Sans" panose="02000000000000000000" pitchFamily="2" charset="0"/>
              </a:rPr>
              <a:t>Investment strategy</a:t>
            </a:r>
          </a:p>
        </p:txBody>
      </p:sp>
      <p:sp>
        <p:nvSpPr>
          <p:cNvPr id="25" name="TextBox 24">
            <a:extLst>
              <a:ext uri="{FF2B5EF4-FFF2-40B4-BE49-F238E27FC236}">
                <a16:creationId xmlns:a16="http://schemas.microsoft.com/office/drawing/2014/main" id="{A559429F-FD02-EB7F-448B-4FF851ED4734}"/>
              </a:ext>
            </a:extLst>
          </p:cNvPr>
          <p:cNvSpPr txBox="1"/>
          <p:nvPr/>
        </p:nvSpPr>
        <p:spPr>
          <a:xfrm>
            <a:off x="1512087" y="2760695"/>
            <a:ext cx="2763316" cy="1692771"/>
          </a:xfrm>
          <a:prstGeom prst="rect">
            <a:avLst/>
          </a:prstGeom>
          <a:noFill/>
        </p:spPr>
        <p:txBody>
          <a:bodyPr wrap="square" rtlCol="0">
            <a:spAutoFit/>
          </a:bodyPr>
          <a:lstStyle/>
          <a:p>
            <a:r>
              <a:rPr lang="en-GB" sz="1300" b="1" dirty="0">
                <a:solidFill>
                  <a:schemeClr val="tx1">
                    <a:lumMod val="85000"/>
                    <a:lumOff val="15000"/>
                  </a:schemeClr>
                </a:solidFill>
                <a:latin typeface="BNPP Sans Light" panose="02000503020000020004" pitchFamily="2" charset="0"/>
              </a:rPr>
              <a:t>The scheme is a target maturity index fund tracking the Nifty SDL December 2026 Index.</a:t>
            </a:r>
            <a:r>
              <a:rPr lang="fr-FR" sz="1300" b="1" dirty="0">
                <a:solidFill>
                  <a:schemeClr val="tx1">
                    <a:lumMod val="85000"/>
                    <a:lumOff val="15000"/>
                  </a:schemeClr>
                </a:solidFill>
                <a:latin typeface="BNPP Sans Light" panose="02000503020000020004" pitchFamily="2" charset="0"/>
              </a:rPr>
              <a:t> The Scheme </a:t>
            </a:r>
            <a:r>
              <a:rPr lang="fr-FR" sz="1300" b="1" dirty="0" err="1">
                <a:solidFill>
                  <a:schemeClr val="tx1">
                    <a:lumMod val="85000"/>
                    <a:lumOff val="15000"/>
                  </a:schemeClr>
                </a:solidFill>
                <a:latin typeface="BNPP Sans Light" panose="02000503020000020004" pitchFamily="2" charset="0"/>
              </a:rPr>
              <a:t>will</a:t>
            </a:r>
            <a:r>
              <a:rPr lang="fr-FR" sz="1300" b="1" dirty="0">
                <a:solidFill>
                  <a:schemeClr val="tx1">
                    <a:lumMod val="85000"/>
                    <a:lumOff val="15000"/>
                  </a:schemeClr>
                </a:solidFill>
                <a:latin typeface="BNPP Sans Light" panose="02000503020000020004" pitchFamily="2" charset="0"/>
              </a:rPr>
              <a:t> </a:t>
            </a:r>
            <a:r>
              <a:rPr lang="fr-FR" sz="1300" b="1" dirty="0" err="1">
                <a:solidFill>
                  <a:schemeClr val="tx1">
                    <a:lumMod val="85000"/>
                    <a:lumOff val="15000"/>
                  </a:schemeClr>
                </a:solidFill>
                <a:latin typeface="BNPP Sans Light" panose="02000503020000020004" pitchFamily="2" charset="0"/>
              </a:rPr>
              <a:t>be</a:t>
            </a:r>
            <a:r>
              <a:rPr lang="fr-FR" sz="1300" b="1" dirty="0">
                <a:solidFill>
                  <a:schemeClr val="tx1">
                    <a:lumMod val="85000"/>
                    <a:lumOff val="15000"/>
                  </a:schemeClr>
                </a:solidFill>
                <a:latin typeface="BNPP Sans Light" panose="02000503020000020004" pitchFamily="2" charset="0"/>
              </a:rPr>
              <a:t> </a:t>
            </a:r>
            <a:r>
              <a:rPr lang="fr-FR" sz="1300" b="1" dirty="0" err="1">
                <a:solidFill>
                  <a:schemeClr val="tx1">
                    <a:lumMod val="85000"/>
                    <a:lumOff val="15000"/>
                  </a:schemeClr>
                </a:solidFill>
                <a:latin typeface="BNPP Sans Light" panose="02000503020000020004" pitchFamily="2" charset="0"/>
              </a:rPr>
              <a:t>passively</a:t>
            </a:r>
            <a:r>
              <a:rPr lang="fr-FR" sz="1300" b="1" dirty="0">
                <a:solidFill>
                  <a:schemeClr val="tx1">
                    <a:lumMod val="85000"/>
                    <a:lumOff val="15000"/>
                  </a:schemeClr>
                </a:solidFill>
                <a:latin typeface="BNPP Sans Light" panose="02000503020000020004" pitchFamily="2" charset="0"/>
              </a:rPr>
              <a:t> </a:t>
            </a:r>
            <a:r>
              <a:rPr lang="en-IN" sz="1300" b="1" dirty="0">
                <a:solidFill>
                  <a:schemeClr val="tx1">
                    <a:lumMod val="85000"/>
                    <a:lumOff val="15000"/>
                  </a:schemeClr>
                </a:solidFill>
                <a:latin typeface="BNPP Sans Light" panose="02000503020000020004" pitchFamily="2" charset="0"/>
              </a:rPr>
              <a:t>managed</a:t>
            </a:r>
            <a:r>
              <a:rPr lang="fr-FR" sz="1300" b="1" dirty="0">
                <a:solidFill>
                  <a:schemeClr val="tx1">
                    <a:lumMod val="85000"/>
                    <a:lumOff val="15000"/>
                  </a:schemeClr>
                </a:solidFill>
                <a:latin typeface="BNPP Sans Light" panose="02000503020000020004" pitchFamily="2" charset="0"/>
              </a:rPr>
              <a:t> </a:t>
            </a:r>
            <a:r>
              <a:rPr lang="fr-FR" sz="1300" b="1" dirty="0" err="1">
                <a:solidFill>
                  <a:schemeClr val="tx1">
                    <a:lumMod val="85000"/>
                    <a:lumOff val="15000"/>
                  </a:schemeClr>
                </a:solidFill>
                <a:latin typeface="BNPP Sans Light" panose="02000503020000020004" pitchFamily="2" charset="0"/>
              </a:rPr>
              <a:t>employing</a:t>
            </a:r>
            <a:r>
              <a:rPr lang="fr-FR" sz="1300" b="1" dirty="0">
                <a:solidFill>
                  <a:schemeClr val="tx1">
                    <a:lumMod val="85000"/>
                    <a:lumOff val="15000"/>
                  </a:schemeClr>
                </a:solidFill>
                <a:latin typeface="BNPP Sans Light" panose="02000503020000020004" pitchFamily="2" charset="0"/>
              </a:rPr>
              <a:t> an </a:t>
            </a:r>
            <a:r>
              <a:rPr lang="fr-FR" sz="1300" b="1" dirty="0" err="1">
                <a:solidFill>
                  <a:schemeClr val="tx1">
                    <a:lumMod val="85000"/>
                    <a:lumOff val="15000"/>
                  </a:schemeClr>
                </a:solidFill>
                <a:latin typeface="BNPP Sans Light" panose="02000503020000020004" pitchFamily="2" charset="0"/>
              </a:rPr>
              <a:t>investment</a:t>
            </a:r>
            <a:r>
              <a:rPr lang="fr-FR" sz="1300" b="1" dirty="0">
                <a:solidFill>
                  <a:schemeClr val="tx1">
                    <a:lumMod val="85000"/>
                    <a:lumOff val="15000"/>
                  </a:schemeClr>
                </a:solidFill>
                <a:latin typeface="BNPP Sans Light" panose="02000503020000020004" pitchFamily="2" charset="0"/>
              </a:rPr>
              <a:t> </a:t>
            </a:r>
            <a:r>
              <a:rPr lang="fr-FR" sz="1300" b="1" dirty="0" err="1">
                <a:solidFill>
                  <a:schemeClr val="tx1">
                    <a:lumMod val="85000"/>
                    <a:lumOff val="15000"/>
                  </a:schemeClr>
                </a:solidFill>
                <a:latin typeface="BNPP Sans Light" panose="02000503020000020004" pitchFamily="2" charset="0"/>
              </a:rPr>
              <a:t>strategy</a:t>
            </a:r>
            <a:r>
              <a:rPr lang="fr-FR" sz="1300" b="1" dirty="0">
                <a:solidFill>
                  <a:schemeClr val="tx1">
                    <a:lumMod val="85000"/>
                    <a:lumOff val="15000"/>
                  </a:schemeClr>
                </a:solidFill>
                <a:latin typeface="BNPP Sans Light" panose="02000503020000020004" pitchFamily="2" charset="0"/>
              </a:rPr>
              <a:t> </a:t>
            </a:r>
            <a:r>
              <a:rPr lang="fr-FR" sz="1300" b="1" dirty="0" err="1">
                <a:solidFill>
                  <a:schemeClr val="tx1">
                    <a:lumMod val="85000"/>
                    <a:lumOff val="15000"/>
                  </a:schemeClr>
                </a:solidFill>
                <a:latin typeface="BNPP Sans Light" panose="02000503020000020004" pitchFamily="2" charset="0"/>
              </a:rPr>
              <a:t>that</a:t>
            </a:r>
            <a:r>
              <a:rPr lang="fr-FR" sz="1300" b="1" dirty="0">
                <a:solidFill>
                  <a:schemeClr val="tx1">
                    <a:lumMod val="85000"/>
                    <a:lumOff val="15000"/>
                  </a:schemeClr>
                </a:solidFill>
                <a:latin typeface="BNPP Sans Light" panose="02000503020000020004" pitchFamily="2" charset="0"/>
              </a:rPr>
              <a:t> </a:t>
            </a:r>
            <a:r>
              <a:rPr lang="fr-FR" sz="1300" b="1" dirty="0" err="1">
                <a:solidFill>
                  <a:schemeClr val="tx1">
                    <a:lumMod val="85000"/>
                    <a:lumOff val="15000"/>
                  </a:schemeClr>
                </a:solidFill>
                <a:latin typeface="BNPP Sans Light" panose="02000503020000020004" pitchFamily="2" charset="0"/>
              </a:rPr>
              <a:t>tracks</a:t>
            </a:r>
            <a:r>
              <a:rPr lang="fr-FR" sz="1300" b="1" dirty="0">
                <a:solidFill>
                  <a:schemeClr val="tx1">
                    <a:lumMod val="85000"/>
                    <a:lumOff val="15000"/>
                  </a:schemeClr>
                </a:solidFill>
                <a:latin typeface="BNPP Sans Light" panose="02000503020000020004" pitchFamily="2" charset="0"/>
              </a:rPr>
              <a:t> the performance of the </a:t>
            </a:r>
            <a:r>
              <a:rPr lang="fr-FR" sz="1300" b="1" dirty="0" err="1">
                <a:solidFill>
                  <a:schemeClr val="tx1">
                    <a:lumMod val="85000"/>
                    <a:lumOff val="15000"/>
                  </a:schemeClr>
                </a:solidFill>
                <a:latin typeface="BNPP Sans Light" panose="02000503020000020004" pitchFamily="2" charset="0"/>
              </a:rPr>
              <a:t>underlying</a:t>
            </a:r>
            <a:r>
              <a:rPr lang="fr-FR" sz="1300" b="1" dirty="0">
                <a:solidFill>
                  <a:schemeClr val="tx1">
                    <a:lumMod val="85000"/>
                    <a:lumOff val="15000"/>
                  </a:schemeClr>
                </a:solidFill>
                <a:latin typeface="BNPP Sans Light" panose="02000503020000020004" pitchFamily="2" charset="0"/>
              </a:rPr>
              <a:t> index*. </a:t>
            </a:r>
            <a:endParaRPr lang="en-IN" sz="1300" b="1" dirty="0">
              <a:solidFill>
                <a:schemeClr val="tx1">
                  <a:lumMod val="85000"/>
                  <a:lumOff val="15000"/>
                </a:schemeClr>
              </a:solidFill>
              <a:latin typeface="BNPP Sans Light" panose="02000503020000020004" pitchFamily="2" charset="0"/>
            </a:endParaRPr>
          </a:p>
        </p:txBody>
      </p:sp>
      <p:sp>
        <p:nvSpPr>
          <p:cNvPr id="26" name="TextBox 25">
            <a:extLst>
              <a:ext uri="{FF2B5EF4-FFF2-40B4-BE49-F238E27FC236}">
                <a16:creationId xmlns:a16="http://schemas.microsoft.com/office/drawing/2014/main" id="{6887BDD4-46DA-509D-9D9B-E1773F7AFAE1}"/>
              </a:ext>
            </a:extLst>
          </p:cNvPr>
          <p:cNvSpPr txBox="1"/>
          <p:nvPr/>
        </p:nvSpPr>
        <p:spPr>
          <a:xfrm>
            <a:off x="5332801" y="2348773"/>
            <a:ext cx="1571072" cy="307777"/>
          </a:xfrm>
          <a:prstGeom prst="rect">
            <a:avLst/>
          </a:prstGeom>
          <a:noFill/>
        </p:spPr>
        <p:txBody>
          <a:bodyPr wrap="none" rtlCol="0">
            <a:spAutoFit/>
          </a:bodyPr>
          <a:lstStyle/>
          <a:p>
            <a:pPr lvl="0" algn="ctr">
              <a:spcAft>
                <a:spcPts val="0"/>
              </a:spcAft>
            </a:pPr>
            <a:r>
              <a:rPr lang="en-IN" sz="1400" b="1" dirty="0">
                <a:solidFill>
                  <a:schemeClr val="tx1">
                    <a:lumMod val="65000"/>
                    <a:lumOff val="35000"/>
                  </a:schemeClr>
                </a:solidFill>
                <a:latin typeface="BNPP Sans" panose="02000000000000000000" pitchFamily="2" charset="0"/>
              </a:rPr>
              <a:t>Benchmark Index</a:t>
            </a:r>
          </a:p>
        </p:txBody>
      </p:sp>
      <p:sp>
        <p:nvSpPr>
          <p:cNvPr id="27" name="TextBox 26">
            <a:extLst>
              <a:ext uri="{FF2B5EF4-FFF2-40B4-BE49-F238E27FC236}">
                <a16:creationId xmlns:a16="http://schemas.microsoft.com/office/drawing/2014/main" id="{E34DC06E-A856-63D4-5633-F7C0507B23FD}"/>
              </a:ext>
            </a:extLst>
          </p:cNvPr>
          <p:cNvSpPr txBox="1"/>
          <p:nvPr/>
        </p:nvSpPr>
        <p:spPr>
          <a:xfrm>
            <a:off x="4846196" y="2881998"/>
            <a:ext cx="2545695" cy="1492716"/>
          </a:xfrm>
          <a:prstGeom prst="rect">
            <a:avLst/>
          </a:prstGeom>
          <a:noFill/>
        </p:spPr>
        <p:txBody>
          <a:bodyPr wrap="square" rtlCol="0">
            <a:spAutoFit/>
          </a:bodyPr>
          <a:lstStyle/>
          <a:p>
            <a:r>
              <a:rPr lang="en-IN" sz="1300" b="1" dirty="0">
                <a:solidFill>
                  <a:schemeClr val="tx1">
                    <a:lumMod val="85000"/>
                    <a:lumOff val="15000"/>
                  </a:schemeClr>
                </a:solidFill>
                <a:latin typeface="BNPP Sans Light" panose="02000503020000020004" pitchFamily="2" charset="0"/>
              </a:rPr>
              <a:t>Nifty SDL Dec 2026 Index seeks to measure the performance of portfolio of 10 State Development Loans (SDLs) maturing during the six-month period ending December 31, 2026</a:t>
            </a:r>
            <a:r>
              <a:rPr lang="en-US" sz="1300" b="1" dirty="0">
                <a:solidFill>
                  <a:schemeClr val="tx1">
                    <a:lumMod val="85000"/>
                    <a:lumOff val="15000"/>
                  </a:schemeClr>
                </a:solidFill>
                <a:latin typeface="BNPP Sans Light" panose="02000503020000020004" pitchFamily="2" charset="0"/>
              </a:rPr>
              <a:t>.</a:t>
            </a:r>
            <a:endParaRPr lang="en-IN" sz="1300" b="1" dirty="0">
              <a:solidFill>
                <a:schemeClr val="tx1">
                  <a:lumMod val="85000"/>
                  <a:lumOff val="15000"/>
                </a:schemeClr>
              </a:solidFill>
              <a:latin typeface="BNPP Sans Light" panose="02000503020000020004" pitchFamily="2" charset="0"/>
            </a:endParaRPr>
          </a:p>
        </p:txBody>
      </p:sp>
      <p:sp>
        <p:nvSpPr>
          <p:cNvPr id="28" name="TextBox 27">
            <a:extLst>
              <a:ext uri="{FF2B5EF4-FFF2-40B4-BE49-F238E27FC236}">
                <a16:creationId xmlns:a16="http://schemas.microsoft.com/office/drawing/2014/main" id="{73540652-98E8-FA54-11D3-5D7D972C365F}"/>
              </a:ext>
            </a:extLst>
          </p:cNvPr>
          <p:cNvSpPr txBox="1"/>
          <p:nvPr/>
        </p:nvSpPr>
        <p:spPr>
          <a:xfrm>
            <a:off x="8212757" y="2357430"/>
            <a:ext cx="2217082" cy="291618"/>
          </a:xfrm>
          <a:prstGeom prst="rect">
            <a:avLst/>
          </a:prstGeom>
          <a:noFill/>
        </p:spPr>
        <p:txBody>
          <a:bodyPr wrap="none" rtlCol="0">
            <a:spAutoFit/>
          </a:bodyPr>
          <a:lstStyle/>
          <a:p>
            <a:pPr lvl="0" indent="0" algn="ctr">
              <a:lnSpc>
                <a:spcPct val="90000"/>
              </a:lnSpc>
              <a:spcBef>
                <a:spcPct val="0"/>
              </a:spcBef>
              <a:spcAft>
                <a:spcPts val="0"/>
              </a:spcAft>
              <a:buNone/>
            </a:pPr>
            <a:r>
              <a:rPr lang="en-IN" sz="1400" b="1" dirty="0">
                <a:solidFill>
                  <a:schemeClr val="tx1">
                    <a:lumMod val="65000"/>
                    <a:lumOff val="35000"/>
                  </a:schemeClr>
                </a:solidFill>
                <a:latin typeface="BNPP Sans" panose="02000000000000000000" pitchFamily="2" charset="0"/>
              </a:rPr>
              <a:t>Methodology of the Index</a:t>
            </a:r>
          </a:p>
        </p:txBody>
      </p:sp>
      <p:sp>
        <p:nvSpPr>
          <p:cNvPr id="29" name="TextBox 28">
            <a:extLst>
              <a:ext uri="{FF2B5EF4-FFF2-40B4-BE49-F238E27FC236}">
                <a16:creationId xmlns:a16="http://schemas.microsoft.com/office/drawing/2014/main" id="{46CE2752-8709-6B19-D0F4-5ADE045B952C}"/>
              </a:ext>
            </a:extLst>
          </p:cNvPr>
          <p:cNvSpPr txBox="1"/>
          <p:nvPr/>
        </p:nvSpPr>
        <p:spPr>
          <a:xfrm>
            <a:off x="8053940" y="2881998"/>
            <a:ext cx="2534716" cy="892552"/>
          </a:xfrm>
          <a:prstGeom prst="rect">
            <a:avLst/>
          </a:prstGeom>
          <a:noFill/>
        </p:spPr>
        <p:txBody>
          <a:bodyPr wrap="square" rtlCol="0">
            <a:spAutoFit/>
          </a:bodyPr>
          <a:lstStyle/>
          <a:p>
            <a:pPr indent="0">
              <a:lnSpc>
                <a:spcPct val="100000"/>
              </a:lnSpc>
              <a:spcBef>
                <a:spcPts val="0"/>
              </a:spcBef>
              <a:buNone/>
            </a:pPr>
            <a:r>
              <a:rPr lang="en-IN" sz="1300" b="1" dirty="0">
                <a:solidFill>
                  <a:schemeClr val="tx1">
                    <a:lumMod val="85000"/>
                    <a:lumOff val="15000"/>
                  </a:schemeClr>
                </a:solidFill>
                <a:latin typeface="BNPP Sans Light" panose="02000503020000020004" pitchFamily="2" charset="0"/>
              </a:rPr>
              <a:t>The index is computed using the total return methodology including price return and coupon return.</a:t>
            </a:r>
          </a:p>
        </p:txBody>
      </p:sp>
      <p:sp>
        <p:nvSpPr>
          <p:cNvPr id="30" name="TextBox 29">
            <a:extLst>
              <a:ext uri="{FF2B5EF4-FFF2-40B4-BE49-F238E27FC236}">
                <a16:creationId xmlns:a16="http://schemas.microsoft.com/office/drawing/2014/main" id="{997D1159-DCD5-7B69-354A-C3E202DBF13B}"/>
              </a:ext>
            </a:extLst>
          </p:cNvPr>
          <p:cNvSpPr txBox="1"/>
          <p:nvPr/>
        </p:nvSpPr>
        <p:spPr>
          <a:xfrm>
            <a:off x="3114562" y="6129661"/>
            <a:ext cx="1803633" cy="145548"/>
          </a:xfrm>
          <a:prstGeom prst="rect">
            <a:avLst/>
          </a:prstGeom>
        </p:spPr>
        <p:txBody>
          <a:bodyPr wrap="square" lIns="0" tIns="0" rIns="0" bIns="0" rtlCol="0">
            <a:noAutofit/>
          </a:bodyPr>
          <a:lstStyle/>
          <a:p>
            <a:r>
              <a:rPr lang="en-IN" sz="900" dirty="0">
                <a:solidFill>
                  <a:schemeClr val="tx1">
                    <a:lumMod val="85000"/>
                    <a:lumOff val="15000"/>
                  </a:schemeClr>
                </a:solidFill>
                <a:latin typeface="BNPP Sans Light" panose="02000503020000020004" pitchFamily="2" charset="0"/>
              </a:rPr>
              <a:t>*Subject to tracking error</a:t>
            </a:r>
          </a:p>
        </p:txBody>
      </p:sp>
      <p:sp>
        <p:nvSpPr>
          <p:cNvPr id="31" name="TextBox 30">
            <a:extLst>
              <a:ext uri="{FF2B5EF4-FFF2-40B4-BE49-F238E27FC236}">
                <a16:creationId xmlns:a16="http://schemas.microsoft.com/office/drawing/2014/main" id="{64BEC111-EFE2-4574-DA9B-2F804A445204}"/>
              </a:ext>
            </a:extLst>
          </p:cNvPr>
          <p:cNvSpPr txBox="1"/>
          <p:nvPr/>
        </p:nvSpPr>
        <p:spPr>
          <a:xfrm>
            <a:off x="3114563" y="6339210"/>
            <a:ext cx="8626724" cy="414893"/>
          </a:xfrm>
          <a:prstGeom prst="rect">
            <a:avLst/>
          </a:prstGeom>
        </p:spPr>
        <p:txBody>
          <a:bodyPr wrap="square" lIns="0" tIns="0" rIns="0" bIns="0" rtlCol="0">
            <a:noAutofit/>
          </a:bodyPr>
          <a:lstStyle/>
          <a:p>
            <a:r>
              <a:rPr lang="en-US" sz="900" dirty="0">
                <a:solidFill>
                  <a:schemeClr val="tx1">
                    <a:lumMod val="85000"/>
                    <a:lumOff val="15000"/>
                  </a:schemeClr>
                </a:solidFill>
                <a:latin typeface="BNPP Sans Light" panose="02000503020000020004" pitchFamily="2" charset="0"/>
              </a:rPr>
              <a:t>For further details on asset allocation, investment strategy and risk factors of the Scheme please refer to SID available on our website (</a:t>
            </a:r>
            <a:r>
              <a:rPr lang="en-US" sz="900" dirty="0">
                <a:solidFill>
                  <a:schemeClr val="tx1">
                    <a:lumMod val="85000"/>
                    <a:lumOff val="15000"/>
                  </a:schemeClr>
                </a:solidFill>
                <a:latin typeface="BNPP Sans Light" panose="02000503020000020004" pitchFamily="2" charset="0"/>
                <a:hlinkClick r:id="rId3">
                  <a:extLst>
                    <a:ext uri="{A12FA001-AC4F-418D-AE19-62706E023703}">
                      <ahyp:hlinkClr xmlns:ahyp="http://schemas.microsoft.com/office/drawing/2018/hyperlinkcolor" val="tx"/>
                    </a:ext>
                  </a:extLst>
                </a:hlinkClick>
              </a:rPr>
              <a:t>www.barodabnpparibasmf.in</a:t>
            </a:r>
            <a:r>
              <a:rPr lang="en-US" sz="900" dirty="0">
                <a:solidFill>
                  <a:schemeClr val="tx1">
                    <a:lumMod val="85000"/>
                    <a:lumOff val="15000"/>
                  </a:schemeClr>
                </a:solidFill>
                <a:latin typeface="BNPP Sans Light" panose="02000503020000020004" pitchFamily="2" charset="0"/>
              </a:rPr>
              <a:t>). </a:t>
            </a:r>
            <a:r>
              <a:rPr lang="en-IN" sz="900" dirty="0">
                <a:solidFill>
                  <a:schemeClr val="tx1">
                    <a:lumMod val="85000"/>
                    <a:lumOff val="15000"/>
                  </a:schemeClr>
                </a:solidFill>
                <a:latin typeface="BNPP Sans Light" panose="02000503020000020004" pitchFamily="2" charset="0"/>
              </a:rPr>
              <a:t>Investment strategy stated above may change from time to time and shall be in accordance with the investment objective and strategy stated in the SID of the scheme. </a:t>
            </a:r>
          </a:p>
          <a:p>
            <a:endParaRPr lang="en-IN" sz="900" dirty="0">
              <a:solidFill>
                <a:schemeClr val="tx1">
                  <a:lumMod val="85000"/>
                  <a:lumOff val="15000"/>
                </a:schemeClr>
              </a:solidFill>
              <a:latin typeface="BNPP Sans Light" panose="02000503020000020004" pitchFamily="2" charset="0"/>
            </a:endParaRPr>
          </a:p>
        </p:txBody>
      </p:sp>
      <p:pic>
        <p:nvPicPr>
          <p:cNvPr id="33" name="Graphic 32">
            <a:extLst>
              <a:ext uri="{FF2B5EF4-FFF2-40B4-BE49-F238E27FC236}">
                <a16:creationId xmlns:a16="http://schemas.microsoft.com/office/drawing/2014/main" id="{8E1EDC27-8ABC-5BD0-1F7B-376D7ECACD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85783" y="1313835"/>
            <a:ext cx="615924" cy="636081"/>
          </a:xfrm>
          <a:prstGeom prst="rect">
            <a:avLst/>
          </a:prstGeom>
        </p:spPr>
      </p:pic>
      <p:pic>
        <p:nvPicPr>
          <p:cNvPr id="35" name="Graphic 34">
            <a:extLst>
              <a:ext uri="{FF2B5EF4-FFF2-40B4-BE49-F238E27FC236}">
                <a16:creationId xmlns:a16="http://schemas.microsoft.com/office/drawing/2014/main" id="{1D6E6242-28C2-42B8-3251-962A9E8957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76592" y="1411350"/>
            <a:ext cx="683489" cy="449860"/>
          </a:xfrm>
          <a:prstGeom prst="rect">
            <a:avLst/>
          </a:prstGeom>
        </p:spPr>
      </p:pic>
      <p:pic>
        <p:nvPicPr>
          <p:cNvPr id="37" name="Graphic 36">
            <a:extLst>
              <a:ext uri="{FF2B5EF4-FFF2-40B4-BE49-F238E27FC236}">
                <a16:creationId xmlns:a16="http://schemas.microsoft.com/office/drawing/2014/main" id="{A1785C5B-1276-EC45-3D2A-E536509FD24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994690" y="1367903"/>
            <a:ext cx="653216" cy="582013"/>
          </a:xfrm>
          <a:prstGeom prst="rect">
            <a:avLst/>
          </a:prstGeom>
        </p:spPr>
      </p:pic>
      <p:pic>
        <p:nvPicPr>
          <p:cNvPr id="39" name="Graphic 38">
            <a:extLst>
              <a:ext uri="{FF2B5EF4-FFF2-40B4-BE49-F238E27FC236}">
                <a16:creationId xmlns:a16="http://schemas.microsoft.com/office/drawing/2014/main" id="{1F17BA09-15D0-A208-F5CD-74BEE9DD1C3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8161" y="-3528"/>
            <a:ext cx="436588" cy="513633"/>
          </a:xfrm>
          <a:prstGeom prst="rect">
            <a:avLst/>
          </a:prstGeom>
        </p:spPr>
      </p:pic>
      <p:sp>
        <p:nvSpPr>
          <p:cNvPr id="2" name="TextBox 1">
            <a:extLst>
              <a:ext uri="{FF2B5EF4-FFF2-40B4-BE49-F238E27FC236}">
                <a16:creationId xmlns:a16="http://schemas.microsoft.com/office/drawing/2014/main" id="{1CE24C77-210B-BD98-2B4A-57F8FEE10B83}"/>
              </a:ext>
            </a:extLst>
          </p:cNvPr>
          <p:cNvSpPr txBox="1"/>
          <p:nvPr/>
        </p:nvSpPr>
        <p:spPr>
          <a:xfrm>
            <a:off x="11472456" y="6413209"/>
            <a:ext cx="473206" cy="369332"/>
          </a:xfrm>
          <a:prstGeom prst="rect">
            <a:avLst/>
          </a:prstGeom>
          <a:noFill/>
        </p:spPr>
        <p:txBody>
          <a:bodyPr wrap="none" rtlCol="0">
            <a:spAutoFit/>
          </a:bodyPr>
          <a:lstStyle/>
          <a:p>
            <a:r>
              <a:rPr lang="en-US" b="1" dirty="0">
                <a:solidFill>
                  <a:schemeClr val="bg1"/>
                </a:solidFill>
                <a:latin typeface="Futura" pitchFamily="50" charset="0"/>
              </a:rPr>
              <a:t>05</a:t>
            </a:r>
          </a:p>
        </p:txBody>
      </p:sp>
      <p:pic>
        <p:nvPicPr>
          <p:cNvPr id="11" name="Graphic 10">
            <a:extLst>
              <a:ext uri="{FF2B5EF4-FFF2-40B4-BE49-F238E27FC236}">
                <a16:creationId xmlns:a16="http://schemas.microsoft.com/office/drawing/2014/main" id="{02586A61-CF7D-B3A5-433A-CC58315ECC3A}"/>
              </a:ext>
            </a:extLst>
          </p:cNvPr>
          <p:cNvPicPr>
            <a:picLocks noChangeAspect="1"/>
          </p:cNvPicPr>
          <p:nvPr/>
        </p:nvPicPr>
        <p:blipFill rotWithShape="1">
          <a:blip r:embed="rId12">
            <a:extLst>
              <a:ext uri="{96DAC541-7B7A-43D3-8B79-37D633B846F1}">
                <asvg:svgBlip xmlns:asvg="http://schemas.microsoft.com/office/drawing/2016/SVG/main" r:embed="rId13"/>
              </a:ext>
            </a:extLst>
          </a:blip>
          <a:srcRect r="65679" b="-1453"/>
          <a:stretch/>
        </p:blipFill>
        <p:spPr>
          <a:xfrm rot="5400000" flipH="1">
            <a:off x="11290568" y="470172"/>
            <a:ext cx="1371600" cy="431258"/>
          </a:xfrm>
          <a:prstGeom prst="rect">
            <a:avLst/>
          </a:prstGeom>
        </p:spPr>
      </p:pic>
    </p:spTree>
    <p:extLst>
      <p:ext uri="{BB962C8B-B14F-4D97-AF65-F5344CB8AC3E}">
        <p14:creationId xmlns:p14="http://schemas.microsoft.com/office/powerpoint/2010/main" val="392422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A11DB37-445D-8C57-82C3-9F4BAEDC4AF1}"/>
              </a:ext>
            </a:extLst>
          </p:cNvPr>
          <p:cNvGrpSpPr/>
          <p:nvPr/>
        </p:nvGrpSpPr>
        <p:grpSpPr>
          <a:xfrm>
            <a:off x="-1" y="1"/>
            <a:ext cx="11484263" cy="546402"/>
            <a:chOff x="-1" y="1"/>
            <a:chExt cx="11484263" cy="546402"/>
          </a:xfrm>
        </p:grpSpPr>
        <p:sp>
          <p:nvSpPr>
            <p:cNvPr id="8" name="Rectangle 7">
              <a:extLst>
                <a:ext uri="{FF2B5EF4-FFF2-40B4-BE49-F238E27FC236}">
                  <a16:creationId xmlns:a16="http://schemas.microsoft.com/office/drawing/2014/main" id="{F32B0CED-0A3D-6349-99FE-016A6BCB1BEB}"/>
                </a:ext>
              </a:extLst>
            </p:cNvPr>
            <p:cNvSpPr/>
            <p:nvPr/>
          </p:nvSpPr>
          <p:spPr>
            <a:xfrm>
              <a:off x="-1" y="1"/>
              <a:ext cx="676505" cy="546402"/>
            </a:xfrm>
            <a:prstGeom prst="rect">
              <a:avLst/>
            </a:prstGeom>
            <a:solidFill>
              <a:srgbClr val="009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0A7804FB-6900-AE31-B8BC-F5FD8A7E3745}"/>
                </a:ext>
              </a:extLst>
            </p:cNvPr>
            <p:cNvCxnSpPr>
              <a:cxnSpLocks/>
            </p:cNvCxnSpPr>
            <p:nvPr/>
          </p:nvCxnSpPr>
          <p:spPr>
            <a:xfrm>
              <a:off x="-1" y="546403"/>
              <a:ext cx="11484263" cy="0"/>
            </a:xfrm>
            <a:prstGeom prst="line">
              <a:avLst/>
            </a:prstGeom>
            <a:ln w="15875">
              <a:solidFill>
                <a:srgbClr val="FF5C34"/>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903862F8-CF66-7E1A-2710-E2F2FD27B6AC}"/>
              </a:ext>
            </a:extLst>
          </p:cNvPr>
          <p:cNvSpPr txBox="1"/>
          <p:nvPr/>
        </p:nvSpPr>
        <p:spPr>
          <a:xfrm>
            <a:off x="673029" y="164115"/>
            <a:ext cx="2862097" cy="400110"/>
          </a:xfrm>
          <a:prstGeom prst="rect">
            <a:avLst/>
          </a:prstGeom>
          <a:noFill/>
        </p:spPr>
        <p:txBody>
          <a:bodyPr wrap="square">
            <a:spAutoFit/>
          </a:bodyPr>
          <a:lstStyle/>
          <a:p>
            <a:r>
              <a:rPr lang="en-IN" sz="2000" b="1" dirty="0">
                <a:solidFill>
                  <a:schemeClr val="tx1">
                    <a:lumMod val="65000"/>
                    <a:lumOff val="35000"/>
                  </a:schemeClr>
                </a:solidFill>
                <a:latin typeface="BNPP Sans" panose="02000000000000000000" pitchFamily="2" charset="0"/>
              </a:rPr>
              <a:t>Index Methodology</a:t>
            </a:r>
            <a:endParaRPr lang="en-US" sz="2000" b="1" dirty="0">
              <a:solidFill>
                <a:schemeClr val="tx1">
                  <a:lumMod val="65000"/>
                  <a:lumOff val="35000"/>
                </a:schemeClr>
              </a:solidFill>
              <a:latin typeface="BNPP Sans" panose="02000000000000000000" pitchFamily="2" charset="0"/>
            </a:endParaRPr>
          </a:p>
        </p:txBody>
      </p:sp>
      <p:grpSp>
        <p:nvGrpSpPr>
          <p:cNvPr id="14" name="Group 13">
            <a:extLst>
              <a:ext uri="{FF2B5EF4-FFF2-40B4-BE49-F238E27FC236}">
                <a16:creationId xmlns:a16="http://schemas.microsoft.com/office/drawing/2014/main" id="{7D25FC39-7370-EC76-F7BE-88A2282504B1}"/>
              </a:ext>
            </a:extLst>
          </p:cNvPr>
          <p:cNvGrpSpPr/>
          <p:nvPr/>
        </p:nvGrpSpPr>
        <p:grpSpPr>
          <a:xfrm>
            <a:off x="10628" y="1442599"/>
            <a:ext cx="12164325" cy="3907614"/>
            <a:chOff x="10628" y="1442599"/>
            <a:chExt cx="12164325" cy="3907614"/>
          </a:xfrm>
        </p:grpSpPr>
        <p:pic>
          <p:nvPicPr>
            <p:cNvPr id="46" name="Graphic 45">
              <a:extLst>
                <a:ext uri="{FF2B5EF4-FFF2-40B4-BE49-F238E27FC236}">
                  <a16:creationId xmlns:a16="http://schemas.microsoft.com/office/drawing/2014/main" id="{FE61994E-8C8F-7DF1-60D9-BDD39EA38B38}"/>
                </a:ext>
              </a:extLst>
            </p:cNvPr>
            <p:cNvPicPr>
              <a:picLocks noChangeAspect="1"/>
            </p:cNvPicPr>
            <p:nvPr/>
          </p:nvPicPr>
          <p:blipFill>
            <a:blip r:embed="rId2">
              <a:extLst>
                <a:ext uri="{28A0092B-C50C-407E-A947-70E740481C1C}">
                  <a14:useLocalDpi xmlns:a14="http://schemas.microsoft.com/office/drawing/2010/main" val="0"/>
                </a:ext>
              </a:extLst>
            </a:blip>
            <a:srcRect t="18470" b="18470"/>
            <a:stretch/>
          </p:blipFill>
          <p:spPr>
            <a:xfrm>
              <a:off x="10628" y="1442599"/>
              <a:ext cx="12164325" cy="3907614"/>
            </a:xfrm>
            <a:prstGeom prst="rect">
              <a:avLst/>
            </a:prstGeom>
          </p:spPr>
        </p:pic>
        <p:grpSp>
          <p:nvGrpSpPr>
            <p:cNvPr id="12" name="Group 11">
              <a:extLst>
                <a:ext uri="{FF2B5EF4-FFF2-40B4-BE49-F238E27FC236}">
                  <a16:creationId xmlns:a16="http://schemas.microsoft.com/office/drawing/2014/main" id="{37CA79F8-B383-BFEA-499B-3FD71430F0F3}"/>
                </a:ext>
              </a:extLst>
            </p:cNvPr>
            <p:cNvGrpSpPr/>
            <p:nvPr/>
          </p:nvGrpSpPr>
          <p:grpSpPr>
            <a:xfrm>
              <a:off x="1045773" y="1728635"/>
              <a:ext cx="10100458" cy="3042051"/>
              <a:chOff x="1045773" y="1728635"/>
              <a:chExt cx="10100458" cy="3042051"/>
            </a:xfrm>
          </p:grpSpPr>
          <p:sp>
            <p:nvSpPr>
              <p:cNvPr id="5" name="TextBox 4">
                <a:extLst>
                  <a:ext uri="{FF2B5EF4-FFF2-40B4-BE49-F238E27FC236}">
                    <a16:creationId xmlns:a16="http://schemas.microsoft.com/office/drawing/2014/main" id="{4F3E122F-CA24-51A9-CE06-6E1893E6B232}"/>
                  </a:ext>
                </a:extLst>
              </p:cNvPr>
              <p:cNvSpPr txBox="1"/>
              <p:nvPr/>
            </p:nvSpPr>
            <p:spPr>
              <a:xfrm>
                <a:off x="1501905" y="1728635"/>
                <a:ext cx="2033221" cy="323165"/>
              </a:xfrm>
              <a:prstGeom prst="rect">
                <a:avLst/>
              </a:prstGeom>
              <a:noFill/>
            </p:spPr>
            <p:txBody>
              <a:bodyPr wrap="square">
                <a:spAutoFit/>
              </a:bodyPr>
              <a:lstStyle/>
              <a:p>
                <a:pPr algn="ctr"/>
                <a:r>
                  <a:rPr lang="en-IN" sz="1500" b="1" dirty="0">
                    <a:solidFill>
                      <a:schemeClr val="bg1"/>
                    </a:solidFill>
                    <a:latin typeface="BNPP Sans" panose="02000000000000000000" pitchFamily="2" charset="0"/>
                  </a:rPr>
                  <a:t>Security selection</a:t>
                </a:r>
              </a:p>
            </p:txBody>
          </p:sp>
          <p:sp>
            <p:nvSpPr>
              <p:cNvPr id="10" name="TextBox 9">
                <a:extLst>
                  <a:ext uri="{FF2B5EF4-FFF2-40B4-BE49-F238E27FC236}">
                    <a16:creationId xmlns:a16="http://schemas.microsoft.com/office/drawing/2014/main" id="{FA0CEA74-9C7A-6F62-D277-F8394657D7B7}"/>
                  </a:ext>
                </a:extLst>
              </p:cNvPr>
              <p:cNvSpPr txBox="1"/>
              <p:nvPr/>
            </p:nvSpPr>
            <p:spPr>
              <a:xfrm>
                <a:off x="1045773" y="3077915"/>
                <a:ext cx="2906573" cy="1692771"/>
              </a:xfrm>
              <a:prstGeom prst="rect">
                <a:avLst/>
              </a:prstGeom>
              <a:noFill/>
            </p:spPr>
            <p:txBody>
              <a:bodyPr wrap="square" rtlCol="0">
                <a:spAutoFit/>
              </a:bodyPr>
              <a:lstStyle/>
              <a:p>
                <a:pPr marL="171450" indent="-171450">
                  <a:buFont typeface="Arial" panose="020B0604020202020204" pitchFamily="34" charset="0"/>
                  <a:buChar char="•"/>
                </a:pPr>
                <a:r>
                  <a:rPr lang="en-US" sz="1300" b="1" dirty="0">
                    <a:solidFill>
                      <a:schemeClr val="tx1">
                        <a:lumMod val="75000"/>
                        <a:lumOff val="25000"/>
                      </a:schemeClr>
                    </a:solidFill>
                    <a:latin typeface="BNPP Sans Light" panose="02000503020000020004" pitchFamily="2" charset="0"/>
                  </a:rPr>
                  <a:t>For every selected state/UT, SDL with longest maturity maturing during the six-month period ending Dec 31, 2026, is selected to be part of the index.</a:t>
                </a:r>
              </a:p>
              <a:p>
                <a:pPr marL="171450" indent="-171450">
                  <a:buFont typeface="Arial" panose="020B0604020202020204" pitchFamily="34" charset="0"/>
                  <a:buChar char="•"/>
                </a:pPr>
                <a:endParaRPr lang="en-US" sz="1300" b="1" dirty="0">
                  <a:solidFill>
                    <a:schemeClr val="tx1">
                      <a:lumMod val="75000"/>
                      <a:lumOff val="25000"/>
                    </a:schemeClr>
                  </a:solidFill>
                  <a:latin typeface="BNPP Sans Light" panose="02000503020000020004" pitchFamily="2" charset="0"/>
                </a:endParaRPr>
              </a:p>
              <a:p>
                <a:pPr marL="171450" indent="-171450">
                  <a:buFont typeface="Arial" panose="020B0604020202020204" pitchFamily="34" charset="0"/>
                  <a:buChar char="•"/>
                </a:pPr>
                <a:r>
                  <a:rPr lang="en-US" sz="1300" b="1" dirty="0">
                    <a:solidFill>
                      <a:schemeClr val="tx1">
                        <a:lumMod val="75000"/>
                        <a:lumOff val="25000"/>
                      </a:schemeClr>
                    </a:solidFill>
                    <a:latin typeface="BNPP Sans Light" panose="02000503020000020004" pitchFamily="2" charset="0"/>
                  </a:rPr>
                  <a:t>Only one SDL per state/UT to be part of the index.</a:t>
                </a:r>
                <a:endParaRPr lang="en-IN" sz="1300" b="1" dirty="0">
                  <a:solidFill>
                    <a:schemeClr val="tx1">
                      <a:lumMod val="75000"/>
                      <a:lumOff val="25000"/>
                    </a:schemeClr>
                  </a:solidFill>
                  <a:latin typeface="BNPP Sans Light" panose="02000503020000020004" pitchFamily="2" charset="0"/>
                </a:endParaRPr>
              </a:p>
            </p:txBody>
          </p:sp>
          <p:pic>
            <p:nvPicPr>
              <p:cNvPr id="13" name="Graphic 12">
                <a:extLst>
                  <a:ext uri="{FF2B5EF4-FFF2-40B4-BE49-F238E27FC236}">
                    <a16:creationId xmlns:a16="http://schemas.microsoft.com/office/drawing/2014/main" id="{25165831-0A83-CA07-5002-F92CFD952F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62684" y="2234948"/>
                <a:ext cx="382936" cy="562438"/>
              </a:xfrm>
              <a:prstGeom prst="rect">
                <a:avLst/>
              </a:prstGeom>
            </p:spPr>
          </p:pic>
          <p:sp>
            <p:nvSpPr>
              <p:cNvPr id="21" name="TextBox 20">
                <a:extLst>
                  <a:ext uri="{FF2B5EF4-FFF2-40B4-BE49-F238E27FC236}">
                    <a16:creationId xmlns:a16="http://schemas.microsoft.com/office/drawing/2014/main" id="{67473F18-9EDD-AF60-B678-BCA560D9EE72}"/>
                  </a:ext>
                </a:extLst>
              </p:cNvPr>
              <p:cNvSpPr txBox="1"/>
              <p:nvPr/>
            </p:nvSpPr>
            <p:spPr>
              <a:xfrm>
                <a:off x="5121115" y="1728635"/>
                <a:ext cx="2033221" cy="323165"/>
              </a:xfrm>
              <a:prstGeom prst="rect">
                <a:avLst/>
              </a:prstGeom>
              <a:noFill/>
            </p:spPr>
            <p:txBody>
              <a:bodyPr wrap="square">
                <a:spAutoFit/>
              </a:bodyPr>
              <a:lstStyle/>
              <a:p>
                <a:pPr algn="ctr"/>
                <a:r>
                  <a:rPr lang="en-IN" sz="1500" b="1" dirty="0">
                    <a:solidFill>
                      <a:schemeClr val="bg1"/>
                    </a:solidFill>
                    <a:latin typeface="BNPP Sans" panose="02000000000000000000" pitchFamily="2" charset="0"/>
                  </a:rPr>
                  <a:t>Weight assignment</a:t>
                </a:r>
              </a:p>
            </p:txBody>
          </p:sp>
          <p:sp>
            <p:nvSpPr>
              <p:cNvPr id="22" name="TextBox 21">
                <a:extLst>
                  <a:ext uri="{FF2B5EF4-FFF2-40B4-BE49-F238E27FC236}">
                    <a16:creationId xmlns:a16="http://schemas.microsoft.com/office/drawing/2014/main" id="{E5C1D4BC-F581-A175-BD0B-A1337F734E3E}"/>
                  </a:ext>
                </a:extLst>
              </p:cNvPr>
              <p:cNvSpPr txBox="1"/>
              <p:nvPr/>
            </p:nvSpPr>
            <p:spPr>
              <a:xfrm>
                <a:off x="4684439" y="3077915"/>
                <a:ext cx="2906573" cy="1492716"/>
              </a:xfrm>
              <a:prstGeom prst="rect">
                <a:avLst/>
              </a:prstGeom>
              <a:noFill/>
            </p:spPr>
            <p:txBody>
              <a:bodyPr wrap="square" rtlCol="0">
                <a:spAutoFit/>
              </a:bodyPr>
              <a:lstStyle/>
              <a:p>
                <a:pPr marL="171450" indent="-171450">
                  <a:buFont typeface="Arial" panose="020B0604020202020204" pitchFamily="34" charset="0"/>
                  <a:buChar char="•"/>
                </a:pPr>
                <a:r>
                  <a:rPr lang="en-US" sz="1300" b="1" dirty="0">
                    <a:solidFill>
                      <a:schemeClr val="tx1">
                        <a:lumMod val="75000"/>
                        <a:lumOff val="25000"/>
                      </a:schemeClr>
                    </a:solidFill>
                    <a:latin typeface="BNPP Sans Light" panose="02000503020000020004" pitchFamily="2" charset="0"/>
                  </a:rPr>
                  <a:t>Each state/UT that is part of the index is given equal weight as on the base date of the index. </a:t>
                </a:r>
              </a:p>
              <a:p>
                <a:pPr marL="171450" indent="-171450">
                  <a:buFont typeface="Arial" panose="020B0604020202020204" pitchFamily="34" charset="0"/>
                  <a:buChar char="•"/>
                </a:pPr>
                <a:endParaRPr lang="en-IN" sz="1300" b="1" dirty="0">
                  <a:solidFill>
                    <a:schemeClr val="tx1">
                      <a:lumMod val="75000"/>
                      <a:lumOff val="25000"/>
                    </a:schemeClr>
                  </a:solidFill>
                  <a:latin typeface="BNPP Sans Light" panose="02000503020000020004" pitchFamily="2" charset="0"/>
                </a:endParaRPr>
              </a:p>
              <a:p>
                <a:pPr marL="171450" indent="-171450">
                  <a:buFont typeface="Arial" panose="020B0604020202020204" pitchFamily="34" charset="0"/>
                  <a:buChar char="•"/>
                </a:pPr>
                <a:r>
                  <a:rPr lang="en-US" sz="1300" b="1" dirty="0">
                    <a:solidFill>
                      <a:schemeClr val="tx1">
                        <a:lumMod val="75000"/>
                        <a:lumOff val="25000"/>
                      </a:schemeClr>
                    </a:solidFill>
                    <a:latin typeface="BNPP Sans Light" panose="02000503020000020004" pitchFamily="2" charset="0"/>
                  </a:rPr>
                  <a:t>Subsequently, the security level weights may drift due to price movement and will not get reset</a:t>
                </a:r>
                <a:r>
                  <a:rPr lang="en-US" sz="1200" b="1" dirty="0">
                    <a:solidFill>
                      <a:schemeClr val="tx1">
                        <a:lumMod val="75000"/>
                        <a:lumOff val="25000"/>
                      </a:schemeClr>
                    </a:solidFill>
                    <a:latin typeface="BNPP Sans Light" panose="02000503020000020004" pitchFamily="2" charset="0"/>
                  </a:rPr>
                  <a:t>.</a:t>
                </a:r>
                <a:endParaRPr lang="en-IN" sz="1200" b="1" dirty="0">
                  <a:solidFill>
                    <a:schemeClr val="tx1">
                      <a:lumMod val="75000"/>
                      <a:lumOff val="25000"/>
                    </a:schemeClr>
                  </a:solidFill>
                  <a:latin typeface="BNPP Sans Light" panose="02000503020000020004" pitchFamily="2" charset="0"/>
                </a:endParaRPr>
              </a:p>
            </p:txBody>
          </p:sp>
          <p:sp>
            <p:nvSpPr>
              <p:cNvPr id="36" name="TextBox 35">
                <a:extLst>
                  <a:ext uri="{FF2B5EF4-FFF2-40B4-BE49-F238E27FC236}">
                    <a16:creationId xmlns:a16="http://schemas.microsoft.com/office/drawing/2014/main" id="{E8FFE63C-52CA-C886-24D7-CA5912C217A0}"/>
                  </a:ext>
                </a:extLst>
              </p:cNvPr>
              <p:cNvSpPr txBox="1"/>
              <p:nvPr/>
            </p:nvSpPr>
            <p:spPr>
              <a:xfrm>
                <a:off x="8754159" y="1728635"/>
                <a:ext cx="2033221" cy="323165"/>
              </a:xfrm>
              <a:prstGeom prst="rect">
                <a:avLst/>
              </a:prstGeom>
              <a:noFill/>
            </p:spPr>
            <p:txBody>
              <a:bodyPr wrap="square">
                <a:spAutoFit/>
              </a:bodyPr>
              <a:lstStyle/>
              <a:p>
                <a:pPr algn="ctr"/>
                <a:r>
                  <a:rPr lang="en-IN" sz="1500" b="1" dirty="0">
                    <a:solidFill>
                      <a:schemeClr val="bg1"/>
                    </a:solidFill>
                    <a:latin typeface="BNPP Sans" panose="02000000000000000000" pitchFamily="2" charset="0"/>
                  </a:rPr>
                  <a:t>Index rebalancing</a:t>
                </a:r>
              </a:p>
            </p:txBody>
          </p:sp>
          <p:sp>
            <p:nvSpPr>
              <p:cNvPr id="38" name="TextBox 37">
                <a:extLst>
                  <a:ext uri="{FF2B5EF4-FFF2-40B4-BE49-F238E27FC236}">
                    <a16:creationId xmlns:a16="http://schemas.microsoft.com/office/drawing/2014/main" id="{11573487-11AB-B0F0-4720-8242E415255E}"/>
                  </a:ext>
                </a:extLst>
              </p:cNvPr>
              <p:cNvSpPr txBox="1"/>
              <p:nvPr/>
            </p:nvSpPr>
            <p:spPr>
              <a:xfrm>
                <a:off x="8239658" y="3077915"/>
                <a:ext cx="2906573" cy="1092607"/>
              </a:xfrm>
              <a:prstGeom prst="rect">
                <a:avLst/>
              </a:prstGeom>
              <a:noFill/>
            </p:spPr>
            <p:txBody>
              <a:bodyPr wrap="square" rtlCol="0">
                <a:spAutoFit/>
              </a:bodyPr>
              <a:lstStyle/>
              <a:p>
                <a:pPr marL="171450" indent="-171450">
                  <a:buFont typeface="Arial" panose="020B0604020202020204" pitchFamily="34" charset="0"/>
                  <a:buChar char="•"/>
                </a:pPr>
                <a:r>
                  <a:rPr lang="en-US" sz="1300" b="1" dirty="0">
                    <a:solidFill>
                      <a:schemeClr val="tx1">
                        <a:lumMod val="75000"/>
                        <a:lumOff val="25000"/>
                      </a:schemeClr>
                    </a:solidFill>
                    <a:latin typeface="BNPP Sans Light" panose="02000503020000020004" pitchFamily="2" charset="0"/>
                  </a:rPr>
                  <a:t>On a semi-annual basis, index will be screened for compliance with the Norms for Debt Exchange Traded Funds (ETFs)/Index Funds</a:t>
                </a:r>
                <a:r>
                  <a:rPr lang="en-US" sz="1300" dirty="0">
                    <a:solidFill>
                      <a:schemeClr val="tx1">
                        <a:lumMod val="75000"/>
                        <a:lumOff val="25000"/>
                      </a:schemeClr>
                    </a:solidFill>
                    <a:latin typeface="BNPP Sans Light" panose="02000503020000020004" pitchFamily="2" charset="0"/>
                  </a:rPr>
                  <a:t>. </a:t>
                </a:r>
                <a:endParaRPr lang="en-IN" sz="1300" dirty="0">
                  <a:solidFill>
                    <a:schemeClr val="tx1">
                      <a:lumMod val="75000"/>
                      <a:lumOff val="25000"/>
                    </a:schemeClr>
                  </a:solidFill>
                  <a:latin typeface="BNPP Sans Light" panose="02000503020000020004" pitchFamily="2" charset="0"/>
                </a:endParaRPr>
              </a:p>
            </p:txBody>
          </p:sp>
          <p:pic>
            <p:nvPicPr>
              <p:cNvPr id="40" name="Graphic 39">
                <a:extLst>
                  <a:ext uri="{FF2B5EF4-FFF2-40B4-BE49-F238E27FC236}">
                    <a16:creationId xmlns:a16="http://schemas.microsoft.com/office/drawing/2014/main" id="{E90EEB46-48E9-0DA2-16FD-F0B1B2FE7A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52020" y="2194304"/>
                <a:ext cx="481539" cy="562438"/>
              </a:xfrm>
              <a:prstGeom prst="rect">
                <a:avLst/>
              </a:prstGeom>
            </p:spPr>
          </p:pic>
          <p:pic>
            <p:nvPicPr>
              <p:cNvPr id="41" name="Graphic 40">
                <a:extLst>
                  <a:ext uri="{FF2B5EF4-FFF2-40B4-BE49-F238E27FC236}">
                    <a16:creationId xmlns:a16="http://schemas.microsoft.com/office/drawing/2014/main" id="{017B0D5B-F6D2-5160-7086-77351834C4D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69682" y="2151813"/>
                <a:ext cx="646526" cy="624385"/>
              </a:xfrm>
              <a:prstGeom prst="rect">
                <a:avLst/>
              </a:prstGeom>
            </p:spPr>
          </p:pic>
        </p:grpSp>
      </p:grpSp>
      <p:pic>
        <p:nvPicPr>
          <p:cNvPr id="54" name="Graphic 53">
            <a:extLst>
              <a:ext uri="{FF2B5EF4-FFF2-40B4-BE49-F238E27FC236}">
                <a16:creationId xmlns:a16="http://schemas.microsoft.com/office/drawing/2014/main" id="{E6373905-F388-9ED2-B90C-0D107F41CBA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698" y="60964"/>
            <a:ext cx="435818" cy="457279"/>
          </a:xfrm>
          <a:prstGeom prst="rect">
            <a:avLst/>
          </a:prstGeom>
        </p:spPr>
      </p:pic>
      <p:sp>
        <p:nvSpPr>
          <p:cNvPr id="2" name="TextBox 1">
            <a:extLst>
              <a:ext uri="{FF2B5EF4-FFF2-40B4-BE49-F238E27FC236}">
                <a16:creationId xmlns:a16="http://schemas.microsoft.com/office/drawing/2014/main" id="{E0C28E8A-F4D4-23AC-719C-FBB199651ADA}"/>
              </a:ext>
            </a:extLst>
          </p:cNvPr>
          <p:cNvSpPr txBox="1"/>
          <p:nvPr/>
        </p:nvSpPr>
        <p:spPr>
          <a:xfrm>
            <a:off x="11472456" y="6413209"/>
            <a:ext cx="473206" cy="369332"/>
          </a:xfrm>
          <a:prstGeom prst="rect">
            <a:avLst/>
          </a:prstGeom>
          <a:noFill/>
        </p:spPr>
        <p:txBody>
          <a:bodyPr wrap="none" rtlCol="0">
            <a:spAutoFit/>
          </a:bodyPr>
          <a:lstStyle/>
          <a:p>
            <a:r>
              <a:rPr lang="en-US" b="1" dirty="0">
                <a:solidFill>
                  <a:schemeClr val="bg1"/>
                </a:solidFill>
                <a:latin typeface="Futura" pitchFamily="50" charset="0"/>
              </a:rPr>
              <a:t>06</a:t>
            </a:r>
          </a:p>
        </p:txBody>
      </p:sp>
      <p:sp>
        <p:nvSpPr>
          <p:cNvPr id="4" name="TextBox 3">
            <a:extLst>
              <a:ext uri="{FF2B5EF4-FFF2-40B4-BE49-F238E27FC236}">
                <a16:creationId xmlns:a16="http://schemas.microsoft.com/office/drawing/2014/main" id="{400FFA79-4897-C9D4-8F7D-0A9B80581E5D}"/>
              </a:ext>
            </a:extLst>
          </p:cNvPr>
          <p:cNvSpPr txBox="1"/>
          <p:nvPr/>
        </p:nvSpPr>
        <p:spPr>
          <a:xfrm>
            <a:off x="6408017" y="6430303"/>
            <a:ext cx="5076245" cy="230832"/>
          </a:xfrm>
          <a:prstGeom prst="rect">
            <a:avLst/>
          </a:prstGeom>
          <a:noFill/>
        </p:spPr>
        <p:txBody>
          <a:bodyPr wrap="square">
            <a:spAutoFit/>
          </a:bodyPr>
          <a:lstStyle/>
          <a:p>
            <a:pPr>
              <a:lnSpc>
                <a:spcPct val="100000"/>
              </a:lnSpc>
              <a:spcBef>
                <a:spcPts val="0"/>
              </a:spcBef>
              <a:spcAft>
                <a:spcPts val="0"/>
              </a:spcAft>
            </a:pPr>
            <a:r>
              <a:rPr lang="en-US" sz="900" dirty="0">
                <a:solidFill>
                  <a:schemeClr val="tx1">
                    <a:lumMod val="85000"/>
                    <a:lumOff val="15000"/>
                  </a:schemeClr>
                </a:solidFill>
                <a:latin typeface="BNPP Sans Light" panose="02000503020000020004" pitchFamily="2" charset="0"/>
              </a:rPr>
              <a:t>For complete details, please refer to SID available on our website (</a:t>
            </a:r>
            <a:r>
              <a:rPr lang="en-US" sz="900" dirty="0">
                <a:solidFill>
                  <a:schemeClr val="tx1">
                    <a:lumMod val="85000"/>
                    <a:lumOff val="15000"/>
                  </a:schemeClr>
                </a:solidFill>
                <a:latin typeface="BNPP Sans Light" panose="02000503020000020004" pitchFamily="2" charset="0"/>
                <a:hlinkClick r:id="rId11">
                  <a:extLst>
                    <a:ext uri="{A12FA001-AC4F-418D-AE19-62706E023703}">
                      <ahyp:hlinkClr xmlns:ahyp="http://schemas.microsoft.com/office/drawing/2018/hyperlinkcolor" val="tx"/>
                    </a:ext>
                  </a:extLst>
                </a:hlinkClick>
              </a:rPr>
              <a:t>www.barodabnpparibasmf.in</a:t>
            </a:r>
            <a:r>
              <a:rPr lang="en-US" sz="900" dirty="0">
                <a:solidFill>
                  <a:schemeClr val="tx1">
                    <a:lumMod val="85000"/>
                    <a:lumOff val="15000"/>
                  </a:schemeClr>
                </a:solidFill>
                <a:latin typeface="BNPP Sans Light" panose="02000503020000020004" pitchFamily="2" charset="0"/>
              </a:rPr>
              <a:t>).</a:t>
            </a:r>
          </a:p>
        </p:txBody>
      </p:sp>
      <p:pic>
        <p:nvPicPr>
          <p:cNvPr id="15" name="Graphic 14">
            <a:extLst>
              <a:ext uri="{FF2B5EF4-FFF2-40B4-BE49-F238E27FC236}">
                <a16:creationId xmlns:a16="http://schemas.microsoft.com/office/drawing/2014/main" id="{7AAF862E-A732-CDD3-2766-346A6E91CD0E}"/>
              </a:ext>
            </a:extLst>
          </p:cNvPr>
          <p:cNvPicPr>
            <a:picLocks noChangeAspect="1"/>
          </p:cNvPicPr>
          <p:nvPr/>
        </p:nvPicPr>
        <p:blipFill rotWithShape="1">
          <a:blip r:embed="rId12">
            <a:extLst>
              <a:ext uri="{96DAC541-7B7A-43D3-8B79-37D633B846F1}">
                <asvg:svgBlip xmlns:asvg="http://schemas.microsoft.com/office/drawing/2016/SVG/main" r:embed="rId13"/>
              </a:ext>
            </a:extLst>
          </a:blip>
          <a:srcRect r="71119" b="-4811"/>
          <a:stretch/>
        </p:blipFill>
        <p:spPr>
          <a:xfrm rot="5400000" flipH="1">
            <a:off x="11285963" y="474775"/>
            <a:ext cx="1371600" cy="422048"/>
          </a:xfrm>
          <a:prstGeom prst="rect">
            <a:avLst/>
          </a:prstGeom>
        </p:spPr>
      </p:pic>
    </p:spTree>
    <p:extLst>
      <p:ext uri="{BB962C8B-B14F-4D97-AF65-F5344CB8AC3E}">
        <p14:creationId xmlns:p14="http://schemas.microsoft.com/office/powerpoint/2010/main" val="3924513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09E148A-2C9A-2FAD-9F15-D057F28F9A23}"/>
              </a:ext>
            </a:extLst>
          </p:cNvPr>
          <p:cNvGrpSpPr/>
          <p:nvPr/>
        </p:nvGrpSpPr>
        <p:grpSpPr>
          <a:xfrm>
            <a:off x="-1" y="1"/>
            <a:ext cx="11484263" cy="546402"/>
            <a:chOff x="-1" y="1"/>
            <a:chExt cx="11484263" cy="546402"/>
          </a:xfrm>
        </p:grpSpPr>
        <p:sp>
          <p:nvSpPr>
            <p:cNvPr id="6" name="Rectangle 5">
              <a:extLst>
                <a:ext uri="{FF2B5EF4-FFF2-40B4-BE49-F238E27FC236}">
                  <a16:creationId xmlns:a16="http://schemas.microsoft.com/office/drawing/2014/main" id="{6EC8CDF0-6BF6-B005-089A-E187EF991C41}"/>
                </a:ext>
              </a:extLst>
            </p:cNvPr>
            <p:cNvSpPr/>
            <p:nvPr/>
          </p:nvSpPr>
          <p:spPr>
            <a:xfrm>
              <a:off x="-1" y="1"/>
              <a:ext cx="676505" cy="546402"/>
            </a:xfrm>
            <a:prstGeom prst="rect">
              <a:avLst/>
            </a:prstGeom>
            <a:solidFill>
              <a:srgbClr val="009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B7238E7C-A92D-D589-2CCA-D9FA7083F003}"/>
                </a:ext>
              </a:extLst>
            </p:cNvPr>
            <p:cNvCxnSpPr>
              <a:cxnSpLocks/>
            </p:cNvCxnSpPr>
            <p:nvPr/>
          </p:nvCxnSpPr>
          <p:spPr>
            <a:xfrm>
              <a:off x="-1" y="546403"/>
              <a:ext cx="11484263" cy="0"/>
            </a:xfrm>
            <a:prstGeom prst="line">
              <a:avLst/>
            </a:prstGeom>
            <a:ln w="15875">
              <a:solidFill>
                <a:srgbClr val="FF5C34"/>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903862F8-CF66-7E1A-2710-E2F2FD27B6AC}"/>
              </a:ext>
            </a:extLst>
          </p:cNvPr>
          <p:cNvSpPr txBox="1"/>
          <p:nvPr/>
        </p:nvSpPr>
        <p:spPr>
          <a:xfrm>
            <a:off x="676504" y="137849"/>
            <a:ext cx="5354555" cy="400110"/>
          </a:xfrm>
          <a:prstGeom prst="rect">
            <a:avLst/>
          </a:prstGeom>
          <a:noFill/>
        </p:spPr>
        <p:txBody>
          <a:bodyPr wrap="square">
            <a:spAutoFit/>
          </a:bodyPr>
          <a:lstStyle/>
          <a:p>
            <a:r>
              <a:rPr lang="en-IN" sz="2000" b="1" dirty="0">
                <a:solidFill>
                  <a:schemeClr val="tx1">
                    <a:lumMod val="65000"/>
                    <a:lumOff val="35000"/>
                  </a:schemeClr>
                </a:solidFill>
                <a:latin typeface="BNPP Sans" panose="02000000000000000000" pitchFamily="2" charset="0"/>
              </a:rPr>
              <a:t>Index Constituents: Ample outstanding stock</a:t>
            </a:r>
            <a:endParaRPr lang="en-US" sz="2000" b="1" dirty="0">
              <a:solidFill>
                <a:schemeClr val="tx1">
                  <a:lumMod val="65000"/>
                  <a:lumOff val="35000"/>
                </a:schemeClr>
              </a:solidFill>
              <a:latin typeface="BNPP Sans" panose="02000000000000000000" pitchFamily="2" charset="0"/>
            </a:endParaRPr>
          </a:p>
        </p:txBody>
      </p:sp>
      <p:sp>
        <p:nvSpPr>
          <p:cNvPr id="10" name="TextBox 9">
            <a:extLst>
              <a:ext uri="{FF2B5EF4-FFF2-40B4-BE49-F238E27FC236}">
                <a16:creationId xmlns:a16="http://schemas.microsoft.com/office/drawing/2014/main" id="{5C3DDCA9-2496-E161-2B70-98F4033F3D74}"/>
              </a:ext>
            </a:extLst>
          </p:cNvPr>
          <p:cNvSpPr txBox="1"/>
          <p:nvPr/>
        </p:nvSpPr>
        <p:spPr>
          <a:xfrm>
            <a:off x="2548647" y="5967024"/>
            <a:ext cx="8935615" cy="784830"/>
          </a:xfrm>
          <a:prstGeom prst="rect">
            <a:avLst/>
          </a:prstGeom>
          <a:noFill/>
        </p:spPr>
        <p:txBody>
          <a:bodyPr wrap="square">
            <a:spAutoFit/>
          </a:bodyPr>
          <a:lstStyle/>
          <a:p>
            <a:pPr algn="just"/>
            <a:r>
              <a:rPr lang="en-US" sz="900" dirty="0">
                <a:solidFill>
                  <a:schemeClr val="tx1">
                    <a:lumMod val="85000"/>
                    <a:lumOff val="15000"/>
                  </a:schemeClr>
                </a:solidFill>
                <a:latin typeface="BNPP Sans Light" panose="02000503020000020004" pitchFamily="2" charset="0"/>
              </a:rPr>
              <a:t>Map is not to scale and it is only for illustration purpose. </a:t>
            </a:r>
          </a:p>
          <a:p>
            <a:pPr algn="just"/>
            <a:r>
              <a:rPr lang="en-US" sz="900" dirty="0">
                <a:solidFill>
                  <a:schemeClr val="tx1">
                    <a:lumMod val="85000"/>
                    <a:lumOff val="15000"/>
                  </a:schemeClr>
                </a:solidFill>
                <a:latin typeface="BNPP Sans Light" panose="02000503020000020004" pitchFamily="2" charset="0"/>
              </a:rPr>
              <a:t>The Scheme (s) are neither Capital Protected nor guaranteed Return Product and may or may not generate return in line with Index. Though the fund is supposed to replicate the index constituents, it is important to note that the same is subject to availability of SDLs comprising the index and provision of the Scheme Information Document (SID). YTM generally does not include scheme expense, impact cost, etc. and returns can be different to that extent. Actual returns can be different because of tracking error, tracking difference, expenses, etc.</a:t>
            </a:r>
            <a:endParaRPr lang="en-IN" sz="900" dirty="0">
              <a:solidFill>
                <a:schemeClr val="tx1">
                  <a:lumMod val="85000"/>
                  <a:lumOff val="15000"/>
                </a:schemeClr>
              </a:solidFill>
              <a:latin typeface="BNPP Sans Light" panose="02000503020000020004" pitchFamily="2" charset="0"/>
            </a:endParaRPr>
          </a:p>
        </p:txBody>
      </p:sp>
      <p:pic>
        <p:nvPicPr>
          <p:cNvPr id="100" name="Graphic 99">
            <a:extLst>
              <a:ext uri="{FF2B5EF4-FFF2-40B4-BE49-F238E27FC236}">
                <a16:creationId xmlns:a16="http://schemas.microsoft.com/office/drawing/2014/main" id="{1E8B1916-8650-04F5-B2BA-4BE10A5C4D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334" y="46459"/>
            <a:ext cx="507269" cy="453486"/>
          </a:xfrm>
          <a:prstGeom prst="rect">
            <a:avLst/>
          </a:prstGeom>
        </p:spPr>
      </p:pic>
      <p:grpSp>
        <p:nvGrpSpPr>
          <p:cNvPr id="9" name="Group 8">
            <a:extLst>
              <a:ext uri="{FF2B5EF4-FFF2-40B4-BE49-F238E27FC236}">
                <a16:creationId xmlns:a16="http://schemas.microsoft.com/office/drawing/2014/main" id="{635E9CF6-7E85-CC9D-5A55-7CFAEE573AE8}"/>
              </a:ext>
            </a:extLst>
          </p:cNvPr>
          <p:cNvGrpSpPr/>
          <p:nvPr/>
        </p:nvGrpSpPr>
        <p:grpSpPr>
          <a:xfrm>
            <a:off x="8891465" y="1633576"/>
            <a:ext cx="2797230" cy="914626"/>
            <a:chOff x="8891465" y="1633576"/>
            <a:chExt cx="2797230" cy="914626"/>
          </a:xfrm>
        </p:grpSpPr>
        <p:grpSp>
          <p:nvGrpSpPr>
            <p:cNvPr id="26" name="Group 25"/>
            <p:cNvGrpSpPr/>
            <p:nvPr/>
          </p:nvGrpSpPr>
          <p:grpSpPr>
            <a:xfrm>
              <a:off x="8891465" y="1633576"/>
              <a:ext cx="1199484" cy="275653"/>
              <a:chOff x="2922104" y="6199557"/>
              <a:chExt cx="1199484" cy="275653"/>
            </a:xfrm>
          </p:grpSpPr>
          <p:sp>
            <p:nvSpPr>
              <p:cNvPr id="11" name="Oval 10"/>
              <p:cNvSpPr/>
              <p:nvPr/>
            </p:nvSpPr>
            <p:spPr>
              <a:xfrm>
                <a:off x="2922104" y="6276998"/>
                <a:ext cx="120770" cy="120770"/>
              </a:xfrm>
              <a:prstGeom prst="ellipse">
                <a:avLst/>
              </a:prstGeom>
              <a:solidFill>
                <a:srgbClr val="FF5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023210" y="6199557"/>
                <a:ext cx="1098378" cy="275653"/>
              </a:xfrm>
              <a:prstGeom prst="rect">
                <a:avLst/>
              </a:prstGeom>
            </p:spPr>
            <p:txBody>
              <a:bodyPr wrap="none">
                <a:spAutoFit/>
              </a:bodyPr>
              <a:lstStyle/>
              <a:p>
                <a:pPr algn="ctr">
                  <a:lnSpc>
                    <a:spcPct val="107000"/>
                  </a:lnSpc>
                </a:pPr>
                <a:r>
                  <a:rPr lang="en-US" sz="1200" dirty="0">
                    <a:solidFill>
                      <a:schemeClr val="tx1">
                        <a:lumMod val="85000"/>
                        <a:lumOff val="15000"/>
                      </a:schemeClr>
                    </a:solidFill>
                    <a:latin typeface="BNPP Sans "/>
                    <a:ea typeface="Times New Roman" panose="02020603050405020304" pitchFamily="18" charset="0"/>
                    <a:cs typeface="Times New Roman" panose="02020603050405020304" pitchFamily="18" charset="0"/>
                  </a:rPr>
                  <a:t>Maturity Date</a:t>
                </a:r>
                <a:endParaRPr lang="en-IN" sz="1200" dirty="0">
                  <a:solidFill>
                    <a:schemeClr val="tx1">
                      <a:lumMod val="85000"/>
                      <a:lumOff val="15000"/>
                    </a:schemeClr>
                  </a:solidFill>
                  <a:latin typeface="BNPP Sans "/>
                  <a:ea typeface="Times New Roman" panose="02020603050405020304" pitchFamily="18" charset="0"/>
                  <a:cs typeface="Times New Roman" panose="02020603050405020304" pitchFamily="18" charset="0"/>
                </a:endParaRPr>
              </a:p>
            </p:txBody>
          </p:sp>
        </p:grpSp>
        <p:grpSp>
          <p:nvGrpSpPr>
            <p:cNvPr id="27" name="Group 26"/>
            <p:cNvGrpSpPr/>
            <p:nvPr/>
          </p:nvGrpSpPr>
          <p:grpSpPr>
            <a:xfrm>
              <a:off x="8891465" y="1954213"/>
              <a:ext cx="2797230" cy="289951"/>
              <a:chOff x="4259870" y="6199557"/>
              <a:chExt cx="2797230" cy="289951"/>
            </a:xfrm>
          </p:grpSpPr>
          <p:sp>
            <p:nvSpPr>
              <p:cNvPr id="86" name="Oval 85"/>
              <p:cNvSpPr/>
              <p:nvPr/>
            </p:nvSpPr>
            <p:spPr>
              <a:xfrm>
                <a:off x="4259870" y="6276998"/>
                <a:ext cx="120770" cy="120770"/>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4360976" y="6199557"/>
                <a:ext cx="2696124" cy="289951"/>
              </a:xfrm>
              <a:prstGeom prst="rect">
                <a:avLst/>
              </a:prstGeom>
            </p:spPr>
            <p:txBody>
              <a:bodyPr wrap="none">
                <a:spAutoFit/>
              </a:bodyPr>
              <a:lstStyle/>
              <a:p>
                <a:pPr algn="ctr">
                  <a:lnSpc>
                    <a:spcPct val="107000"/>
                  </a:lnSpc>
                </a:pPr>
                <a:r>
                  <a:rPr lang="en-US" sz="1200" dirty="0">
                    <a:solidFill>
                      <a:schemeClr val="tx1">
                        <a:lumMod val="85000"/>
                        <a:lumOff val="15000"/>
                      </a:schemeClr>
                    </a:solidFill>
                    <a:latin typeface="BNPP Sans "/>
                    <a:ea typeface="Times New Roman" panose="02020603050405020304" pitchFamily="18" charset="0"/>
                    <a:cs typeface="Times New Roman" panose="02020603050405020304" pitchFamily="18" charset="0"/>
                  </a:rPr>
                  <a:t>Issuer Outstanding Amount  (</a:t>
                </a:r>
                <a:r>
                  <a:rPr lang="en-US" sz="1200" dirty="0" err="1">
                    <a:solidFill>
                      <a:schemeClr val="tx1">
                        <a:lumMod val="85000"/>
                        <a:lumOff val="15000"/>
                      </a:schemeClr>
                    </a:solidFill>
                    <a:latin typeface="BNPP Sans "/>
                    <a:ea typeface="Times New Roman" panose="02020603050405020304" pitchFamily="18" charset="0"/>
                    <a:cs typeface="Times New Roman" panose="02020603050405020304" pitchFamily="18" charset="0"/>
                  </a:rPr>
                  <a:t>Rs</a:t>
                </a:r>
                <a:r>
                  <a:rPr lang="en-US" sz="1200" dirty="0">
                    <a:solidFill>
                      <a:schemeClr val="tx1">
                        <a:lumMod val="85000"/>
                        <a:lumOff val="15000"/>
                      </a:schemeClr>
                    </a:solidFill>
                    <a:latin typeface="BNPP Sans "/>
                    <a:ea typeface="Times New Roman" panose="02020603050405020304" pitchFamily="18" charset="0"/>
                    <a:cs typeface="Times New Roman" panose="02020603050405020304" pitchFamily="18" charset="0"/>
                  </a:rPr>
                  <a:t> </a:t>
                </a:r>
                <a:r>
                  <a:rPr lang="en-US" sz="1200" dirty="0" err="1">
                    <a:solidFill>
                      <a:schemeClr val="tx1">
                        <a:lumMod val="85000"/>
                        <a:lumOff val="15000"/>
                      </a:schemeClr>
                    </a:solidFill>
                    <a:latin typeface="BNPP Sans "/>
                    <a:ea typeface="Times New Roman" panose="02020603050405020304" pitchFamily="18" charset="0"/>
                    <a:cs typeface="Times New Roman" panose="02020603050405020304" pitchFamily="18" charset="0"/>
                  </a:rPr>
                  <a:t>Crs</a:t>
                </a:r>
                <a:r>
                  <a:rPr lang="en-US" sz="1200" dirty="0">
                    <a:solidFill>
                      <a:schemeClr val="tx1">
                        <a:lumMod val="85000"/>
                        <a:lumOff val="15000"/>
                      </a:schemeClr>
                    </a:solidFill>
                    <a:latin typeface="BNPP Sans "/>
                    <a:ea typeface="Times New Roman" panose="02020603050405020304" pitchFamily="18" charset="0"/>
                    <a:cs typeface="Times New Roman" panose="02020603050405020304" pitchFamily="18" charset="0"/>
                  </a:rPr>
                  <a:t>)</a:t>
                </a:r>
                <a:endParaRPr lang="en-IN" sz="1200" dirty="0">
                  <a:solidFill>
                    <a:schemeClr val="tx1">
                      <a:lumMod val="85000"/>
                      <a:lumOff val="15000"/>
                    </a:schemeClr>
                  </a:solidFill>
                  <a:latin typeface="BNPP Sans "/>
                  <a:ea typeface="Times New Roman" panose="02020603050405020304" pitchFamily="18" charset="0"/>
                  <a:cs typeface="Times New Roman" panose="02020603050405020304" pitchFamily="18" charset="0"/>
                </a:endParaRPr>
              </a:p>
            </p:txBody>
          </p:sp>
        </p:grpSp>
        <p:grpSp>
          <p:nvGrpSpPr>
            <p:cNvPr id="37" name="Group 36"/>
            <p:cNvGrpSpPr/>
            <p:nvPr/>
          </p:nvGrpSpPr>
          <p:grpSpPr>
            <a:xfrm>
              <a:off x="8891465" y="2272549"/>
              <a:ext cx="760710" cy="275653"/>
              <a:chOff x="7176797" y="6199557"/>
              <a:chExt cx="760710" cy="275653"/>
            </a:xfrm>
          </p:grpSpPr>
          <p:sp>
            <p:nvSpPr>
              <p:cNvPr id="87" name="Oval 86"/>
              <p:cNvSpPr/>
              <p:nvPr/>
            </p:nvSpPr>
            <p:spPr>
              <a:xfrm>
                <a:off x="7176797" y="6276998"/>
                <a:ext cx="120770" cy="120770"/>
              </a:xfrm>
              <a:prstGeom prst="ellipse">
                <a:avLst/>
              </a:prstGeom>
              <a:solidFill>
                <a:srgbClr val="009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7277903" y="6199557"/>
                <a:ext cx="659604" cy="275653"/>
              </a:xfrm>
              <a:prstGeom prst="rect">
                <a:avLst/>
              </a:prstGeom>
            </p:spPr>
            <p:txBody>
              <a:bodyPr wrap="none">
                <a:spAutoFit/>
              </a:bodyPr>
              <a:lstStyle/>
              <a:p>
                <a:pPr algn="ctr">
                  <a:lnSpc>
                    <a:spcPct val="107000"/>
                  </a:lnSpc>
                </a:pPr>
                <a:r>
                  <a:rPr lang="en-US" sz="1200" dirty="0">
                    <a:solidFill>
                      <a:schemeClr val="tx1">
                        <a:lumMod val="85000"/>
                        <a:lumOff val="15000"/>
                      </a:schemeClr>
                    </a:solidFill>
                    <a:latin typeface="BNPP Sans "/>
                    <a:ea typeface="Times New Roman" panose="02020603050405020304" pitchFamily="18" charset="0"/>
                    <a:cs typeface="Times New Roman" panose="02020603050405020304" pitchFamily="18" charset="0"/>
                  </a:rPr>
                  <a:t>Weight</a:t>
                </a:r>
                <a:endParaRPr lang="en-IN" sz="1200" dirty="0">
                  <a:solidFill>
                    <a:schemeClr val="tx1">
                      <a:lumMod val="85000"/>
                      <a:lumOff val="15000"/>
                    </a:schemeClr>
                  </a:solidFill>
                  <a:latin typeface="BNPP Sans "/>
                  <a:ea typeface="Times New Roman" panose="02020603050405020304" pitchFamily="18" charset="0"/>
                  <a:cs typeface="Times New Roman" panose="02020603050405020304" pitchFamily="18" charset="0"/>
                </a:endParaRPr>
              </a:p>
            </p:txBody>
          </p:sp>
        </p:grpSp>
      </p:grpSp>
      <p:grpSp>
        <p:nvGrpSpPr>
          <p:cNvPr id="38" name="Group 37"/>
          <p:cNvGrpSpPr/>
          <p:nvPr/>
        </p:nvGrpSpPr>
        <p:grpSpPr>
          <a:xfrm>
            <a:off x="8110191" y="2938714"/>
            <a:ext cx="3835471" cy="2985833"/>
            <a:chOff x="7037318" y="4117518"/>
            <a:chExt cx="3835471" cy="2985833"/>
          </a:xfrm>
        </p:grpSpPr>
        <p:sp>
          <p:nvSpPr>
            <p:cNvPr id="85" name="TextBox 84">
              <a:extLst>
                <a:ext uri="{FF2B5EF4-FFF2-40B4-BE49-F238E27FC236}">
                  <a16:creationId xmlns:a16="http://schemas.microsoft.com/office/drawing/2014/main" id="{A8126B95-9301-EF19-147C-1BBC562D97C7}"/>
                </a:ext>
              </a:extLst>
            </p:cNvPr>
            <p:cNvSpPr txBox="1"/>
            <p:nvPr/>
          </p:nvSpPr>
          <p:spPr>
            <a:xfrm>
              <a:off x="7037318" y="4117518"/>
              <a:ext cx="3835471" cy="336631"/>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600" b="1" dirty="0">
                  <a:solidFill>
                    <a:srgbClr val="FF5C34"/>
                  </a:solidFill>
                  <a:latin typeface="BNPP Sans "/>
                  <a:cs typeface="Times New Roman" panose="02020603050405020304" pitchFamily="18" charset="0"/>
                </a:rPr>
                <a:t>Nifty SDL December 2026 Index</a:t>
              </a:r>
              <a:endParaRPr lang="en-IN" sz="1600" b="1" dirty="0">
                <a:solidFill>
                  <a:srgbClr val="FF5C34"/>
                </a:solidFill>
                <a:latin typeface="BNPP Sans "/>
                <a:cs typeface="Times New Roman" panose="02020603050405020304" pitchFamily="18" charset="0"/>
              </a:endParaRPr>
            </a:p>
          </p:txBody>
        </p:sp>
        <p:grpSp>
          <p:nvGrpSpPr>
            <p:cNvPr id="25" name="Group 24"/>
            <p:cNvGrpSpPr/>
            <p:nvPr/>
          </p:nvGrpSpPr>
          <p:grpSpPr>
            <a:xfrm>
              <a:off x="7790382" y="4446710"/>
              <a:ext cx="2785603" cy="1480858"/>
              <a:chOff x="9020189" y="2484944"/>
              <a:chExt cx="2968517" cy="1578097"/>
            </a:xfrm>
          </p:grpSpPr>
          <p:grpSp>
            <p:nvGrpSpPr>
              <p:cNvPr id="23" name="Group 22"/>
              <p:cNvGrpSpPr/>
              <p:nvPr/>
            </p:nvGrpSpPr>
            <p:grpSpPr>
              <a:xfrm>
                <a:off x="9020189" y="2484944"/>
                <a:ext cx="2547833" cy="1578097"/>
                <a:chOff x="9020189" y="2484944"/>
                <a:chExt cx="2547833" cy="1578097"/>
              </a:xfrm>
            </p:grpSpPr>
            <p:sp>
              <p:nvSpPr>
                <p:cNvPr id="99" name="Rectangle 98"/>
                <p:cNvSpPr/>
                <p:nvPr/>
              </p:nvSpPr>
              <p:spPr>
                <a:xfrm>
                  <a:off x="9020189" y="2484946"/>
                  <a:ext cx="2547833" cy="427878"/>
                </a:xfrm>
                <a:prstGeom prst="rect">
                  <a:avLst/>
                </a:prstGeom>
                <a:solidFill>
                  <a:schemeClr val="bg1">
                    <a:lumMod val="85000"/>
                  </a:schemeClr>
                </a:solidFill>
                <a:ln w="15875">
                  <a:solidFill>
                    <a:srgbClr val="0096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Rectangle 89"/>
                <p:cNvSpPr/>
                <p:nvPr/>
              </p:nvSpPr>
              <p:spPr>
                <a:xfrm>
                  <a:off x="9020190" y="2484944"/>
                  <a:ext cx="2547832" cy="1578097"/>
                </a:xfrm>
                <a:prstGeom prst="rect">
                  <a:avLst/>
                </a:prstGeom>
                <a:ln w="15875">
                  <a:solidFill>
                    <a:srgbClr val="0096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TextBox 90">
                  <a:extLst>
                    <a:ext uri="{FF2B5EF4-FFF2-40B4-BE49-F238E27FC236}">
                      <a16:creationId xmlns:a16="http://schemas.microsoft.com/office/drawing/2014/main" id="{A8126B95-9301-EF19-147C-1BBC562D97C7}"/>
                    </a:ext>
                  </a:extLst>
                </p:cNvPr>
                <p:cNvSpPr txBox="1"/>
                <p:nvPr/>
              </p:nvSpPr>
              <p:spPr>
                <a:xfrm>
                  <a:off x="9901411" y="2500798"/>
                  <a:ext cx="782605" cy="414219"/>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b="1" dirty="0">
                      <a:solidFill>
                        <a:schemeClr val="tx1">
                          <a:lumMod val="85000"/>
                          <a:lumOff val="15000"/>
                        </a:schemeClr>
                      </a:solidFill>
                      <a:latin typeface="BNPP Sans "/>
                      <a:cs typeface="Times New Roman" panose="02020603050405020304" pitchFamily="18" charset="0"/>
                    </a:rPr>
                    <a:t>Total</a:t>
                  </a:r>
                  <a:endParaRPr lang="en-IN" b="1" dirty="0">
                    <a:solidFill>
                      <a:schemeClr val="tx1">
                        <a:lumMod val="85000"/>
                        <a:lumOff val="15000"/>
                      </a:schemeClr>
                    </a:solidFill>
                    <a:latin typeface="BNPP Sans "/>
                    <a:cs typeface="Times New Roman" panose="02020603050405020304" pitchFamily="18" charset="0"/>
                  </a:endParaRPr>
                </a:p>
              </p:txBody>
            </p:sp>
            <p:sp>
              <p:nvSpPr>
                <p:cNvPr id="92" name="Rectangle 91"/>
                <p:cNvSpPr/>
                <p:nvPr/>
              </p:nvSpPr>
              <p:spPr>
                <a:xfrm>
                  <a:off x="9020190" y="3011635"/>
                  <a:ext cx="1850544" cy="487569"/>
                </a:xfrm>
                <a:prstGeom prst="rect">
                  <a:avLst/>
                </a:prstGeom>
              </p:spPr>
              <p:txBody>
                <a:bodyPr wrap="square">
                  <a:spAutoFit/>
                </a:bodyPr>
                <a:lstStyle/>
                <a:p>
                  <a:pPr>
                    <a:lnSpc>
                      <a:spcPct val="107000"/>
                    </a:lnSpc>
                  </a:pPr>
                  <a:r>
                    <a:rPr lang="en-US" sz="1200" dirty="0">
                      <a:solidFill>
                        <a:schemeClr val="tx1">
                          <a:lumMod val="85000"/>
                          <a:lumOff val="15000"/>
                        </a:schemeClr>
                      </a:solidFill>
                      <a:latin typeface="BNPP Sans "/>
                      <a:ea typeface="Times New Roman" panose="02020603050405020304" pitchFamily="18" charset="0"/>
                      <a:cs typeface="Times New Roman" panose="02020603050405020304" pitchFamily="18" charset="0"/>
                    </a:rPr>
                    <a:t>Issuer Outstanding Amount  (</a:t>
                  </a:r>
                  <a:r>
                    <a:rPr lang="en-US" sz="1200" dirty="0" err="1">
                      <a:solidFill>
                        <a:schemeClr val="tx1">
                          <a:lumMod val="85000"/>
                          <a:lumOff val="15000"/>
                        </a:schemeClr>
                      </a:solidFill>
                      <a:latin typeface="BNPP Sans "/>
                      <a:ea typeface="Times New Roman" panose="02020603050405020304" pitchFamily="18" charset="0"/>
                      <a:cs typeface="Times New Roman" panose="02020603050405020304" pitchFamily="18" charset="0"/>
                    </a:rPr>
                    <a:t>Rs</a:t>
                  </a:r>
                  <a:r>
                    <a:rPr lang="en-US" sz="1200" dirty="0">
                      <a:solidFill>
                        <a:schemeClr val="tx1">
                          <a:lumMod val="85000"/>
                          <a:lumOff val="15000"/>
                        </a:schemeClr>
                      </a:solidFill>
                      <a:latin typeface="BNPP Sans "/>
                      <a:ea typeface="Times New Roman" panose="02020603050405020304" pitchFamily="18" charset="0"/>
                      <a:cs typeface="Times New Roman" panose="02020603050405020304" pitchFamily="18" charset="0"/>
                    </a:rPr>
                    <a:t> </a:t>
                  </a:r>
                  <a:r>
                    <a:rPr lang="en-US" sz="1200" dirty="0" err="1">
                      <a:solidFill>
                        <a:schemeClr val="tx1">
                          <a:lumMod val="85000"/>
                          <a:lumOff val="15000"/>
                        </a:schemeClr>
                      </a:solidFill>
                      <a:latin typeface="BNPP Sans "/>
                      <a:ea typeface="Times New Roman" panose="02020603050405020304" pitchFamily="18" charset="0"/>
                      <a:cs typeface="Times New Roman" panose="02020603050405020304" pitchFamily="18" charset="0"/>
                    </a:rPr>
                    <a:t>Crs</a:t>
                  </a:r>
                  <a:r>
                    <a:rPr lang="en-US" sz="1200" dirty="0">
                      <a:solidFill>
                        <a:schemeClr val="tx1">
                          <a:lumMod val="85000"/>
                          <a:lumOff val="15000"/>
                        </a:schemeClr>
                      </a:solidFill>
                      <a:latin typeface="BNPP Sans "/>
                      <a:ea typeface="Times New Roman" panose="02020603050405020304" pitchFamily="18" charset="0"/>
                      <a:cs typeface="Times New Roman" panose="02020603050405020304" pitchFamily="18" charset="0"/>
                    </a:rPr>
                    <a:t>)</a:t>
                  </a:r>
                  <a:endParaRPr lang="en-IN" sz="1200" dirty="0">
                    <a:solidFill>
                      <a:schemeClr val="tx1">
                        <a:lumMod val="85000"/>
                        <a:lumOff val="15000"/>
                      </a:schemeClr>
                    </a:solidFill>
                    <a:latin typeface="BNPP Sans "/>
                    <a:ea typeface="Times New Roman" panose="02020603050405020304" pitchFamily="18" charset="0"/>
                    <a:cs typeface="Times New Roman" panose="02020603050405020304" pitchFamily="18" charset="0"/>
                  </a:endParaRPr>
                </a:p>
              </p:txBody>
            </p:sp>
            <p:sp>
              <p:nvSpPr>
                <p:cNvPr id="96" name="Rectangle 95"/>
                <p:cNvSpPr/>
                <p:nvPr/>
              </p:nvSpPr>
              <p:spPr>
                <a:xfrm>
                  <a:off x="9020190" y="3624543"/>
                  <a:ext cx="659604" cy="275653"/>
                </a:xfrm>
                <a:prstGeom prst="rect">
                  <a:avLst/>
                </a:prstGeom>
              </p:spPr>
              <p:txBody>
                <a:bodyPr wrap="none">
                  <a:spAutoFit/>
                </a:bodyPr>
                <a:lstStyle/>
                <a:p>
                  <a:pPr algn="ctr">
                    <a:lnSpc>
                      <a:spcPct val="107000"/>
                    </a:lnSpc>
                  </a:pPr>
                  <a:r>
                    <a:rPr lang="en-US" sz="1200" dirty="0">
                      <a:solidFill>
                        <a:schemeClr val="tx1">
                          <a:lumMod val="85000"/>
                          <a:lumOff val="15000"/>
                        </a:schemeClr>
                      </a:solidFill>
                      <a:latin typeface="BNPP Sans "/>
                      <a:ea typeface="Times New Roman" panose="02020603050405020304" pitchFamily="18" charset="0"/>
                      <a:cs typeface="Times New Roman" panose="02020603050405020304" pitchFamily="18" charset="0"/>
                    </a:rPr>
                    <a:t>Weight</a:t>
                  </a:r>
                  <a:endParaRPr lang="en-IN" sz="1200" dirty="0">
                    <a:solidFill>
                      <a:schemeClr val="tx1">
                        <a:lumMod val="85000"/>
                        <a:lumOff val="15000"/>
                      </a:schemeClr>
                    </a:solidFill>
                    <a:latin typeface="BNPP Sans "/>
                    <a:ea typeface="Times New Roman" panose="02020603050405020304" pitchFamily="18" charset="0"/>
                    <a:cs typeface="Times New Roman" panose="02020603050405020304" pitchFamily="18" charset="0"/>
                  </a:endParaRPr>
                </a:p>
              </p:txBody>
            </p:sp>
            <p:sp>
              <p:nvSpPr>
                <p:cNvPr id="101" name="Rectangle 100"/>
                <p:cNvSpPr/>
                <p:nvPr/>
              </p:nvSpPr>
              <p:spPr>
                <a:xfrm>
                  <a:off x="10498452" y="2980803"/>
                  <a:ext cx="998969" cy="427878"/>
                </a:xfrm>
                <a:prstGeom prst="rect">
                  <a:avLst/>
                </a:prstGeom>
                <a:solidFill>
                  <a:schemeClr val="bg1">
                    <a:lumMod val="95000"/>
                  </a:schemeClr>
                </a:solidFill>
                <a:ln w="158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Rectangle 101"/>
                <p:cNvSpPr/>
                <p:nvPr/>
              </p:nvSpPr>
              <p:spPr>
                <a:xfrm>
                  <a:off x="10498451" y="3548430"/>
                  <a:ext cx="998969" cy="427878"/>
                </a:xfrm>
                <a:prstGeom prst="rect">
                  <a:avLst/>
                </a:prstGeom>
                <a:solidFill>
                  <a:schemeClr val="bg1">
                    <a:lumMod val="95000"/>
                  </a:schemeClr>
                </a:solidFill>
                <a:ln w="158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3" name="Rectangle 102"/>
              <p:cNvSpPr/>
              <p:nvPr/>
            </p:nvSpPr>
            <p:spPr>
              <a:xfrm>
                <a:off x="10138162" y="3052573"/>
                <a:ext cx="1850544" cy="308990"/>
              </a:xfrm>
              <a:prstGeom prst="rect">
                <a:avLst/>
              </a:prstGeom>
            </p:spPr>
            <p:txBody>
              <a:bodyPr wrap="square">
                <a:spAutoFit/>
              </a:bodyPr>
              <a:lstStyle/>
              <a:p>
                <a:pPr marR="0" algn="ctr">
                  <a:lnSpc>
                    <a:spcPct val="107000"/>
                  </a:lnSpc>
                  <a:spcBef>
                    <a:spcPts val="0"/>
                  </a:spcBef>
                  <a:spcAft>
                    <a:spcPts val="0"/>
                  </a:spcAft>
                </a:pPr>
                <a:r>
                  <a:rPr lang="en-IN" sz="1200" dirty="0">
                    <a:solidFill>
                      <a:srgbClr val="D74B14"/>
                    </a:solidFill>
                    <a:latin typeface="BNPP Sans "/>
                    <a:cs typeface="Times New Roman" panose="02020603050405020304" pitchFamily="18" charset="0"/>
                  </a:rPr>
                  <a:t>1,64,144</a:t>
                </a:r>
              </a:p>
            </p:txBody>
          </p:sp>
          <p:sp>
            <p:nvSpPr>
              <p:cNvPr id="104" name="Rectangle 103"/>
              <p:cNvSpPr/>
              <p:nvPr/>
            </p:nvSpPr>
            <p:spPr>
              <a:xfrm>
                <a:off x="10126390" y="3638027"/>
                <a:ext cx="1850544" cy="289951"/>
              </a:xfrm>
              <a:prstGeom prst="rect">
                <a:avLst/>
              </a:prstGeom>
            </p:spPr>
            <p:txBody>
              <a:bodyPr wrap="square">
                <a:spAutoFit/>
              </a:bodyPr>
              <a:lstStyle/>
              <a:p>
                <a:pPr algn="ctr">
                  <a:lnSpc>
                    <a:spcPct val="107000"/>
                  </a:lnSpc>
                </a:pPr>
                <a:r>
                  <a:rPr lang="en-US" sz="1200" dirty="0">
                    <a:solidFill>
                      <a:srgbClr val="D74B14"/>
                    </a:solidFill>
                    <a:latin typeface="BNPP Sans "/>
                    <a:ea typeface="Times New Roman" panose="02020603050405020304" pitchFamily="18" charset="0"/>
                    <a:cs typeface="Times New Roman" panose="02020603050405020304" pitchFamily="18" charset="0"/>
                  </a:rPr>
                  <a:t>100%</a:t>
                </a:r>
                <a:endParaRPr lang="en-IN" sz="1200" dirty="0">
                  <a:solidFill>
                    <a:srgbClr val="D74B14"/>
                  </a:solidFill>
                  <a:latin typeface="BNPP Sans "/>
                  <a:ea typeface="Times New Roman" panose="02020603050405020304" pitchFamily="18" charset="0"/>
                  <a:cs typeface="Times New Roman" panose="02020603050405020304" pitchFamily="18" charset="0"/>
                </a:endParaRPr>
              </a:p>
            </p:txBody>
          </p:sp>
        </p:grpSp>
        <p:sp>
          <p:nvSpPr>
            <p:cNvPr id="105" name="TextBox 104">
              <a:extLst>
                <a:ext uri="{FF2B5EF4-FFF2-40B4-BE49-F238E27FC236}">
                  <a16:creationId xmlns:a16="http://schemas.microsoft.com/office/drawing/2014/main" id="{5F6BD61B-697B-373F-3796-6B98F48AA5E6}"/>
                </a:ext>
              </a:extLst>
            </p:cNvPr>
            <p:cNvSpPr txBox="1"/>
            <p:nvPr/>
          </p:nvSpPr>
          <p:spPr>
            <a:xfrm>
              <a:off x="7710579" y="5976255"/>
              <a:ext cx="2547833" cy="539438"/>
            </a:xfrm>
            <a:prstGeom prst="roundRect">
              <a:avLst/>
            </a:prstGeom>
            <a:solidFill>
              <a:srgbClr val="FF5C34"/>
            </a:solidFill>
            <a:ln>
              <a:noFill/>
            </a:ln>
          </p:spPr>
          <p:txBody>
            <a:bodyPr wrap="square">
              <a:spAutoFit/>
            </a:bodyPr>
            <a:lstStyle/>
            <a:p>
              <a:pPr algn="ctr">
                <a:lnSpc>
                  <a:spcPct val="107000"/>
                </a:lnSpc>
              </a:pPr>
              <a:r>
                <a:rPr lang="en-IN" sz="1200" b="1" dirty="0">
                  <a:solidFill>
                    <a:schemeClr val="bg1"/>
                  </a:solidFill>
                  <a:latin typeface="BNPP Sans "/>
                  <a:cs typeface="Times New Roman" panose="02020603050405020304" pitchFamily="18" charset="0"/>
                </a:rPr>
                <a:t>YTM as on 30-12-2022(Semi-Annualised): 7.37%</a:t>
              </a:r>
            </a:p>
          </p:txBody>
        </p:sp>
        <p:sp>
          <p:nvSpPr>
            <p:cNvPr id="7" name="TextBox 6">
              <a:extLst>
                <a:ext uri="{FF2B5EF4-FFF2-40B4-BE49-F238E27FC236}">
                  <a16:creationId xmlns:a16="http://schemas.microsoft.com/office/drawing/2014/main" id="{CE8CD7B2-7507-DC9C-FB68-C1F771910467}"/>
                </a:ext>
              </a:extLst>
            </p:cNvPr>
            <p:cNvSpPr txBox="1"/>
            <p:nvPr/>
          </p:nvSpPr>
          <p:spPr>
            <a:xfrm>
              <a:off x="7710579" y="6563913"/>
              <a:ext cx="2547833" cy="539438"/>
            </a:xfrm>
            <a:prstGeom prst="roundRect">
              <a:avLst/>
            </a:prstGeom>
            <a:solidFill>
              <a:srgbClr val="FF5C34"/>
            </a:solidFill>
            <a:ln>
              <a:noFill/>
            </a:ln>
          </p:spPr>
          <p:txBody>
            <a:bodyPr wrap="square">
              <a:spAutoFit/>
            </a:bodyPr>
            <a:lstStyle/>
            <a:p>
              <a:pPr algn="ctr">
                <a:lnSpc>
                  <a:spcPct val="107000"/>
                </a:lnSpc>
              </a:pPr>
              <a:r>
                <a:rPr lang="en-IN" sz="1200" b="1" dirty="0">
                  <a:solidFill>
                    <a:schemeClr val="bg1"/>
                  </a:solidFill>
                  <a:latin typeface="BNPP Sans "/>
                  <a:cs typeface="Times New Roman" panose="02020603050405020304" pitchFamily="18" charset="0"/>
                </a:rPr>
                <a:t>YTM as on 30-12-2022 (Annualised) : 7.51%</a:t>
              </a:r>
            </a:p>
          </p:txBody>
        </p:sp>
      </p:grpSp>
      <p:pic>
        <p:nvPicPr>
          <p:cNvPr id="12" name="Graphic 11">
            <a:extLst>
              <a:ext uri="{FF2B5EF4-FFF2-40B4-BE49-F238E27FC236}">
                <a16:creationId xmlns:a16="http://schemas.microsoft.com/office/drawing/2014/main" id="{BFD7C66C-F915-074E-911C-C7ECD364BC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5065" y="1104380"/>
            <a:ext cx="7774043" cy="4653703"/>
          </a:xfrm>
          <a:prstGeom prst="rect">
            <a:avLst/>
          </a:prstGeom>
        </p:spPr>
      </p:pic>
      <p:sp>
        <p:nvSpPr>
          <p:cNvPr id="2" name="TextBox 1">
            <a:extLst>
              <a:ext uri="{FF2B5EF4-FFF2-40B4-BE49-F238E27FC236}">
                <a16:creationId xmlns:a16="http://schemas.microsoft.com/office/drawing/2014/main" id="{EE365A9E-EABE-973B-940A-C6DE1E34F29F}"/>
              </a:ext>
            </a:extLst>
          </p:cNvPr>
          <p:cNvSpPr txBox="1"/>
          <p:nvPr/>
        </p:nvSpPr>
        <p:spPr>
          <a:xfrm>
            <a:off x="11472456" y="6413209"/>
            <a:ext cx="473206" cy="369332"/>
          </a:xfrm>
          <a:prstGeom prst="rect">
            <a:avLst/>
          </a:prstGeom>
          <a:noFill/>
        </p:spPr>
        <p:txBody>
          <a:bodyPr wrap="none" rtlCol="0">
            <a:spAutoFit/>
          </a:bodyPr>
          <a:lstStyle/>
          <a:p>
            <a:r>
              <a:rPr lang="en-US" b="1" dirty="0">
                <a:solidFill>
                  <a:schemeClr val="bg1"/>
                </a:solidFill>
                <a:latin typeface="Futura" pitchFamily="50" charset="0"/>
              </a:rPr>
              <a:t>07</a:t>
            </a:r>
          </a:p>
        </p:txBody>
      </p:sp>
      <p:pic>
        <p:nvPicPr>
          <p:cNvPr id="14" name="Graphic 13">
            <a:extLst>
              <a:ext uri="{FF2B5EF4-FFF2-40B4-BE49-F238E27FC236}">
                <a16:creationId xmlns:a16="http://schemas.microsoft.com/office/drawing/2014/main" id="{3C0E5D16-221F-23D2-36ED-74FF1E86DF58}"/>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r="65679" b="-1453"/>
          <a:stretch/>
        </p:blipFill>
        <p:spPr>
          <a:xfrm rot="5400000" flipH="1">
            <a:off x="11290568" y="470172"/>
            <a:ext cx="1371600" cy="431258"/>
          </a:xfrm>
          <a:prstGeom prst="rect">
            <a:avLst/>
          </a:prstGeom>
        </p:spPr>
      </p:pic>
    </p:spTree>
    <p:extLst>
      <p:ext uri="{BB962C8B-B14F-4D97-AF65-F5344CB8AC3E}">
        <p14:creationId xmlns:p14="http://schemas.microsoft.com/office/powerpoint/2010/main" val="2010602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AE3FE2-5ABB-D828-531A-553059B77659}"/>
              </a:ext>
            </a:extLst>
          </p:cNvPr>
          <p:cNvSpPr/>
          <p:nvPr/>
        </p:nvSpPr>
        <p:spPr>
          <a:xfrm>
            <a:off x="-1" y="0"/>
            <a:ext cx="12192001" cy="4506686"/>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3E37841-B8CF-73CE-5CCA-ABDEFA9CD5D6}"/>
              </a:ext>
            </a:extLst>
          </p:cNvPr>
          <p:cNvSpPr txBox="1"/>
          <p:nvPr/>
        </p:nvSpPr>
        <p:spPr>
          <a:xfrm>
            <a:off x="480909" y="1859340"/>
            <a:ext cx="4869304" cy="1077218"/>
          </a:xfrm>
          <a:prstGeom prst="rect">
            <a:avLst/>
          </a:prstGeom>
          <a:noFill/>
        </p:spPr>
        <p:txBody>
          <a:bodyPr wrap="square">
            <a:spAutoFit/>
          </a:bodyPr>
          <a:lstStyle/>
          <a:p>
            <a:r>
              <a:rPr lang="fr-FR" sz="3200" b="1" dirty="0">
                <a:solidFill>
                  <a:srgbClr val="FF5C34"/>
                </a:solidFill>
                <a:latin typeface="BNPP Sans" panose="02000000000000000000" pitchFamily="2" charset="0"/>
              </a:rPr>
              <a:t>STATE DEVELOPMENT LOANS </a:t>
            </a:r>
            <a:r>
              <a:rPr lang="en-IN" sz="3200" b="1" dirty="0">
                <a:solidFill>
                  <a:srgbClr val="00965E"/>
                </a:solidFill>
                <a:latin typeface="BNPP Sans" panose="02000000000000000000" pitchFamily="2" charset="0"/>
              </a:rPr>
              <a:t>(SDL)</a:t>
            </a:r>
          </a:p>
        </p:txBody>
      </p:sp>
      <p:sp>
        <p:nvSpPr>
          <p:cNvPr id="3" name="TextBox 2">
            <a:extLst>
              <a:ext uri="{FF2B5EF4-FFF2-40B4-BE49-F238E27FC236}">
                <a16:creationId xmlns:a16="http://schemas.microsoft.com/office/drawing/2014/main" id="{E2C3BEB0-1AF7-9EDF-55AD-565976E61400}"/>
              </a:ext>
            </a:extLst>
          </p:cNvPr>
          <p:cNvSpPr txBox="1"/>
          <p:nvPr/>
        </p:nvSpPr>
        <p:spPr>
          <a:xfrm>
            <a:off x="11472456" y="6413209"/>
            <a:ext cx="473206" cy="369332"/>
          </a:xfrm>
          <a:prstGeom prst="rect">
            <a:avLst/>
          </a:prstGeom>
          <a:noFill/>
        </p:spPr>
        <p:txBody>
          <a:bodyPr wrap="none" rtlCol="0">
            <a:spAutoFit/>
          </a:bodyPr>
          <a:lstStyle/>
          <a:p>
            <a:r>
              <a:rPr lang="en-US" b="1" dirty="0">
                <a:solidFill>
                  <a:schemeClr val="bg1"/>
                </a:solidFill>
                <a:latin typeface="Futura" pitchFamily="50" charset="0"/>
              </a:rPr>
              <a:t>08</a:t>
            </a:r>
          </a:p>
        </p:txBody>
      </p:sp>
      <p:pic>
        <p:nvPicPr>
          <p:cNvPr id="7" name="Graphic 6">
            <a:extLst>
              <a:ext uri="{FF2B5EF4-FFF2-40B4-BE49-F238E27FC236}">
                <a16:creationId xmlns:a16="http://schemas.microsoft.com/office/drawing/2014/main" id="{8BB83484-A935-684F-C0D7-C60C11A2BA7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34286"/>
          <a:stretch/>
        </p:blipFill>
        <p:spPr>
          <a:xfrm>
            <a:off x="4951720" y="0"/>
            <a:ext cx="5790517" cy="4506686"/>
          </a:xfrm>
          <a:prstGeom prst="rect">
            <a:avLst/>
          </a:prstGeom>
        </p:spPr>
      </p:pic>
    </p:spTree>
    <p:extLst>
      <p:ext uri="{BB962C8B-B14F-4D97-AF65-F5344CB8AC3E}">
        <p14:creationId xmlns:p14="http://schemas.microsoft.com/office/powerpoint/2010/main" val="1114530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09E148A-2C9A-2FAD-9F15-D057F28F9A23}"/>
              </a:ext>
            </a:extLst>
          </p:cNvPr>
          <p:cNvGrpSpPr/>
          <p:nvPr/>
        </p:nvGrpSpPr>
        <p:grpSpPr>
          <a:xfrm>
            <a:off x="-1" y="1"/>
            <a:ext cx="11484263" cy="546402"/>
            <a:chOff x="-1" y="1"/>
            <a:chExt cx="11484263" cy="546402"/>
          </a:xfrm>
        </p:grpSpPr>
        <p:sp>
          <p:nvSpPr>
            <p:cNvPr id="6" name="Rectangle 5">
              <a:extLst>
                <a:ext uri="{FF2B5EF4-FFF2-40B4-BE49-F238E27FC236}">
                  <a16:creationId xmlns:a16="http://schemas.microsoft.com/office/drawing/2014/main" id="{6EC8CDF0-6BF6-B005-089A-E187EF991C41}"/>
                </a:ext>
              </a:extLst>
            </p:cNvPr>
            <p:cNvSpPr/>
            <p:nvPr/>
          </p:nvSpPr>
          <p:spPr>
            <a:xfrm>
              <a:off x="-1" y="1"/>
              <a:ext cx="676505" cy="546402"/>
            </a:xfrm>
            <a:prstGeom prst="rect">
              <a:avLst/>
            </a:prstGeom>
            <a:solidFill>
              <a:srgbClr val="009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B7238E7C-A92D-D589-2CCA-D9FA7083F003}"/>
                </a:ext>
              </a:extLst>
            </p:cNvPr>
            <p:cNvCxnSpPr>
              <a:cxnSpLocks/>
            </p:cNvCxnSpPr>
            <p:nvPr/>
          </p:nvCxnSpPr>
          <p:spPr>
            <a:xfrm>
              <a:off x="-1" y="546403"/>
              <a:ext cx="11484263" cy="0"/>
            </a:xfrm>
            <a:prstGeom prst="line">
              <a:avLst/>
            </a:prstGeom>
            <a:ln w="15875">
              <a:solidFill>
                <a:srgbClr val="FF5C34"/>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903862F8-CF66-7E1A-2710-E2F2FD27B6AC}"/>
              </a:ext>
            </a:extLst>
          </p:cNvPr>
          <p:cNvSpPr txBox="1"/>
          <p:nvPr/>
        </p:nvSpPr>
        <p:spPr>
          <a:xfrm>
            <a:off x="676504" y="137849"/>
            <a:ext cx="5354555" cy="400110"/>
          </a:xfrm>
          <a:prstGeom prst="rect">
            <a:avLst/>
          </a:prstGeom>
          <a:noFill/>
        </p:spPr>
        <p:txBody>
          <a:bodyPr wrap="square">
            <a:spAutoFit/>
          </a:bodyPr>
          <a:lstStyle/>
          <a:p>
            <a:r>
              <a:rPr lang="en-IN" sz="2000" b="1" dirty="0">
                <a:solidFill>
                  <a:schemeClr val="tx1">
                    <a:lumMod val="65000"/>
                    <a:lumOff val="35000"/>
                  </a:schemeClr>
                </a:solidFill>
                <a:latin typeface="BNPP Sans" panose="02000000000000000000" pitchFamily="2" charset="0"/>
              </a:rPr>
              <a:t>SDL: An Introduction</a:t>
            </a:r>
            <a:endParaRPr lang="en-US" sz="2000" b="1" dirty="0">
              <a:solidFill>
                <a:schemeClr val="tx1">
                  <a:lumMod val="65000"/>
                  <a:lumOff val="35000"/>
                </a:schemeClr>
              </a:solidFill>
              <a:latin typeface="BNPP Sans" panose="02000000000000000000" pitchFamily="2" charset="0"/>
            </a:endParaRPr>
          </a:p>
        </p:txBody>
      </p:sp>
      <p:pic>
        <p:nvPicPr>
          <p:cNvPr id="4" name="Graphic 3">
            <a:extLst>
              <a:ext uri="{FF2B5EF4-FFF2-40B4-BE49-F238E27FC236}">
                <a16:creationId xmlns:a16="http://schemas.microsoft.com/office/drawing/2014/main" id="{5C594C7B-EC87-D502-CD91-CE7896577E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8822" y="69757"/>
            <a:ext cx="438860" cy="406890"/>
          </a:xfrm>
          <a:prstGeom prst="rect">
            <a:avLst/>
          </a:prstGeom>
        </p:spPr>
      </p:pic>
      <p:pic>
        <p:nvPicPr>
          <p:cNvPr id="12" name="Picture 11">
            <a:extLst>
              <a:ext uri="{FF2B5EF4-FFF2-40B4-BE49-F238E27FC236}">
                <a16:creationId xmlns:a16="http://schemas.microsoft.com/office/drawing/2014/main" id="{2C41D75B-0E2B-CF2D-CF49-C5BC87DB8A6B}"/>
              </a:ext>
            </a:extLst>
          </p:cNvPr>
          <p:cNvPicPr>
            <a:picLocks noChangeAspect="1"/>
          </p:cNvPicPr>
          <p:nvPr/>
        </p:nvPicPr>
        <p:blipFill rotWithShape="1">
          <a:blip r:embed="rId4">
            <a:extLst>
              <a:ext uri="{28A0092B-C50C-407E-A947-70E740481C1C}">
                <a14:useLocalDpi xmlns:a14="http://schemas.microsoft.com/office/drawing/2010/main" val="0"/>
              </a:ext>
            </a:extLst>
          </a:blip>
          <a:srcRect l="5005" t="20517" r="5005" b="21831"/>
          <a:stretch/>
        </p:blipFill>
        <p:spPr>
          <a:xfrm>
            <a:off x="0" y="1220075"/>
            <a:ext cx="12192001" cy="3925384"/>
          </a:xfrm>
          <a:prstGeom prst="rect">
            <a:avLst/>
          </a:prstGeom>
        </p:spPr>
      </p:pic>
      <p:sp>
        <p:nvSpPr>
          <p:cNvPr id="17" name="TextBox 16">
            <a:extLst>
              <a:ext uri="{FF2B5EF4-FFF2-40B4-BE49-F238E27FC236}">
                <a16:creationId xmlns:a16="http://schemas.microsoft.com/office/drawing/2014/main" id="{20ADA31F-F0EF-906F-1EC7-027710FE292D}"/>
              </a:ext>
            </a:extLst>
          </p:cNvPr>
          <p:cNvSpPr txBox="1"/>
          <p:nvPr/>
        </p:nvSpPr>
        <p:spPr>
          <a:xfrm>
            <a:off x="848945" y="1781673"/>
            <a:ext cx="772969" cy="323165"/>
          </a:xfrm>
          <a:prstGeom prst="rect">
            <a:avLst/>
          </a:prstGeom>
          <a:noFill/>
        </p:spPr>
        <p:txBody>
          <a:bodyPr wrap="none" rtlCol="0">
            <a:spAutoFit/>
          </a:bodyPr>
          <a:lstStyle/>
          <a:p>
            <a:pPr algn="ctr"/>
            <a:r>
              <a:rPr lang="en-IN" sz="1500" b="0" dirty="0">
                <a:solidFill>
                  <a:schemeClr val="tx1">
                    <a:lumMod val="75000"/>
                    <a:lumOff val="25000"/>
                  </a:schemeClr>
                </a:solidFill>
                <a:latin typeface="BNPP Sans "/>
                <a:cs typeface="Calibri" panose="020F0502020204030204" pitchFamily="34" charset="0"/>
              </a:rPr>
              <a:t>Issuers</a:t>
            </a:r>
          </a:p>
        </p:txBody>
      </p:sp>
      <p:sp>
        <p:nvSpPr>
          <p:cNvPr id="18" name="TextBox 17">
            <a:extLst>
              <a:ext uri="{FF2B5EF4-FFF2-40B4-BE49-F238E27FC236}">
                <a16:creationId xmlns:a16="http://schemas.microsoft.com/office/drawing/2014/main" id="{A62610C9-DB45-C967-A8B7-8DC6A6C2FC98}"/>
              </a:ext>
            </a:extLst>
          </p:cNvPr>
          <p:cNvSpPr txBox="1"/>
          <p:nvPr/>
        </p:nvSpPr>
        <p:spPr>
          <a:xfrm>
            <a:off x="2259482" y="1673951"/>
            <a:ext cx="1842959" cy="553998"/>
          </a:xfrm>
          <a:prstGeom prst="rect">
            <a:avLst/>
          </a:prstGeom>
          <a:noFill/>
        </p:spPr>
        <p:txBody>
          <a:bodyPr wrap="square" rtlCol="0">
            <a:spAutoFit/>
          </a:bodyPr>
          <a:lstStyle/>
          <a:p>
            <a:pPr algn="ctr"/>
            <a:r>
              <a:rPr lang="en-IN" sz="1500" b="0" dirty="0">
                <a:solidFill>
                  <a:schemeClr val="tx1">
                    <a:lumMod val="75000"/>
                    <a:lumOff val="25000"/>
                  </a:schemeClr>
                </a:solidFill>
                <a:latin typeface="BNPP Sans "/>
                <a:cs typeface="Calibri" panose="020F0502020204030204" pitchFamily="34" charset="0"/>
              </a:rPr>
              <a:t>Interest and Principal Payment</a:t>
            </a:r>
          </a:p>
        </p:txBody>
      </p:sp>
      <p:sp>
        <p:nvSpPr>
          <p:cNvPr id="20" name="TextBox 19">
            <a:extLst>
              <a:ext uri="{FF2B5EF4-FFF2-40B4-BE49-F238E27FC236}">
                <a16:creationId xmlns:a16="http://schemas.microsoft.com/office/drawing/2014/main" id="{EAB3B8C3-EC54-D07F-04A2-EC02C4076C68}"/>
              </a:ext>
            </a:extLst>
          </p:cNvPr>
          <p:cNvSpPr txBox="1"/>
          <p:nvPr/>
        </p:nvSpPr>
        <p:spPr>
          <a:xfrm>
            <a:off x="4196624" y="1781673"/>
            <a:ext cx="1842959" cy="323165"/>
          </a:xfrm>
          <a:prstGeom prst="rect">
            <a:avLst/>
          </a:prstGeom>
          <a:noFill/>
        </p:spPr>
        <p:txBody>
          <a:bodyPr wrap="square" rtlCol="0">
            <a:spAutoFit/>
          </a:bodyPr>
          <a:lstStyle/>
          <a:p>
            <a:pPr marL="0" lvl="2" algn="ctr"/>
            <a:r>
              <a:rPr lang="en-IN" sz="1500" dirty="0">
                <a:solidFill>
                  <a:schemeClr val="tx1">
                    <a:lumMod val="75000"/>
                    <a:lumOff val="25000"/>
                  </a:schemeClr>
                </a:solidFill>
                <a:latin typeface="BNPP Sans "/>
                <a:cs typeface="Calibri" panose="020F0502020204030204" pitchFamily="34" charset="0"/>
              </a:rPr>
              <a:t>Statutory Support</a:t>
            </a:r>
          </a:p>
        </p:txBody>
      </p:sp>
      <p:sp>
        <p:nvSpPr>
          <p:cNvPr id="21" name="TextBox 20">
            <a:extLst>
              <a:ext uri="{FF2B5EF4-FFF2-40B4-BE49-F238E27FC236}">
                <a16:creationId xmlns:a16="http://schemas.microsoft.com/office/drawing/2014/main" id="{9A080983-810F-C1B3-299F-A16EBB098F2A}"/>
              </a:ext>
            </a:extLst>
          </p:cNvPr>
          <p:cNvSpPr txBox="1"/>
          <p:nvPr/>
        </p:nvSpPr>
        <p:spPr>
          <a:xfrm>
            <a:off x="6144803" y="1781673"/>
            <a:ext cx="1842959" cy="323165"/>
          </a:xfrm>
          <a:prstGeom prst="rect">
            <a:avLst/>
          </a:prstGeom>
          <a:noFill/>
        </p:spPr>
        <p:txBody>
          <a:bodyPr wrap="square" rtlCol="0">
            <a:spAutoFit/>
          </a:bodyPr>
          <a:lstStyle/>
          <a:p>
            <a:pPr marL="0" lvl="1" algn="ctr"/>
            <a:r>
              <a:rPr lang="en-IN" sz="1500" dirty="0">
                <a:solidFill>
                  <a:schemeClr val="tx1">
                    <a:lumMod val="75000"/>
                    <a:lumOff val="25000"/>
                  </a:schemeClr>
                </a:solidFill>
                <a:latin typeface="BNPP Sans "/>
                <a:cs typeface="Calibri" panose="020F0502020204030204" pitchFamily="34" charset="0"/>
              </a:rPr>
              <a:t>Yields</a:t>
            </a:r>
          </a:p>
        </p:txBody>
      </p:sp>
      <p:sp>
        <p:nvSpPr>
          <p:cNvPr id="22" name="TextBox 21">
            <a:extLst>
              <a:ext uri="{FF2B5EF4-FFF2-40B4-BE49-F238E27FC236}">
                <a16:creationId xmlns:a16="http://schemas.microsoft.com/office/drawing/2014/main" id="{4BDB1439-48BD-3B0A-6C0F-4B01FB4AC436}"/>
              </a:ext>
            </a:extLst>
          </p:cNvPr>
          <p:cNvSpPr txBox="1"/>
          <p:nvPr/>
        </p:nvSpPr>
        <p:spPr>
          <a:xfrm>
            <a:off x="8090334" y="1781673"/>
            <a:ext cx="1842959" cy="323165"/>
          </a:xfrm>
          <a:prstGeom prst="rect">
            <a:avLst/>
          </a:prstGeom>
          <a:noFill/>
        </p:spPr>
        <p:txBody>
          <a:bodyPr wrap="square" rtlCol="0">
            <a:spAutoFit/>
          </a:bodyPr>
          <a:lstStyle/>
          <a:p>
            <a:pPr marL="0" lvl="2" algn="ctr"/>
            <a:r>
              <a:rPr lang="en-IN" sz="1500" dirty="0">
                <a:solidFill>
                  <a:schemeClr val="tx1">
                    <a:lumMod val="75000"/>
                    <a:lumOff val="25000"/>
                  </a:schemeClr>
                </a:solidFill>
                <a:latin typeface="BNPP Sans "/>
                <a:cs typeface="Calibri" panose="020F0502020204030204" pitchFamily="34" charset="0"/>
              </a:rPr>
              <a:t>Credit Quality</a:t>
            </a:r>
          </a:p>
        </p:txBody>
      </p:sp>
      <p:sp>
        <p:nvSpPr>
          <p:cNvPr id="24" name="TextBox 23">
            <a:extLst>
              <a:ext uri="{FF2B5EF4-FFF2-40B4-BE49-F238E27FC236}">
                <a16:creationId xmlns:a16="http://schemas.microsoft.com/office/drawing/2014/main" id="{94C6AD46-062C-64F1-5D57-F45BE922D3AC}"/>
              </a:ext>
            </a:extLst>
          </p:cNvPr>
          <p:cNvSpPr txBox="1"/>
          <p:nvPr/>
        </p:nvSpPr>
        <p:spPr>
          <a:xfrm>
            <a:off x="10035865" y="1781673"/>
            <a:ext cx="1842959" cy="323165"/>
          </a:xfrm>
          <a:prstGeom prst="rect">
            <a:avLst/>
          </a:prstGeom>
          <a:noFill/>
        </p:spPr>
        <p:txBody>
          <a:bodyPr wrap="square" rtlCol="0">
            <a:spAutoFit/>
          </a:bodyPr>
          <a:lstStyle/>
          <a:p>
            <a:pPr marL="0" lvl="2" algn="ctr"/>
            <a:r>
              <a:rPr lang="en-IN" sz="1500" dirty="0">
                <a:solidFill>
                  <a:schemeClr val="tx1">
                    <a:lumMod val="75000"/>
                    <a:lumOff val="25000"/>
                  </a:schemeClr>
                </a:solidFill>
                <a:latin typeface="BNPP Sans "/>
                <a:cs typeface="Calibri" panose="020F0502020204030204" pitchFamily="34" charset="0"/>
              </a:rPr>
              <a:t>Risk Mitigation</a:t>
            </a:r>
          </a:p>
        </p:txBody>
      </p:sp>
      <p:sp>
        <p:nvSpPr>
          <p:cNvPr id="28" name="TextBox 27">
            <a:extLst>
              <a:ext uri="{FF2B5EF4-FFF2-40B4-BE49-F238E27FC236}">
                <a16:creationId xmlns:a16="http://schemas.microsoft.com/office/drawing/2014/main" id="{03B0A904-11A4-AAF8-0E07-B3D938212939}"/>
              </a:ext>
            </a:extLst>
          </p:cNvPr>
          <p:cNvSpPr txBox="1"/>
          <p:nvPr/>
        </p:nvSpPr>
        <p:spPr>
          <a:xfrm>
            <a:off x="607131" y="3347264"/>
            <a:ext cx="1256597" cy="492443"/>
          </a:xfrm>
          <a:prstGeom prst="rect">
            <a:avLst/>
          </a:prstGeom>
          <a:noFill/>
        </p:spPr>
        <p:txBody>
          <a:bodyPr wrap="square" rtlCol="0">
            <a:spAutoFit/>
          </a:bodyPr>
          <a:lstStyle/>
          <a:p>
            <a:pPr algn="ctr"/>
            <a:r>
              <a:rPr lang="en-IN" sz="1300" b="1" dirty="0">
                <a:solidFill>
                  <a:schemeClr val="tx1">
                    <a:lumMod val="75000"/>
                    <a:lumOff val="25000"/>
                  </a:schemeClr>
                </a:solidFill>
                <a:latin typeface="BNPP Sans Light" panose="02000503020000020004" pitchFamily="2" charset="0"/>
                <a:cs typeface="Calibri" panose="020F0502020204030204" pitchFamily="34" charset="0"/>
              </a:rPr>
              <a:t>State Governments</a:t>
            </a:r>
          </a:p>
        </p:txBody>
      </p:sp>
      <p:pic>
        <p:nvPicPr>
          <p:cNvPr id="29" name="Graphic 28">
            <a:extLst>
              <a:ext uri="{FF2B5EF4-FFF2-40B4-BE49-F238E27FC236}">
                <a16:creationId xmlns:a16="http://schemas.microsoft.com/office/drawing/2014/main" id="{7541F4F0-BA08-E986-F54A-F37613D42A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8983" y="2389128"/>
            <a:ext cx="732893" cy="732893"/>
          </a:xfrm>
          <a:prstGeom prst="rect">
            <a:avLst/>
          </a:prstGeom>
        </p:spPr>
      </p:pic>
      <p:sp>
        <p:nvSpPr>
          <p:cNvPr id="30" name="TextBox 29">
            <a:extLst>
              <a:ext uri="{FF2B5EF4-FFF2-40B4-BE49-F238E27FC236}">
                <a16:creationId xmlns:a16="http://schemas.microsoft.com/office/drawing/2014/main" id="{F412493B-DF27-D7FD-0F29-E4356661F8A4}"/>
              </a:ext>
            </a:extLst>
          </p:cNvPr>
          <p:cNvSpPr txBox="1"/>
          <p:nvPr/>
        </p:nvSpPr>
        <p:spPr>
          <a:xfrm>
            <a:off x="2231650" y="3347264"/>
            <a:ext cx="1898622" cy="1292662"/>
          </a:xfrm>
          <a:prstGeom prst="rect">
            <a:avLst/>
          </a:prstGeom>
          <a:noFill/>
        </p:spPr>
        <p:txBody>
          <a:bodyPr wrap="square" rtlCol="0">
            <a:spAutoFit/>
          </a:bodyPr>
          <a:lstStyle/>
          <a:p>
            <a:pPr marL="0" lvl="1" algn="ctr"/>
            <a:r>
              <a:rPr lang="en-IN" sz="1300" b="1" dirty="0">
                <a:solidFill>
                  <a:schemeClr val="tx1">
                    <a:lumMod val="75000"/>
                    <a:lumOff val="25000"/>
                  </a:schemeClr>
                </a:solidFill>
                <a:latin typeface="BNPP Sans Light" panose="02000503020000020004" pitchFamily="2" charset="0"/>
                <a:cs typeface="Calibri" panose="020F0502020204030204" pitchFamily="34" charset="0"/>
              </a:rPr>
              <a:t>Like G-Secs, at half yearly intervals. Paid by the RBI from a state’s allocation of central government funds</a:t>
            </a:r>
          </a:p>
        </p:txBody>
      </p:sp>
      <p:sp>
        <p:nvSpPr>
          <p:cNvPr id="31" name="TextBox 30">
            <a:extLst>
              <a:ext uri="{FF2B5EF4-FFF2-40B4-BE49-F238E27FC236}">
                <a16:creationId xmlns:a16="http://schemas.microsoft.com/office/drawing/2014/main" id="{CF36B8A3-1532-2AFD-DB63-66BE9A0F7895}"/>
              </a:ext>
            </a:extLst>
          </p:cNvPr>
          <p:cNvSpPr txBox="1"/>
          <p:nvPr/>
        </p:nvSpPr>
        <p:spPr>
          <a:xfrm>
            <a:off x="4207703" y="3347264"/>
            <a:ext cx="1820800" cy="1292662"/>
          </a:xfrm>
          <a:prstGeom prst="rect">
            <a:avLst/>
          </a:prstGeom>
          <a:noFill/>
        </p:spPr>
        <p:txBody>
          <a:bodyPr wrap="square" rtlCol="0">
            <a:spAutoFit/>
          </a:bodyPr>
          <a:lstStyle/>
          <a:p>
            <a:pPr marL="0" lvl="1" algn="ctr"/>
            <a:r>
              <a:rPr lang="en-IN" sz="1300" b="1" dirty="0">
                <a:solidFill>
                  <a:schemeClr val="tx1">
                    <a:lumMod val="75000"/>
                    <a:lumOff val="25000"/>
                  </a:schemeClr>
                </a:solidFill>
                <a:latin typeface="BNPP Sans Light" panose="02000503020000020004" pitchFamily="2" charset="0"/>
                <a:cs typeface="Calibri" panose="020F0502020204030204" pitchFamily="34" charset="0"/>
              </a:rPr>
              <a:t>Eligible for SLR</a:t>
            </a:r>
          </a:p>
          <a:p>
            <a:pPr marL="0" lvl="1" algn="ctr"/>
            <a:endParaRPr lang="en-IN" sz="1300" b="1" dirty="0">
              <a:solidFill>
                <a:schemeClr val="tx1">
                  <a:lumMod val="75000"/>
                  <a:lumOff val="25000"/>
                </a:schemeClr>
              </a:solidFill>
              <a:latin typeface="BNPP Sans Light" panose="02000503020000020004" pitchFamily="2" charset="0"/>
              <a:cs typeface="Calibri" panose="020F0502020204030204" pitchFamily="34" charset="0"/>
            </a:endParaRPr>
          </a:p>
          <a:p>
            <a:pPr marL="0" marR="0" lvl="1" indent="0" algn="ctr" fontAlgn="auto">
              <a:lnSpc>
                <a:spcPct val="100000"/>
              </a:lnSpc>
              <a:spcBef>
                <a:spcPts val="0"/>
              </a:spcBef>
              <a:spcAft>
                <a:spcPts val="0"/>
              </a:spcAft>
              <a:buClrTx/>
              <a:buSzTx/>
              <a:buFontTx/>
              <a:buNone/>
              <a:tabLst/>
              <a:defRPr/>
            </a:pPr>
            <a:r>
              <a:rPr lang="en-IN" sz="1300" b="1" dirty="0">
                <a:solidFill>
                  <a:schemeClr val="tx1">
                    <a:lumMod val="75000"/>
                    <a:lumOff val="25000"/>
                  </a:schemeClr>
                </a:solidFill>
                <a:latin typeface="BNPP Sans Light" panose="02000503020000020004" pitchFamily="2" charset="0"/>
                <a:cs typeface="Calibri" panose="020F0502020204030204" pitchFamily="34" charset="0"/>
              </a:rPr>
              <a:t>Eligible for collateral under </a:t>
            </a:r>
            <a:r>
              <a:rPr lang="en-US" sz="1300" b="1" dirty="0">
                <a:solidFill>
                  <a:schemeClr val="tx1">
                    <a:lumMod val="75000"/>
                    <a:lumOff val="25000"/>
                  </a:schemeClr>
                </a:solidFill>
                <a:latin typeface="BNPP Sans Light" panose="02000503020000020004" pitchFamily="2" charset="0"/>
                <a:cs typeface="Calibri" panose="020F0502020204030204" pitchFamily="34" charset="0"/>
              </a:rPr>
              <a:t>RBI’s Liquidity Adjustment Facility (LAF)</a:t>
            </a:r>
          </a:p>
        </p:txBody>
      </p:sp>
      <p:sp>
        <p:nvSpPr>
          <p:cNvPr id="32" name="TextBox 31">
            <a:extLst>
              <a:ext uri="{FF2B5EF4-FFF2-40B4-BE49-F238E27FC236}">
                <a16:creationId xmlns:a16="http://schemas.microsoft.com/office/drawing/2014/main" id="{CB04382E-2D93-9BDE-D284-2A7A2B0DCE9B}"/>
              </a:ext>
            </a:extLst>
          </p:cNvPr>
          <p:cNvSpPr txBox="1"/>
          <p:nvPr/>
        </p:nvSpPr>
        <p:spPr>
          <a:xfrm>
            <a:off x="6107244" y="3347264"/>
            <a:ext cx="1918076" cy="892552"/>
          </a:xfrm>
          <a:prstGeom prst="rect">
            <a:avLst/>
          </a:prstGeom>
          <a:noFill/>
        </p:spPr>
        <p:txBody>
          <a:bodyPr wrap="square" rtlCol="0">
            <a:spAutoFit/>
          </a:bodyPr>
          <a:lstStyle/>
          <a:p>
            <a:pPr marL="0" lvl="1" algn="ctr"/>
            <a:r>
              <a:rPr lang="en-IN" sz="1300" b="1" dirty="0">
                <a:solidFill>
                  <a:schemeClr val="tx1">
                    <a:lumMod val="75000"/>
                    <a:lumOff val="25000"/>
                  </a:schemeClr>
                </a:solidFill>
                <a:latin typeface="BNPP Sans Light" panose="02000503020000020004" pitchFamily="2" charset="0"/>
                <a:cs typeface="Calibri" panose="020F0502020204030204" pitchFamily="34" charset="0"/>
              </a:rPr>
              <a:t>Provide attractive yields vis-à-vis G-Secs for buy and hold investors</a:t>
            </a:r>
          </a:p>
        </p:txBody>
      </p:sp>
      <p:sp>
        <p:nvSpPr>
          <p:cNvPr id="33" name="TextBox 32">
            <a:extLst>
              <a:ext uri="{FF2B5EF4-FFF2-40B4-BE49-F238E27FC236}">
                <a16:creationId xmlns:a16="http://schemas.microsoft.com/office/drawing/2014/main" id="{FE1226B4-3B95-C43A-2248-1DCE2D4464A5}"/>
              </a:ext>
            </a:extLst>
          </p:cNvPr>
          <p:cNvSpPr txBox="1"/>
          <p:nvPr/>
        </p:nvSpPr>
        <p:spPr>
          <a:xfrm>
            <a:off x="8033320" y="3347264"/>
            <a:ext cx="1956986" cy="1492716"/>
          </a:xfrm>
          <a:prstGeom prst="rect">
            <a:avLst/>
          </a:prstGeom>
          <a:noFill/>
        </p:spPr>
        <p:txBody>
          <a:bodyPr wrap="square" rtlCol="0">
            <a:spAutoFit/>
          </a:bodyPr>
          <a:lstStyle/>
          <a:p>
            <a:pPr marL="0" lvl="1" algn="ctr"/>
            <a:r>
              <a:rPr lang="en-IN" sz="1300" b="1" dirty="0">
                <a:solidFill>
                  <a:schemeClr val="tx1">
                    <a:lumMod val="75000"/>
                    <a:lumOff val="25000"/>
                  </a:schemeClr>
                </a:solidFill>
                <a:latin typeface="BNPP Sans Light" panose="02000503020000020004" pitchFamily="2" charset="0"/>
                <a:cs typeface="Calibri" panose="020F0502020204030204" pitchFamily="34" charset="0"/>
              </a:rPr>
              <a:t>Sovereign/Government bond.</a:t>
            </a:r>
          </a:p>
          <a:p>
            <a:pPr marL="0" lvl="1" algn="ctr"/>
            <a:endParaRPr lang="en-IN" sz="1300" b="1" dirty="0">
              <a:solidFill>
                <a:schemeClr val="tx1">
                  <a:lumMod val="75000"/>
                  <a:lumOff val="25000"/>
                </a:schemeClr>
              </a:solidFill>
              <a:latin typeface="BNPP Sans Light" panose="02000503020000020004" pitchFamily="2" charset="0"/>
              <a:cs typeface="Calibri" panose="020F0502020204030204" pitchFamily="34" charset="0"/>
            </a:endParaRPr>
          </a:p>
          <a:p>
            <a:pPr marL="0" lvl="1" algn="ctr"/>
            <a:r>
              <a:rPr lang="en-IN" sz="1300" b="1" dirty="0">
                <a:solidFill>
                  <a:schemeClr val="tx1">
                    <a:lumMod val="75000"/>
                    <a:lumOff val="25000"/>
                  </a:schemeClr>
                </a:solidFill>
                <a:latin typeface="BNPP Sans Light" panose="02000503020000020004" pitchFamily="2" charset="0"/>
                <a:cs typeface="Calibri" panose="020F0502020204030204" pitchFamily="34" charset="0"/>
              </a:rPr>
              <a:t>Assigned Zero Risk weight for Commercial Banks on account of Sovereign status</a:t>
            </a:r>
          </a:p>
        </p:txBody>
      </p:sp>
      <p:sp>
        <p:nvSpPr>
          <p:cNvPr id="34" name="TextBox 33">
            <a:extLst>
              <a:ext uri="{FF2B5EF4-FFF2-40B4-BE49-F238E27FC236}">
                <a16:creationId xmlns:a16="http://schemas.microsoft.com/office/drawing/2014/main" id="{CCFEFB7A-E247-8C06-5AE2-E5A0BCF4EFC1}"/>
              </a:ext>
            </a:extLst>
          </p:cNvPr>
          <p:cNvSpPr txBox="1"/>
          <p:nvPr/>
        </p:nvSpPr>
        <p:spPr>
          <a:xfrm>
            <a:off x="9998306" y="3347264"/>
            <a:ext cx="1918076" cy="1092607"/>
          </a:xfrm>
          <a:prstGeom prst="rect">
            <a:avLst/>
          </a:prstGeom>
          <a:noFill/>
        </p:spPr>
        <p:txBody>
          <a:bodyPr wrap="square" rtlCol="0">
            <a:spAutoFit/>
          </a:bodyPr>
          <a:lstStyle/>
          <a:p>
            <a:pPr marL="0" lvl="1" algn="ctr"/>
            <a:r>
              <a:rPr lang="en-US" sz="1300" b="1" dirty="0">
                <a:solidFill>
                  <a:schemeClr val="tx1">
                    <a:lumMod val="75000"/>
                    <a:lumOff val="25000"/>
                  </a:schemeClr>
                </a:solidFill>
                <a:latin typeface="BNPP Sans Light" panose="02000503020000020004" pitchFamily="2" charset="0"/>
                <a:cs typeface="Calibri" panose="020F0502020204030204" pitchFamily="34" charset="0"/>
              </a:rPr>
              <a:t>Holding securities till maturity could be a strategy through which one could avoid market risk</a:t>
            </a:r>
            <a:endParaRPr lang="en-IN" sz="1300" b="1" dirty="0">
              <a:solidFill>
                <a:schemeClr val="tx1">
                  <a:lumMod val="75000"/>
                  <a:lumOff val="25000"/>
                </a:schemeClr>
              </a:solidFill>
              <a:latin typeface="BNPP Sans Light" panose="02000503020000020004" pitchFamily="2" charset="0"/>
              <a:cs typeface="Calibri" panose="020F0502020204030204" pitchFamily="34" charset="0"/>
            </a:endParaRPr>
          </a:p>
        </p:txBody>
      </p:sp>
      <p:pic>
        <p:nvPicPr>
          <p:cNvPr id="36" name="Graphic 35">
            <a:extLst>
              <a:ext uri="{FF2B5EF4-FFF2-40B4-BE49-F238E27FC236}">
                <a16:creationId xmlns:a16="http://schemas.microsoft.com/office/drawing/2014/main" id="{FA64C1F9-59AF-9FDB-1068-645562452FF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61973" y="2506529"/>
            <a:ext cx="637976" cy="615492"/>
          </a:xfrm>
          <a:prstGeom prst="rect">
            <a:avLst/>
          </a:prstGeom>
        </p:spPr>
      </p:pic>
      <p:pic>
        <p:nvPicPr>
          <p:cNvPr id="39" name="Graphic 38">
            <a:extLst>
              <a:ext uri="{FF2B5EF4-FFF2-40B4-BE49-F238E27FC236}">
                <a16:creationId xmlns:a16="http://schemas.microsoft.com/office/drawing/2014/main" id="{1F7892E9-DB01-F8A6-83EF-D6783AF794A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786748" y="2426717"/>
            <a:ext cx="662711" cy="695304"/>
          </a:xfrm>
          <a:prstGeom prst="rect">
            <a:avLst/>
          </a:prstGeom>
        </p:spPr>
      </p:pic>
      <p:pic>
        <p:nvPicPr>
          <p:cNvPr id="40" name="Graphic 39">
            <a:extLst>
              <a:ext uri="{FF2B5EF4-FFF2-40B4-BE49-F238E27FC236}">
                <a16:creationId xmlns:a16="http://schemas.microsoft.com/office/drawing/2014/main" id="{4934717D-BB7B-8651-983B-57669BBFB07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01842" y="2593140"/>
            <a:ext cx="528881" cy="528881"/>
          </a:xfrm>
          <a:prstGeom prst="rect">
            <a:avLst/>
          </a:prstGeom>
        </p:spPr>
      </p:pic>
      <p:pic>
        <p:nvPicPr>
          <p:cNvPr id="41" name="Graphic 40">
            <a:extLst>
              <a:ext uri="{FF2B5EF4-FFF2-40B4-BE49-F238E27FC236}">
                <a16:creationId xmlns:a16="http://schemas.microsoft.com/office/drawing/2014/main" id="{A88C13B1-ADCC-BA5E-2D97-0B53467B3B9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594638" y="2688379"/>
            <a:ext cx="834350" cy="433642"/>
          </a:xfrm>
          <a:prstGeom prst="rect">
            <a:avLst/>
          </a:prstGeom>
        </p:spPr>
      </p:pic>
      <p:pic>
        <p:nvPicPr>
          <p:cNvPr id="42" name="Graphic 41">
            <a:extLst>
              <a:ext uri="{FF2B5EF4-FFF2-40B4-BE49-F238E27FC236}">
                <a16:creationId xmlns:a16="http://schemas.microsoft.com/office/drawing/2014/main" id="{6A3B2D9E-25C3-004D-C9A6-E564218595F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687034" y="2581401"/>
            <a:ext cx="540620" cy="540620"/>
          </a:xfrm>
          <a:prstGeom prst="rect">
            <a:avLst/>
          </a:prstGeom>
        </p:spPr>
      </p:pic>
      <p:sp>
        <p:nvSpPr>
          <p:cNvPr id="45" name="TextBox 44">
            <a:extLst>
              <a:ext uri="{FF2B5EF4-FFF2-40B4-BE49-F238E27FC236}">
                <a16:creationId xmlns:a16="http://schemas.microsoft.com/office/drawing/2014/main" id="{7BD68D53-DEDD-DD7A-1B79-A69BDC1C9F87}"/>
              </a:ext>
            </a:extLst>
          </p:cNvPr>
          <p:cNvSpPr txBox="1"/>
          <p:nvPr/>
        </p:nvSpPr>
        <p:spPr>
          <a:xfrm>
            <a:off x="9781730" y="6490116"/>
            <a:ext cx="1690726" cy="230832"/>
          </a:xfrm>
          <a:prstGeom prst="rect">
            <a:avLst/>
          </a:prstGeom>
          <a:noFill/>
        </p:spPr>
        <p:txBody>
          <a:bodyPr wrap="square">
            <a:spAutoFit/>
          </a:bodyPr>
          <a:lstStyle/>
          <a:p>
            <a:r>
              <a:rPr lang="en-IN" sz="900" dirty="0">
                <a:solidFill>
                  <a:schemeClr val="tx1">
                    <a:lumMod val="85000"/>
                    <a:lumOff val="15000"/>
                  </a:schemeClr>
                </a:solidFill>
                <a:latin typeface="BNPP Sans Light" panose="02000503020000020004" pitchFamily="2" charset="0"/>
              </a:rPr>
              <a:t>Source: RBI, Internal Research.</a:t>
            </a:r>
          </a:p>
        </p:txBody>
      </p:sp>
      <p:sp>
        <p:nvSpPr>
          <p:cNvPr id="2" name="TextBox 1">
            <a:extLst>
              <a:ext uri="{FF2B5EF4-FFF2-40B4-BE49-F238E27FC236}">
                <a16:creationId xmlns:a16="http://schemas.microsoft.com/office/drawing/2014/main" id="{274B4621-CA08-7EC1-C514-B2B297E6B294}"/>
              </a:ext>
            </a:extLst>
          </p:cNvPr>
          <p:cNvSpPr txBox="1"/>
          <p:nvPr/>
        </p:nvSpPr>
        <p:spPr>
          <a:xfrm>
            <a:off x="11472456" y="6413209"/>
            <a:ext cx="473206" cy="369332"/>
          </a:xfrm>
          <a:prstGeom prst="rect">
            <a:avLst/>
          </a:prstGeom>
          <a:noFill/>
        </p:spPr>
        <p:txBody>
          <a:bodyPr wrap="none" rtlCol="0">
            <a:spAutoFit/>
          </a:bodyPr>
          <a:lstStyle/>
          <a:p>
            <a:r>
              <a:rPr lang="en-US" b="1" dirty="0">
                <a:solidFill>
                  <a:schemeClr val="bg1"/>
                </a:solidFill>
                <a:latin typeface="Futura" pitchFamily="50" charset="0"/>
              </a:rPr>
              <a:t>09</a:t>
            </a:r>
          </a:p>
        </p:txBody>
      </p:sp>
      <p:pic>
        <p:nvPicPr>
          <p:cNvPr id="10" name="Graphic 9">
            <a:extLst>
              <a:ext uri="{FF2B5EF4-FFF2-40B4-BE49-F238E27FC236}">
                <a16:creationId xmlns:a16="http://schemas.microsoft.com/office/drawing/2014/main" id="{6A3BC624-83BE-9E38-430B-666DF6826196}"/>
              </a:ext>
            </a:extLst>
          </p:cNvPr>
          <p:cNvPicPr>
            <a:picLocks noChangeAspect="1"/>
          </p:cNvPicPr>
          <p:nvPr/>
        </p:nvPicPr>
        <p:blipFill rotWithShape="1">
          <a:blip r:embed="rId17">
            <a:extLst>
              <a:ext uri="{96DAC541-7B7A-43D3-8B79-37D633B846F1}">
                <asvg:svgBlip xmlns:asvg="http://schemas.microsoft.com/office/drawing/2016/SVG/main" r:embed="rId18"/>
              </a:ext>
            </a:extLst>
          </a:blip>
          <a:srcRect r="65679" b="-1453"/>
          <a:stretch/>
        </p:blipFill>
        <p:spPr>
          <a:xfrm rot="5400000" flipH="1">
            <a:off x="11290568" y="470172"/>
            <a:ext cx="1371600" cy="431258"/>
          </a:xfrm>
          <a:prstGeom prst="rect">
            <a:avLst/>
          </a:prstGeom>
        </p:spPr>
      </p:pic>
    </p:spTree>
    <p:extLst>
      <p:ext uri="{BB962C8B-B14F-4D97-AF65-F5344CB8AC3E}">
        <p14:creationId xmlns:p14="http://schemas.microsoft.com/office/powerpoint/2010/main" val="3584212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3251</Words>
  <Application>Microsoft Office PowerPoint</Application>
  <PresentationFormat>Widescreen</PresentationFormat>
  <Paragraphs>345</Paragraphs>
  <Slides>20</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BNPP Sans</vt:lpstr>
      <vt:lpstr>BNPP Sans </vt:lpstr>
      <vt:lpstr>BNPP Sans Extra Bold</vt:lpstr>
      <vt:lpstr>BNPP Sans Light</vt:lpstr>
      <vt:lpstr>Calibri</vt:lpstr>
      <vt:lpstr>Calibri Light</vt:lpstr>
      <vt:lpstr>Futura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Shraddha</dc:creator>
  <cp:lastModifiedBy>Kshitija DESAI</cp:lastModifiedBy>
  <cp:revision>123</cp:revision>
  <dcterms:created xsi:type="dcterms:W3CDTF">2023-01-03T04:07:59Z</dcterms:created>
  <dcterms:modified xsi:type="dcterms:W3CDTF">2023-01-09T06:32:37Z</dcterms:modified>
</cp:coreProperties>
</file>